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51"/>
  </p:notesMasterIdLst>
  <p:handoutMasterIdLst>
    <p:handoutMasterId r:id="rId52"/>
  </p:handoutMasterIdLst>
  <p:sldIdLst>
    <p:sldId id="369" r:id="rId2"/>
    <p:sldId id="445" r:id="rId3"/>
    <p:sldId id="972" r:id="rId4"/>
    <p:sldId id="997" r:id="rId5"/>
    <p:sldId id="974" r:id="rId6"/>
    <p:sldId id="975" r:id="rId7"/>
    <p:sldId id="976" r:id="rId8"/>
    <p:sldId id="980" r:id="rId9"/>
    <p:sldId id="982" r:id="rId10"/>
    <p:sldId id="981" r:id="rId11"/>
    <p:sldId id="984" r:id="rId12"/>
    <p:sldId id="998" r:id="rId13"/>
    <p:sldId id="985" r:id="rId14"/>
    <p:sldId id="986" r:id="rId15"/>
    <p:sldId id="988" r:id="rId16"/>
    <p:sldId id="989" r:id="rId17"/>
    <p:sldId id="999" r:id="rId18"/>
    <p:sldId id="1000" r:id="rId19"/>
    <p:sldId id="1004" r:id="rId20"/>
    <p:sldId id="1005" r:id="rId21"/>
    <p:sldId id="1006" r:id="rId22"/>
    <p:sldId id="1002" r:id="rId23"/>
    <p:sldId id="987" r:id="rId24"/>
    <p:sldId id="991" r:id="rId25"/>
    <p:sldId id="992" r:id="rId26"/>
    <p:sldId id="993" r:id="rId27"/>
    <p:sldId id="994" r:id="rId28"/>
    <p:sldId id="995" r:id="rId29"/>
    <p:sldId id="317" r:id="rId30"/>
    <p:sldId id="1003" r:id="rId31"/>
    <p:sldId id="978" r:id="rId32"/>
    <p:sldId id="1013" r:id="rId33"/>
    <p:sldId id="979" r:id="rId34"/>
    <p:sldId id="1020" r:id="rId35"/>
    <p:sldId id="1023" r:id="rId36"/>
    <p:sldId id="1021" r:id="rId37"/>
    <p:sldId id="1022" r:id="rId38"/>
    <p:sldId id="1014" r:id="rId39"/>
    <p:sldId id="1015" r:id="rId40"/>
    <p:sldId id="1016" r:id="rId41"/>
    <p:sldId id="1017" r:id="rId42"/>
    <p:sldId id="1018" r:id="rId43"/>
    <p:sldId id="1010" r:id="rId44"/>
    <p:sldId id="1024" r:id="rId45"/>
    <p:sldId id="1025" r:id="rId46"/>
    <p:sldId id="1019" r:id="rId47"/>
    <p:sldId id="297" r:id="rId48"/>
    <p:sldId id="1011" r:id="rId49"/>
    <p:sldId id="101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75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992"/>
    <p:restoredTop sz="68246"/>
  </p:normalViewPr>
  <p:slideViewPr>
    <p:cSldViewPr snapToGrid="0" snapToObjects="1">
      <p:cViewPr varScale="1">
        <p:scale>
          <a:sx n="45" d="100"/>
          <a:sy n="45" d="100"/>
        </p:scale>
        <p:origin x="1704" y="192"/>
      </p:cViewPr>
      <p:guideLst>
        <p:guide orient="horz" pos="2160"/>
        <p:guide pos="2880"/>
      </p:guideLst>
    </p:cSldViewPr>
  </p:slideViewPr>
  <p:outlineViewPr>
    <p:cViewPr>
      <p:scale>
        <a:sx n="33" d="100"/>
        <a:sy n="33" d="100"/>
      </p:scale>
      <p:origin x="0" y="-9134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EDBA01-259F-F449-9BF8-076B6D969DA8}" type="datetimeFigureOut">
              <a:rPr lang="en-US" smtClean="0"/>
              <a:t>12/18/18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C065F4-5ED6-BA45-BF5C-856C98679DEA}" type="slidenum">
              <a:rPr lang="en-US" smtClean="0"/>
              <a:t>‹#›</a:t>
            </a:fld>
            <a:endParaRPr lang="en-US"/>
          </a:p>
        </p:txBody>
      </p:sp>
    </p:spTree>
    <p:extLst>
      <p:ext uri="{BB962C8B-B14F-4D97-AF65-F5344CB8AC3E}">
        <p14:creationId xmlns:p14="http://schemas.microsoft.com/office/powerpoint/2010/main" val="197325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4ABAB-7E9B-9C49-877C-4E8E8CC83A05}" type="datetimeFigureOut">
              <a:rPr lang="en-US" smtClean="0"/>
              <a:t>12/18/18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79F69-32F7-8C43-9FA2-8CD03F74FD16}" type="slidenum">
              <a:rPr lang="en-US" smtClean="0"/>
              <a:t>‹#›</a:t>
            </a:fld>
            <a:endParaRPr lang="en-US"/>
          </a:p>
        </p:txBody>
      </p:sp>
    </p:spTree>
    <p:extLst>
      <p:ext uri="{BB962C8B-B14F-4D97-AF65-F5344CB8AC3E}">
        <p14:creationId xmlns:p14="http://schemas.microsoft.com/office/powerpoint/2010/main" val="4234449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would be helpful to explore with your BLT what important decisions you made?</a:t>
            </a:r>
          </a:p>
          <a:p>
            <a:r>
              <a:rPr lang="en-US" b="1" dirty="0"/>
              <a:t>Were these the right things to be working on?</a:t>
            </a:r>
          </a:p>
        </p:txBody>
      </p:sp>
      <p:sp>
        <p:nvSpPr>
          <p:cNvPr id="4" name="Slide Number Placeholder 3"/>
          <p:cNvSpPr>
            <a:spLocks noGrp="1"/>
          </p:cNvSpPr>
          <p:nvPr>
            <p:ph type="sldNum" sz="quarter" idx="10"/>
          </p:nvPr>
        </p:nvSpPr>
        <p:spPr/>
        <p:txBody>
          <a:bodyPr/>
          <a:lstStyle/>
          <a:p>
            <a:fld id="{BD579F69-32F7-8C43-9FA2-8CD03F74FD16}" type="slidenum">
              <a:rPr lang="en-US" smtClean="0"/>
              <a:t>12</a:t>
            </a:fld>
            <a:endParaRPr lang="en-US"/>
          </a:p>
        </p:txBody>
      </p:sp>
    </p:spTree>
    <p:extLst>
      <p:ext uri="{BB962C8B-B14F-4D97-AF65-F5344CB8AC3E}">
        <p14:creationId xmlns:p14="http://schemas.microsoft.com/office/powerpoint/2010/main" val="270455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DF753-90E4-544E-8092-ED7843C4C384}" type="slidenum">
              <a:rPr lang="en-US" smtClean="0"/>
              <a:t>13</a:t>
            </a:fld>
            <a:endParaRPr lang="en-US"/>
          </a:p>
        </p:txBody>
      </p:sp>
    </p:spTree>
    <p:extLst>
      <p:ext uri="{BB962C8B-B14F-4D97-AF65-F5344CB8AC3E}">
        <p14:creationId xmlns:p14="http://schemas.microsoft.com/office/powerpoint/2010/main" val="80255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been telling BLTs to do 2 rounds of observations, discussions, and provision of PD per semester.  However if you want to speed up your implementation do at least 3 rounds.  These observations become the agenda content for your BLT meetings.</a:t>
            </a:r>
          </a:p>
        </p:txBody>
      </p:sp>
      <p:sp>
        <p:nvSpPr>
          <p:cNvPr id="4" name="Slide Number Placeholder 3"/>
          <p:cNvSpPr>
            <a:spLocks noGrp="1"/>
          </p:cNvSpPr>
          <p:nvPr>
            <p:ph type="sldNum" sz="quarter" idx="10"/>
          </p:nvPr>
        </p:nvSpPr>
        <p:spPr/>
        <p:txBody>
          <a:bodyPr/>
          <a:lstStyle/>
          <a:p>
            <a:fld id="{BD579F69-32F7-8C43-9FA2-8CD03F74FD16}" type="slidenum">
              <a:rPr lang="en-US" smtClean="0"/>
              <a:t>21</a:t>
            </a:fld>
            <a:endParaRPr lang="en-US"/>
          </a:p>
        </p:txBody>
      </p:sp>
    </p:spTree>
    <p:extLst>
      <p:ext uri="{BB962C8B-B14F-4D97-AF65-F5344CB8AC3E}">
        <p14:creationId xmlns:p14="http://schemas.microsoft.com/office/powerpoint/2010/main" val="218536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5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743B12-DEFA-B245-A833-03B62EAD6F9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43B12-DEFA-B245-A833-03B62EAD6F97}"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43B12-DEFA-B245-A833-03B62EAD6F97}" type="datetimeFigureOut">
              <a:rPr lang="en-US" smtClean="0"/>
              <a:t>12/18/18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43B12-DEFA-B245-A833-03B62EAD6F97}" type="datetimeFigureOut">
              <a:rPr lang="en-US" smtClean="0"/>
              <a:t>12/18/18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12/18/18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3B12-DEFA-B245-A833-03B62EAD6F97}" type="datetimeFigureOut">
              <a:rPr lang="en-US" smtClean="0"/>
              <a:t>12/18/18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rian.mcnulty@creativeleadership.ne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txBox="1">
            <a:spLocks/>
          </p:cNvSpPr>
          <p:nvPr/>
        </p:nvSpPr>
        <p:spPr>
          <a:xfrm>
            <a:off x="0" y="5202138"/>
            <a:ext cx="4276693" cy="10355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dirty="0"/>
              <a:t>Brian A McNulty Ph. D. </a:t>
            </a:r>
          </a:p>
        </p:txBody>
      </p:sp>
      <p:pic>
        <p:nvPicPr>
          <p:cNvPr id="4" name="Picture 3" descr="OLI4 LOGO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810420" cy="2286000"/>
          </a:xfrm>
          <a:prstGeom prst="rect">
            <a:avLst/>
          </a:prstGeom>
        </p:spPr>
      </p:pic>
      <p:pic>
        <p:nvPicPr>
          <p:cNvPr id="10" name="Picture 9">
            <a:extLst>
              <a:ext uri="{FF2B5EF4-FFF2-40B4-BE49-F238E27FC236}">
                <a16:creationId xmlns:a16="http://schemas.microsoft.com/office/drawing/2014/main" id="{933B7EED-3969-F049-AA52-089BBAD10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251534"/>
            <a:ext cx="2285999" cy="2606465"/>
          </a:xfrm>
          <a:prstGeom prst="rect">
            <a:avLst/>
          </a:prstGeom>
        </p:spPr>
      </p:pic>
      <p:sp>
        <p:nvSpPr>
          <p:cNvPr id="6" name="Title 5">
            <a:extLst>
              <a:ext uri="{FF2B5EF4-FFF2-40B4-BE49-F238E27FC236}">
                <a16:creationId xmlns:a16="http://schemas.microsoft.com/office/drawing/2014/main" id="{7793D721-D048-6E47-8739-67EDF31D30F7}"/>
              </a:ext>
            </a:extLst>
          </p:cNvPr>
          <p:cNvSpPr>
            <a:spLocks noGrp="1"/>
          </p:cNvSpPr>
          <p:nvPr>
            <p:ph type="ctrTitle"/>
          </p:nvPr>
        </p:nvSpPr>
        <p:spPr>
          <a:xfrm>
            <a:off x="733926" y="2286000"/>
            <a:ext cx="7772400" cy="1470025"/>
          </a:xfrm>
        </p:spPr>
        <p:txBody>
          <a:bodyPr/>
          <a:lstStyle/>
          <a:p>
            <a:r>
              <a:rPr lang="en-US" dirty="0"/>
              <a:t>Coaching TBTs and BLTs</a:t>
            </a:r>
          </a:p>
        </p:txBody>
      </p:sp>
    </p:spTree>
    <p:extLst>
      <p:ext uri="{BB962C8B-B14F-4D97-AF65-F5344CB8AC3E}">
        <p14:creationId xmlns:p14="http://schemas.microsoft.com/office/powerpoint/2010/main" val="318208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9817" y="141450"/>
            <a:ext cx="7772400" cy="1470025"/>
          </a:xfrm>
        </p:spPr>
        <p:txBody>
          <a:bodyPr>
            <a:normAutofit fontScale="90000"/>
          </a:bodyPr>
          <a:lstStyle/>
          <a:p>
            <a:r>
              <a:rPr lang="en-US" dirty="0"/>
              <a:t>If you don’t want to be responsible for the progress of the school</a:t>
            </a:r>
            <a:r>
              <a:rPr lang="is-IS" dirty="0"/>
              <a:t>…</a:t>
            </a:r>
            <a:endParaRPr lang="en-US" dirty="0"/>
          </a:p>
        </p:txBody>
      </p:sp>
      <p:sp>
        <p:nvSpPr>
          <p:cNvPr id="5" name="Subtitle 4"/>
          <p:cNvSpPr>
            <a:spLocks noGrp="1"/>
          </p:cNvSpPr>
          <p:nvPr>
            <p:ph type="subTitle" idx="1"/>
          </p:nvPr>
        </p:nvSpPr>
        <p:spPr>
          <a:xfrm>
            <a:off x="0" y="5755533"/>
            <a:ext cx="9143999" cy="1102466"/>
          </a:xfrm>
        </p:spPr>
        <p:txBody>
          <a:bodyPr/>
          <a:lstStyle/>
          <a:p>
            <a:r>
              <a:rPr lang="en-US"/>
              <a:t>You shouldn’t </a:t>
            </a:r>
            <a:r>
              <a:rPr lang="en-US" dirty="0"/>
              <a:t>be on the BLT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19" y="1920940"/>
            <a:ext cx="3019860" cy="3525128"/>
          </a:xfrm>
          <a:prstGeom prst="rect">
            <a:avLst/>
          </a:prstGeom>
        </p:spPr>
      </p:pic>
    </p:spTree>
    <p:extLst>
      <p:ext uri="{BB962C8B-B14F-4D97-AF65-F5344CB8AC3E}">
        <p14:creationId xmlns:p14="http://schemas.microsoft.com/office/powerpoint/2010/main" val="836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dirty="0"/>
              <a:t>IF you don’t know what is working</a:t>
            </a:r>
            <a:r>
              <a:rPr lang="is-IS" dirty="0"/>
              <a:t>…</a:t>
            </a:r>
            <a:endParaRPr lang="en-US" dirty="0"/>
          </a:p>
        </p:txBody>
      </p:sp>
      <p:sp>
        <p:nvSpPr>
          <p:cNvPr id="3" name="Subtitle 2"/>
          <p:cNvSpPr>
            <a:spLocks noGrp="1"/>
          </p:cNvSpPr>
          <p:nvPr>
            <p:ph type="subTitle" idx="1"/>
          </p:nvPr>
        </p:nvSpPr>
        <p:spPr>
          <a:xfrm>
            <a:off x="0" y="5105400"/>
            <a:ext cx="9144000" cy="1752600"/>
          </a:xfrm>
        </p:spPr>
        <p:txBody>
          <a:bodyPr/>
          <a:lstStyle/>
          <a:p>
            <a:r>
              <a:rPr lang="en-US" dirty="0"/>
              <a:t>How do you </a:t>
            </a:r>
            <a:r>
              <a:rPr lang="en-US"/>
              <a:t>expect </a:t>
            </a:r>
          </a:p>
          <a:p>
            <a:r>
              <a:rPr lang="en-US" dirty="0"/>
              <a:t>to make progress?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642" y="1698369"/>
            <a:ext cx="3441032" cy="3326330"/>
          </a:xfrm>
          <a:prstGeom prst="rect">
            <a:avLst/>
          </a:prstGeom>
        </p:spPr>
      </p:pic>
    </p:spTree>
    <p:extLst>
      <p:ext uri="{BB962C8B-B14F-4D97-AF65-F5344CB8AC3E}">
        <p14:creationId xmlns:p14="http://schemas.microsoft.com/office/powerpoint/2010/main" val="115353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8B2A-2E33-0A4E-87A7-596724329FE7}"/>
              </a:ext>
            </a:extLst>
          </p:cNvPr>
          <p:cNvSpPr>
            <a:spLocks noGrp="1"/>
          </p:cNvSpPr>
          <p:nvPr>
            <p:ph type="ctrTitle"/>
          </p:nvPr>
        </p:nvSpPr>
        <p:spPr>
          <a:xfrm>
            <a:off x="0" y="257175"/>
            <a:ext cx="9144000" cy="2314575"/>
          </a:xfrm>
        </p:spPr>
        <p:txBody>
          <a:bodyPr>
            <a:normAutofit fontScale="90000"/>
          </a:bodyPr>
          <a:lstStyle/>
          <a:p>
            <a:r>
              <a:rPr lang="en-US" dirty="0"/>
              <a:t>What is the most important decision or action that your BLT took this school year?</a:t>
            </a:r>
            <a:br>
              <a:rPr lang="en-US" dirty="0"/>
            </a:br>
            <a:endParaRPr lang="en-US" dirty="0"/>
          </a:p>
        </p:txBody>
      </p:sp>
      <p:sp>
        <p:nvSpPr>
          <p:cNvPr id="4" name="Subtitle 3">
            <a:extLst>
              <a:ext uri="{FF2B5EF4-FFF2-40B4-BE49-F238E27FC236}">
                <a16:creationId xmlns:a16="http://schemas.microsoft.com/office/drawing/2014/main" id="{D0E739D9-5F12-B240-A293-D9E5276C1E0E}"/>
              </a:ext>
            </a:extLst>
          </p:cNvPr>
          <p:cNvSpPr>
            <a:spLocks noGrp="1"/>
          </p:cNvSpPr>
          <p:nvPr>
            <p:ph type="subTitle" idx="1"/>
          </p:nvPr>
        </p:nvSpPr>
        <p:spPr>
          <a:xfrm>
            <a:off x="0" y="4772025"/>
            <a:ext cx="9144000" cy="2085975"/>
          </a:xfrm>
        </p:spPr>
        <p:txBody>
          <a:bodyPr>
            <a:normAutofit lnSpcReduction="10000"/>
          </a:bodyPr>
          <a:lstStyle/>
          <a:p>
            <a:r>
              <a:rPr lang="en-US" dirty="0"/>
              <a:t>Stop and see if your BLT can reach agreement on what is the primary responsibility of the BLT?</a:t>
            </a:r>
          </a:p>
          <a:p>
            <a:endParaRPr lang="en-US" dirty="0"/>
          </a:p>
        </p:txBody>
      </p:sp>
      <p:pic>
        <p:nvPicPr>
          <p:cNvPr id="5" name="Picture 4">
            <a:extLst>
              <a:ext uri="{FF2B5EF4-FFF2-40B4-BE49-F238E27FC236}">
                <a16:creationId xmlns:a16="http://schemas.microsoft.com/office/drawing/2014/main" id="{85BFC55A-9093-874A-8BA2-268DF5B27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5" y="2054355"/>
            <a:ext cx="2857500" cy="1902531"/>
          </a:xfrm>
          <a:prstGeom prst="rect">
            <a:avLst/>
          </a:prstGeom>
        </p:spPr>
      </p:pic>
    </p:spTree>
    <p:extLst>
      <p:ext uri="{BB962C8B-B14F-4D97-AF65-F5344CB8AC3E}">
        <p14:creationId xmlns:p14="http://schemas.microsoft.com/office/powerpoint/2010/main" val="12427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82880"/>
          </a:xfrm>
        </p:spPr>
        <p:txBody>
          <a:bodyPr>
            <a:normAutofit/>
          </a:bodyPr>
          <a:lstStyle/>
          <a:p>
            <a:r>
              <a:rPr lang="en-US" dirty="0"/>
              <a:t>What is the first and primary responsibility of the</a:t>
            </a:r>
          </a:p>
        </p:txBody>
      </p:sp>
      <p:sp>
        <p:nvSpPr>
          <p:cNvPr id="3" name="Content Placeholder 2"/>
          <p:cNvSpPr>
            <a:spLocks noGrp="1"/>
          </p:cNvSpPr>
          <p:nvPr>
            <p:ph idx="1"/>
          </p:nvPr>
        </p:nvSpPr>
        <p:spPr>
          <a:xfrm>
            <a:off x="0" y="4254759"/>
            <a:ext cx="9144000" cy="2603241"/>
          </a:xfrm>
        </p:spPr>
        <p:txBody>
          <a:bodyPr/>
          <a:lstStyle/>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999" y="841440"/>
            <a:ext cx="2147001" cy="8268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0" y="1682880"/>
            <a:ext cx="2857500" cy="1902531"/>
          </a:xfrm>
          <a:prstGeom prst="rect">
            <a:avLst/>
          </a:prstGeom>
        </p:spPr>
      </p:pic>
      <p:sp>
        <p:nvSpPr>
          <p:cNvPr id="10" name="Subtitle 3"/>
          <p:cNvSpPr txBox="1">
            <a:spLocks/>
          </p:cNvSpPr>
          <p:nvPr/>
        </p:nvSpPr>
        <p:spPr>
          <a:xfrm>
            <a:off x="113887" y="3585411"/>
            <a:ext cx="9030113" cy="22608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Have a discussion with your BLT on what is the primary responsibility            of the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713" y="4854886"/>
            <a:ext cx="2147001" cy="633056"/>
          </a:xfrm>
          <a:prstGeom prst="rect">
            <a:avLst/>
          </a:prstGeom>
        </p:spPr>
      </p:pic>
    </p:spTree>
    <p:extLst>
      <p:ext uri="{BB962C8B-B14F-4D97-AF65-F5344CB8AC3E}">
        <p14:creationId xmlns:p14="http://schemas.microsoft.com/office/powerpoint/2010/main" val="19795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874837"/>
          </a:xfrm>
        </p:spPr>
        <p:txBody>
          <a:bodyPr>
            <a:normAutofit/>
          </a:bodyPr>
          <a:lstStyle/>
          <a:p>
            <a:r>
              <a:rPr lang="en-US" dirty="0"/>
              <a:t>What is the first and primary responsibility of the BLT?</a:t>
            </a:r>
          </a:p>
        </p:txBody>
      </p:sp>
      <p:sp>
        <p:nvSpPr>
          <p:cNvPr id="3" name="Content Placeholder 2"/>
          <p:cNvSpPr>
            <a:spLocks noGrp="1"/>
          </p:cNvSpPr>
          <p:nvPr>
            <p:ph idx="1"/>
          </p:nvPr>
        </p:nvSpPr>
        <p:spPr>
          <a:xfrm>
            <a:off x="0" y="1874837"/>
            <a:ext cx="9144000" cy="4983163"/>
          </a:xfrm>
        </p:spPr>
        <p:txBody>
          <a:bodyPr/>
          <a:lstStyle/>
          <a:p>
            <a:r>
              <a:rPr lang="en-US" dirty="0"/>
              <a:t>Help support and strengthen your</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03" y="2819399"/>
            <a:ext cx="7022924" cy="2223926"/>
          </a:xfrm>
          <a:prstGeom prst="rect">
            <a:avLst/>
          </a:prstGeom>
        </p:spPr>
      </p:pic>
    </p:spTree>
    <p:extLst>
      <p:ext uri="{BB962C8B-B14F-4D97-AF65-F5344CB8AC3E}">
        <p14:creationId xmlns:p14="http://schemas.microsoft.com/office/powerpoint/2010/main" val="42721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your TBTs?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700" y="2142332"/>
            <a:ext cx="5722599" cy="1812157"/>
          </a:xfrm>
          <a:prstGeom prst="rect">
            <a:avLst/>
          </a:prstGeom>
        </p:spPr>
      </p:pic>
    </p:spTree>
    <p:extLst>
      <p:ext uri="{BB962C8B-B14F-4D97-AF65-F5344CB8AC3E}">
        <p14:creationId xmlns:p14="http://schemas.microsoft.com/office/powerpoint/2010/main" val="25157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919" y="148248"/>
            <a:ext cx="5600700" cy="1515977"/>
          </a:xfrm>
        </p:spPr>
        <p:txBody>
          <a:bodyPr>
            <a:normAutofit fontScale="90000"/>
          </a:bodyPr>
          <a:lstStyle/>
          <a:p>
            <a:r>
              <a:rPr lang="en-US" dirty="0"/>
              <a:t>Where are Your Teacher Teams </a:t>
            </a:r>
            <a:br>
              <a:rPr lang="en-US" dirty="0"/>
            </a:br>
            <a:r>
              <a:rPr lang="en-US" dirty="0"/>
              <a:t>on a 1-4 scale?</a:t>
            </a:r>
          </a:p>
        </p:txBody>
      </p:sp>
      <p:sp>
        <p:nvSpPr>
          <p:cNvPr id="3" name="Content Placeholder 2"/>
          <p:cNvSpPr>
            <a:spLocks noGrp="1"/>
          </p:cNvSpPr>
          <p:nvPr>
            <p:ph idx="1"/>
          </p:nvPr>
        </p:nvSpPr>
        <p:spPr>
          <a:xfrm>
            <a:off x="0" y="1812472"/>
            <a:ext cx="9144000" cy="5045528"/>
          </a:xfrm>
        </p:spPr>
        <p:txBody>
          <a:bodyPr>
            <a:normAutofit fontScale="92500"/>
          </a:bodyPr>
          <a:lstStyle/>
          <a:p>
            <a:r>
              <a:rPr lang="en-US" dirty="0"/>
              <a:t>Using </a:t>
            </a:r>
            <a:r>
              <a:rPr lang="en-US" dirty="0">
                <a:solidFill>
                  <a:srgbClr val="1630FF"/>
                </a:solidFill>
              </a:rPr>
              <a:t>effective structu</a:t>
            </a:r>
            <a:r>
              <a:rPr lang="en-US" dirty="0"/>
              <a:t>res? (time, protocols)</a:t>
            </a:r>
          </a:p>
          <a:p>
            <a:r>
              <a:rPr lang="en-US" dirty="0">
                <a:solidFill>
                  <a:srgbClr val="1630FF"/>
                </a:solidFill>
              </a:rPr>
              <a:t>Effective facilitation </a:t>
            </a:r>
            <a:r>
              <a:rPr lang="en-US" dirty="0"/>
              <a:t>in the TBT process?</a:t>
            </a:r>
          </a:p>
          <a:p>
            <a:r>
              <a:rPr lang="en-US" dirty="0"/>
              <a:t>A clear </a:t>
            </a:r>
            <a:r>
              <a:rPr lang="en-US" dirty="0">
                <a:solidFill>
                  <a:srgbClr val="1630FF"/>
                </a:solidFill>
              </a:rPr>
              <a:t>understanding of teaching practices</a:t>
            </a:r>
            <a:r>
              <a:rPr lang="en-US" dirty="0"/>
              <a:t>?</a:t>
            </a:r>
          </a:p>
          <a:p>
            <a:r>
              <a:rPr lang="en-US" dirty="0">
                <a:solidFill>
                  <a:srgbClr val="175EFF"/>
                </a:solidFill>
              </a:rPr>
              <a:t>Use of student work</a:t>
            </a:r>
            <a:r>
              <a:rPr lang="en-US" dirty="0"/>
              <a:t>/student thinking</a:t>
            </a:r>
          </a:p>
          <a:p>
            <a:r>
              <a:rPr lang="en-US" dirty="0"/>
              <a:t>Effective use of </a:t>
            </a:r>
            <a:r>
              <a:rPr lang="en-US" dirty="0">
                <a:solidFill>
                  <a:srgbClr val="175EFF"/>
                </a:solidFill>
              </a:rPr>
              <a:t>formative assessment </a:t>
            </a:r>
            <a:r>
              <a:rPr lang="en-US" dirty="0"/>
              <a:t>practices to understand the impact of those teaching practices</a:t>
            </a:r>
          </a:p>
          <a:p>
            <a:pPr lvl="1"/>
            <a:endParaRPr lang="en-US" dirty="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905" y="5910943"/>
            <a:ext cx="4459778" cy="947056"/>
          </a:xfrm>
          <a:prstGeom prst="rect">
            <a:avLst/>
          </a:prstGeom>
        </p:spPr>
      </p:pic>
      <p:pic>
        <p:nvPicPr>
          <p:cNvPr id="5" name="Picture 4" descr="where are you.jpg"/>
          <p:cNvPicPr>
            <a:picLocks noChangeAspect="1"/>
          </p:cNvPicPr>
          <p:nvPr/>
        </p:nvPicPr>
        <p:blipFill>
          <a:blip r:embed="rId3"/>
          <a:stretch>
            <a:fillRect/>
          </a:stretch>
        </p:blipFill>
        <p:spPr>
          <a:xfrm>
            <a:off x="0" y="-22705"/>
            <a:ext cx="3462617" cy="1538684"/>
          </a:xfrm>
          <a:prstGeom prst="rect">
            <a:avLst/>
          </a:prstGeom>
        </p:spPr>
      </p:pic>
    </p:spTree>
    <p:extLst>
      <p:ext uri="{BB962C8B-B14F-4D97-AF65-F5344CB8AC3E}">
        <p14:creationId xmlns:p14="http://schemas.microsoft.com/office/powerpoint/2010/main" val="156992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85A29-9F45-024E-90CE-A1E5049F1138}"/>
              </a:ext>
            </a:extLst>
          </p:cNvPr>
          <p:cNvSpPr>
            <a:spLocks noGrp="1"/>
          </p:cNvSpPr>
          <p:nvPr>
            <p:ph type="title"/>
          </p:nvPr>
        </p:nvSpPr>
        <p:spPr/>
        <p:txBody>
          <a:bodyPr>
            <a:normAutofit fontScale="90000"/>
          </a:bodyPr>
          <a:lstStyle/>
          <a:p>
            <a:r>
              <a:rPr lang="en-US" dirty="0"/>
              <a:t>First have your BLT assess their TBTs</a:t>
            </a:r>
          </a:p>
        </p:txBody>
      </p:sp>
      <p:sp>
        <p:nvSpPr>
          <p:cNvPr id="4" name="Content Placeholder 3">
            <a:extLst>
              <a:ext uri="{FF2B5EF4-FFF2-40B4-BE49-F238E27FC236}">
                <a16:creationId xmlns:a16="http://schemas.microsoft.com/office/drawing/2014/main" id="{5FEC44FC-FFDC-5442-B1FB-4B7A44692DFC}"/>
              </a:ext>
            </a:extLst>
          </p:cNvPr>
          <p:cNvSpPr>
            <a:spLocks noGrp="1"/>
          </p:cNvSpPr>
          <p:nvPr>
            <p:ph idx="1"/>
          </p:nvPr>
        </p:nvSpPr>
        <p:spPr>
          <a:xfrm>
            <a:off x="0" y="1600200"/>
            <a:ext cx="4770783" cy="5257800"/>
          </a:xfrm>
        </p:spPr>
        <p:txBody>
          <a:bodyPr>
            <a:normAutofit fontScale="85000" lnSpcReduction="10000"/>
          </a:bodyPr>
          <a:lstStyle/>
          <a:p>
            <a:r>
              <a:rPr lang="en-US" dirty="0"/>
              <a:t>If your BLT has not collected any data on your TBTs, use the scale (in your handout)  first with your BLT to see where they think on average your TBTs are. Then have a discussion about what this means for your BLT work.</a:t>
            </a:r>
          </a:p>
          <a:p>
            <a:endParaRPr lang="en-US" dirty="0"/>
          </a:p>
        </p:txBody>
      </p:sp>
      <p:pic>
        <p:nvPicPr>
          <p:cNvPr id="6" name="Picture 5">
            <a:extLst>
              <a:ext uri="{FF2B5EF4-FFF2-40B4-BE49-F238E27FC236}">
                <a16:creationId xmlns:a16="http://schemas.microsoft.com/office/drawing/2014/main" id="{1F635C45-42F3-8048-9383-0FE77CE7CFDA}"/>
              </a:ext>
            </a:extLst>
          </p:cNvPr>
          <p:cNvPicPr>
            <a:picLocks noChangeAspect="1"/>
          </p:cNvPicPr>
          <p:nvPr/>
        </p:nvPicPr>
        <p:blipFill>
          <a:blip r:embed="rId2"/>
          <a:stretch>
            <a:fillRect/>
          </a:stretch>
        </p:blipFill>
        <p:spPr>
          <a:xfrm>
            <a:off x="4770782" y="1600200"/>
            <a:ext cx="4373217" cy="4323522"/>
          </a:xfrm>
          <a:prstGeom prst="rect">
            <a:avLst/>
          </a:prstGeom>
        </p:spPr>
      </p:pic>
    </p:spTree>
    <p:extLst>
      <p:ext uri="{BB962C8B-B14F-4D97-AF65-F5344CB8AC3E}">
        <p14:creationId xmlns:p14="http://schemas.microsoft.com/office/powerpoint/2010/main" val="209058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85A29-9F45-024E-90CE-A1E5049F1138}"/>
              </a:ext>
            </a:extLst>
          </p:cNvPr>
          <p:cNvSpPr>
            <a:spLocks noGrp="1"/>
          </p:cNvSpPr>
          <p:nvPr>
            <p:ph type="title"/>
          </p:nvPr>
        </p:nvSpPr>
        <p:spPr>
          <a:xfrm>
            <a:off x="0" y="0"/>
            <a:ext cx="9144000" cy="1600200"/>
          </a:xfrm>
        </p:spPr>
        <p:txBody>
          <a:bodyPr>
            <a:normAutofit/>
          </a:bodyPr>
          <a:lstStyle/>
          <a:p>
            <a:r>
              <a:rPr lang="en-US" sz="4000" dirty="0"/>
              <a:t>Then have your TBTs assess themselves</a:t>
            </a:r>
          </a:p>
        </p:txBody>
      </p:sp>
      <p:sp>
        <p:nvSpPr>
          <p:cNvPr id="4" name="Content Placeholder 3">
            <a:extLst>
              <a:ext uri="{FF2B5EF4-FFF2-40B4-BE49-F238E27FC236}">
                <a16:creationId xmlns:a16="http://schemas.microsoft.com/office/drawing/2014/main" id="{5FEC44FC-FFDC-5442-B1FB-4B7A44692DFC}"/>
              </a:ext>
            </a:extLst>
          </p:cNvPr>
          <p:cNvSpPr>
            <a:spLocks noGrp="1"/>
          </p:cNvSpPr>
          <p:nvPr>
            <p:ph idx="1"/>
          </p:nvPr>
        </p:nvSpPr>
        <p:spPr>
          <a:xfrm>
            <a:off x="0" y="1232452"/>
            <a:ext cx="5923722" cy="5625548"/>
          </a:xfrm>
        </p:spPr>
        <p:txBody>
          <a:bodyPr>
            <a:normAutofit fontScale="92500" lnSpcReduction="20000"/>
          </a:bodyPr>
          <a:lstStyle/>
          <a:p>
            <a:pPr lvl="0"/>
            <a:r>
              <a:rPr lang="en-US" dirty="0"/>
              <a:t>Distribute the scale to you TBTs  </a:t>
            </a:r>
          </a:p>
          <a:p>
            <a:r>
              <a:rPr lang="en-US" dirty="0"/>
              <a:t>Compile and analyze the data and have a discussion with your BLT as to what your TBTs might need.</a:t>
            </a:r>
          </a:p>
          <a:p>
            <a:r>
              <a:rPr lang="en-US" dirty="0"/>
              <a:t>Take action to provide the TBTs with the support you think they need.</a:t>
            </a:r>
          </a:p>
          <a:p>
            <a:r>
              <a:rPr lang="en-US" dirty="0"/>
              <a:t>Repeat at least once per semester</a:t>
            </a:r>
          </a:p>
        </p:txBody>
      </p:sp>
      <p:pic>
        <p:nvPicPr>
          <p:cNvPr id="6" name="Picture 5">
            <a:extLst>
              <a:ext uri="{FF2B5EF4-FFF2-40B4-BE49-F238E27FC236}">
                <a16:creationId xmlns:a16="http://schemas.microsoft.com/office/drawing/2014/main" id="{1F635C45-42F3-8048-9383-0FE77CE7CFDA}"/>
              </a:ext>
            </a:extLst>
          </p:cNvPr>
          <p:cNvPicPr>
            <a:picLocks noChangeAspect="1"/>
          </p:cNvPicPr>
          <p:nvPr/>
        </p:nvPicPr>
        <p:blipFill>
          <a:blip r:embed="rId2"/>
          <a:stretch>
            <a:fillRect/>
          </a:stretch>
        </p:blipFill>
        <p:spPr>
          <a:xfrm>
            <a:off x="5923722" y="1600200"/>
            <a:ext cx="3220277" cy="4323522"/>
          </a:xfrm>
          <a:prstGeom prst="rect">
            <a:avLst/>
          </a:prstGeom>
        </p:spPr>
      </p:pic>
    </p:spTree>
    <p:extLst>
      <p:ext uri="{BB962C8B-B14F-4D97-AF65-F5344CB8AC3E}">
        <p14:creationId xmlns:p14="http://schemas.microsoft.com/office/powerpoint/2010/main" val="48434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a:bodyPr>
          <a:lstStyle/>
          <a:p>
            <a:r>
              <a:rPr lang="en-US" dirty="0"/>
              <a:t>An effective                  must:</a:t>
            </a:r>
          </a:p>
        </p:txBody>
      </p:sp>
      <p:sp>
        <p:nvSpPr>
          <p:cNvPr id="4" name="Content Placeholder 3"/>
          <p:cNvSpPr>
            <a:spLocks noGrp="1"/>
          </p:cNvSpPr>
          <p:nvPr>
            <p:ph idx="1"/>
          </p:nvPr>
        </p:nvSpPr>
        <p:spPr>
          <a:xfrm>
            <a:off x="168442" y="1143000"/>
            <a:ext cx="6689558" cy="5257800"/>
          </a:xfrm>
        </p:spPr>
        <p:txBody>
          <a:bodyPr>
            <a:normAutofit lnSpcReduction="10000"/>
          </a:bodyPr>
          <a:lstStyle/>
          <a:p>
            <a:r>
              <a:rPr lang="en-US" dirty="0">
                <a:solidFill>
                  <a:srgbClr val="034BE9"/>
                </a:solidFill>
              </a:rPr>
              <a:t>Know</a:t>
            </a:r>
            <a:r>
              <a:rPr lang="en-US" dirty="0"/>
              <a:t> </a:t>
            </a:r>
            <a:r>
              <a:rPr lang="en-US" dirty="0">
                <a:solidFill>
                  <a:srgbClr val="0253FF"/>
                </a:solidFill>
              </a:rPr>
              <a:t>what </a:t>
            </a:r>
            <a:r>
              <a:rPr lang="en-US" dirty="0"/>
              <a:t>is working in the school</a:t>
            </a:r>
          </a:p>
          <a:p>
            <a:pPr lvl="1"/>
            <a:r>
              <a:rPr lang="en-US" dirty="0"/>
              <a:t> and </a:t>
            </a:r>
            <a:r>
              <a:rPr lang="en-US" dirty="0">
                <a:solidFill>
                  <a:srgbClr val="034BE9"/>
                </a:solidFill>
              </a:rPr>
              <a:t>WHY </a:t>
            </a:r>
            <a:r>
              <a:rPr lang="en-US" dirty="0"/>
              <a:t>it is working </a:t>
            </a:r>
          </a:p>
          <a:p>
            <a:r>
              <a:rPr lang="en-US" dirty="0"/>
              <a:t>By </a:t>
            </a:r>
            <a:r>
              <a:rPr lang="en-US" dirty="0">
                <a:solidFill>
                  <a:srgbClr val="034BE9"/>
                </a:solidFill>
              </a:rPr>
              <a:t>sharing</a:t>
            </a:r>
            <a:r>
              <a:rPr lang="en-US" dirty="0"/>
              <a:t> these effective practices with the whole school.</a:t>
            </a:r>
          </a:p>
          <a:p>
            <a:r>
              <a:rPr lang="en-US" dirty="0">
                <a:solidFill>
                  <a:srgbClr val="034BE9"/>
                </a:solidFill>
              </a:rPr>
              <a:t>Leading</a:t>
            </a:r>
            <a:r>
              <a:rPr lang="en-US" dirty="0"/>
              <a:t> the improvement   work of the school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668" y="1852864"/>
            <a:ext cx="2857500" cy="454793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758" y="125362"/>
            <a:ext cx="1671721" cy="915047"/>
          </a:xfrm>
          <a:prstGeom prst="rect">
            <a:avLst/>
          </a:prstGeom>
        </p:spPr>
      </p:pic>
    </p:spTree>
    <p:extLst>
      <p:ext uri="{BB962C8B-B14F-4D97-AF65-F5344CB8AC3E}">
        <p14:creationId xmlns:p14="http://schemas.microsoft.com/office/powerpoint/2010/main" val="18077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Content Placeholder 4"/>
          <p:cNvSpPr>
            <a:spLocks noGrp="1"/>
          </p:cNvSpPr>
          <p:nvPr>
            <p:ph idx="4294967295"/>
          </p:nvPr>
        </p:nvSpPr>
        <p:spPr>
          <a:xfrm>
            <a:off x="0" y="2027239"/>
            <a:ext cx="9144000" cy="4830762"/>
          </a:xfrm>
        </p:spPr>
        <p:txBody>
          <a:bodyPr>
            <a:noAutofit/>
          </a:bodyPr>
          <a:lstStyle/>
          <a:p>
            <a:r>
              <a:rPr lang="en-US" sz="3200" dirty="0"/>
              <a:t>Principals will have information and resources to lead their BTs and TBTs.</a:t>
            </a:r>
          </a:p>
          <a:p>
            <a:r>
              <a:rPr lang="en-US" sz="3200" dirty="0"/>
              <a:t>Participants can describe the roles,  responsibilities, and actions of effective  Building Leadership Teams (BLTs) </a:t>
            </a:r>
          </a:p>
          <a:p>
            <a:r>
              <a:rPr lang="en-US" sz="3200" dirty="0">
                <a:solidFill>
                  <a:schemeClr val="tx1">
                    <a:lumMod val="50000"/>
                  </a:schemeClr>
                </a:solidFill>
              </a:rPr>
              <a:t>Participants understand  the purpose and importance of </a:t>
            </a:r>
            <a:r>
              <a:rPr lang="en-US" sz="3200" dirty="0"/>
              <a:t>Teacher-based Teams (TBTs) and the necessary interactions between them and BLTs and DLTs.</a:t>
            </a:r>
          </a:p>
        </p:txBody>
      </p:sp>
      <p:pic>
        <p:nvPicPr>
          <p:cNvPr id="4" name="Picture 3" descr="outcomes1.jpg"/>
          <p:cNvPicPr>
            <a:picLocks noChangeAspect="1"/>
          </p:cNvPicPr>
          <p:nvPr/>
        </p:nvPicPr>
        <p:blipFill>
          <a:blip r:embed="rId2"/>
          <a:stretch>
            <a:fillRect/>
          </a:stretch>
        </p:blipFill>
        <p:spPr>
          <a:xfrm>
            <a:off x="0" y="0"/>
            <a:ext cx="9144000" cy="2040275"/>
          </a:xfrm>
          <a:prstGeom prst="rect">
            <a:avLst/>
          </a:prstGeom>
        </p:spPr>
      </p:pic>
    </p:spTree>
    <p:extLst>
      <p:ext uri="{BB962C8B-B14F-4D97-AF65-F5344CB8AC3E}">
        <p14:creationId xmlns:p14="http://schemas.microsoft.com/office/powerpoint/2010/main" val="9621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46909"/>
          </a:xfrm>
        </p:spPr>
        <p:txBody>
          <a:bodyPr>
            <a:normAutofit/>
          </a:bodyPr>
          <a:lstStyle/>
          <a:p>
            <a:r>
              <a:rPr lang="en-US" dirty="0"/>
              <a:t>First steps for BLTs</a:t>
            </a:r>
          </a:p>
        </p:txBody>
      </p:sp>
      <p:sp>
        <p:nvSpPr>
          <p:cNvPr id="3" name="Content Placeholder 2"/>
          <p:cNvSpPr>
            <a:spLocks noGrp="1"/>
          </p:cNvSpPr>
          <p:nvPr>
            <p:ph idx="1"/>
          </p:nvPr>
        </p:nvSpPr>
        <p:spPr>
          <a:xfrm>
            <a:off x="0" y="1246909"/>
            <a:ext cx="6742545" cy="5611091"/>
          </a:xfrm>
        </p:spPr>
        <p:txBody>
          <a:bodyPr>
            <a:normAutofit/>
          </a:bodyPr>
          <a:lstStyle/>
          <a:p>
            <a:pPr>
              <a:lnSpc>
                <a:spcPct val="140000"/>
              </a:lnSpc>
            </a:pPr>
            <a:r>
              <a:rPr lang="en-US" dirty="0"/>
              <a:t>Your BLT members need to be trained in the process</a:t>
            </a:r>
          </a:p>
          <a:p>
            <a:pPr>
              <a:lnSpc>
                <a:spcPct val="140000"/>
              </a:lnSpc>
            </a:pPr>
            <a:r>
              <a:rPr lang="en-US" dirty="0"/>
              <a:t>You need to have trained facilitators for each TBT</a:t>
            </a:r>
          </a:p>
          <a:p>
            <a:pPr>
              <a:lnSpc>
                <a:spcPct val="140000"/>
              </a:lnSpc>
            </a:pPr>
            <a:r>
              <a:rPr lang="en-US" dirty="0"/>
              <a:t>Your teacher teams need to be trained in the process?</a:t>
            </a:r>
          </a:p>
          <a:p>
            <a:pPr marL="0" indent="0">
              <a:buNone/>
            </a:pPr>
            <a:endParaRPr lang="en-US" dirty="0"/>
          </a:p>
        </p:txBody>
      </p:sp>
      <p:pic>
        <p:nvPicPr>
          <p:cNvPr id="4" name="Picture 3" descr="proble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545" y="1754909"/>
            <a:ext cx="2401455" cy="4763078"/>
          </a:xfrm>
          <a:prstGeom prst="rect">
            <a:avLst/>
          </a:prstGeom>
        </p:spPr>
      </p:pic>
    </p:spTree>
    <p:extLst>
      <p:ext uri="{BB962C8B-B14F-4D97-AF65-F5344CB8AC3E}">
        <p14:creationId xmlns:p14="http://schemas.microsoft.com/office/powerpoint/2010/main" val="4163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26E7-0343-F841-8EE0-8E0ACAA23214}"/>
              </a:ext>
            </a:extLst>
          </p:cNvPr>
          <p:cNvSpPr>
            <a:spLocks noGrp="1"/>
          </p:cNvSpPr>
          <p:nvPr>
            <p:ph type="title"/>
          </p:nvPr>
        </p:nvSpPr>
        <p:spPr/>
        <p:txBody>
          <a:bodyPr/>
          <a:lstStyle/>
          <a:p>
            <a:r>
              <a:rPr lang="en-US" dirty="0"/>
              <a:t>Coaching BLT with their TBTs</a:t>
            </a:r>
          </a:p>
        </p:txBody>
      </p:sp>
      <p:sp>
        <p:nvSpPr>
          <p:cNvPr id="3" name="Content Placeholder 2">
            <a:extLst>
              <a:ext uri="{FF2B5EF4-FFF2-40B4-BE49-F238E27FC236}">
                <a16:creationId xmlns:a16="http://schemas.microsoft.com/office/drawing/2014/main" id="{11F85E8F-ECCE-C74E-89E4-BE63583A0210}"/>
              </a:ext>
            </a:extLst>
          </p:cNvPr>
          <p:cNvSpPr>
            <a:spLocks noGrp="1"/>
          </p:cNvSpPr>
          <p:nvPr>
            <p:ph idx="1"/>
          </p:nvPr>
        </p:nvSpPr>
        <p:spPr>
          <a:xfrm>
            <a:off x="0" y="1600200"/>
            <a:ext cx="6321287" cy="5257800"/>
          </a:xfrm>
        </p:spPr>
        <p:txBody>
          <a:bodyPr/>
          <a:lstStyle/>
          <a:p>
            <a:r>
              <a:rPr lang="en-US" dirty="0"/>
              <a:t>Observations of TBTs matters</a:t>
            </a:r>
          </a:p>
          <a:p>
            <a:pPr lvl="1"/>
            <a:r>
              <a:rPr lang="en-US" dirty="0"/>
              <a:t> Frequency matters</a:t>
            </a:r>
          </a:p>
          <a:p>
            <a:r>
              <a:rPr lang="en-US" dirty="0"/>
              <a:t>Have each BLT member observe at least 3 TBTs each semester</a:t>
            </a:r>
          </a:p>
        </p:txBody>
      </p:sp>
      <p:pic>
        <p:nvPicPr>
          <p:cNvPr id="5" name="Picture 4">
            <a:extLst>
              <a:ext uri="{FF2B5EF4-FFF2-40B4-BE49-F238E27FC236}">
                <a16:creationId xmlns:a16="http://schemas.microsoft.com/office/drawing/2014/main" id="{76646ACE-2EB7-1D44-BC04-139F8742A5FC}"/>
              </a:ext>
            </a:extLst>
          </p:cNvPr>
          <p:cNvPicPr>
            <a:picLocks noChangeAspect="1"/>
          </p:cNvPicPr>
          <p:nvPr/>
        </p:nvPicPr>
        <p:blipFill>
          <a:blip r:embed="rId3"/>
          <a:stretch>
            <a:fillRect/>
          </a:stretch>
        </p:blipFill>
        <p:spPr>
          <a:xfrm>
            <a:off x="5771322" y="1947793"/>
            <a:ext cx="2915478" cy="3939366"/>
          </a:xfrm>
          <a:prstGeom prst="rect">
            <a:avLst/>
          </a:prstGeom>
        </p:spPr>
      </p:pic>
    </p:spTree>
    <p:extLst>
      <p:ext uri="{BB962C8B-B14F-4D97-AF65-F5344CB8AC3E}">
        <p14:creationId xmlns:p14="http://schemas.microsoft.com/office/powerpoint/2010/main" val="186897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114A-DE23-1649-B5D4-E2A0C0120002}"/>
              </a:ext>
            </a:extLst>
          </p:cNvPr>
          <p:cNvSpPr>
            <a:spLocks noGrp="1"/>
          </p:cNvSpPr>
          <p:nvPr>
            <p:ph type="title"/>
          </p:nvPr>
        </p:nvSpPr>
        <p:spPr>
          <a:xfrm>
            <a:off x="228600" y="0"/>
            <a:ext cx="5496339" cy="1600200"/>
          </a:xfrm>
        </p:spPr>
        <p:txBody>
          <a:bodyPr/>
          <a:lstStyle/>
          <a:p>
            <a:r>
              <a:rPr lang="en-US" dirty="0"/>
              <a:t>Discuss with your BLT</a:t>
            </a:r>
          </a:p>
        </p:txBody>
      </p:sp>
      <p:sp>
        <p:nvSpPr>
          <p:cNvPr id="3" name="Content Placeholder 2">
            <a:extLst>
              <a:ext uri="{FF2B5EF4-FFF2-40B4-BE49-F238E27FC236}">
                <a16:creationId xmlns:a16="http://schemas.microsoft.com/office/drawing/2014/main" id="{51294F5A-4AC5-5045-9177-9FBEF022C8A5}"/>
              </a:ext>
            </a:extLst>
          </p:cNvPr>
          <p:cNvSpPr>
            <a:spLocks noGrp="1"/>
          </p:cNvSpPr>
          <p:nvPr>
            <p:ph idx="1"/>
          </p:nvPr>
        </p:nvSpPr>
        <p:spPr>
          <a:xfrm>
            <a:off x="0" y="1600200"/>
            <a:ext cx="8686800" cy="5257800"/>
          </a:xfrm>
        </p:spPr>
        <p:txBody>
          <a:bodyPr>
            <a:normAutofit fontScale="85000" lnSpcReduction="10000"/>
          </a:bodyPr>
          <a:lstStyle/>
          <a:p>
            <a:r>
              <a:rPr lang="en-US" dirty="0"/>
              <a:t>When BLT members observe TBTs, have them bring back</a:t>
            </a:r>
          </a:p>
          <a:p>
            <a:pPr lvl="1"/>
            <a:r>
              <a:rPr lang="en-US" dirty="0"/>
              <a:t> One thing that they learned from each TBT</a:t>
            </a:r>
          </a:p>
          <a:p>
            <a:pPr lvl="1"/>
            <a:r>
              <a:rPr lang="en-US" dirty="0"/>
              <a:t> One thing that each TBTs needs to make progress</a:t>
            </a:r>
          </a:p>
          <a:p>
            <a:r>
              <a:rPr lang="en-US" dirty="0"/>
              <a:t>Next  have a discussion with BLT members what you learning about your TBTs</a:t>
            </a:r>
          </a:p>
          <a:p>
            <a:pPr lvl="1"/>
            <a:r>
              <a:rPr lang="en-US" dirty="0"/>
              <a:t> What else can we do to learn more from our TBTs?</a:t>
            </a:r>
          </a:p>
        </p:txBody>
      </p:sp>
      <p:pic>
        <p:nvPicPr>
          <p:cNvPr id="5" name="Picture 4">
            <a:extLst>
              <a:ext uri="{FF2B5EF4-FFF2-40B4-BE49-F238E27FC236}">
                <a16:creationId xmlns:a16="http://schemas.microsoft.com/office/drawing/2014/main" id="{01E90670-D088-3047-B1CE-A6A55F5B3666}"/>
              </a:ext>
            </a:extLst>
          </p:cNvPr>
          <p:cNvPicPr>
            <a:picLocks noChangeAspect="1"/>
          </p:cNvPicPr>
          <p:nvPr/>
        </p:nvPicPr>
        <p:blipFill>
          <a:blip r:embed="rId2"/>
          <a:stretch>
            <a:fillRect/>
          </a:stretch>
        </p:blipFill>
        <p:spPr>
          <a:xfrm>
            <a:off x="6281530" y="0"/>
            <a:ext cx="2260601" cy="1600200"/>
          </a:xfrm>
          <a:prstGeom prst="rect">
            <a:avLst/>
          </a:prstGeom>
        </p:spPr>
      </p:pic>
    </p:spTree>
    <p:extLst>
      <p:ext uri="{BB962C8B-B14F-4D97-AF65-F5344CB8AC3E}">
        <p14:creationId xmlns:p14="http://schemas.microsoft.com/office/powerpoint/2010/main" val="2858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3"/>
            <a:ext cx="7772400" cy="1064602"/>
          </a:xfrm>
        </p:spPr>
        <p:txBody>
          <a:bodyPr>
            <a:normAutofit fontScale="90000"/>
          </a:bodyPr>
          <a:lstStyle/>
          <a:p>
            <a:br>
              <a:rPr lang="en-US" dirty="0"/>
            </a:br>
            <a:endParaRPr lang="en-US" sz="3100" dirty="0"/>
          </a:p>
        </p:txBody>
      </p:sp>
      <p:sp>
        <p:nvSpPr>
          <p:cNvPr id="8" name="Subtitle 7"/>
          <p:cNvSpPr>
            <a:spLocks noGrp="1"/>
          </p:cNvSpPr>
          <p:nvPr>
            <p:ph type="subTitle" idx="1"/>
          </p:nvPr>
        </p:nvSpPr>
        <p:spPr>
          <a:xfrm>
            <a:off x="0" y="2569655"/>
            <a:ext cx="9043365" cy="4288345"/>
          </a:xfrm>
        </p:spPr>
        <p:txBody>
          <a:bodyPr>
            <a:normAutofit fontScale="92500"/>
          </a:bodyPr>
          <a:lstStyle/>
          <a:p>
            <a:pPr marL="742950" indent="-742950" algn="l">
              <a:buFont typeface="+mj-lt"/>
              <a:buAutoNum type="arabicPeriod"/>
            </a:pPr>
            <a:r>
              <a:rPr lang="en-US" sz="4000" dirty="0"/>
              <a:t>How do we, as the BLT,  support our TBTs? </a:t>
            </a:r>
          </a:p>
          <a:p>
            <a:pPr marL="742950" indent="-742950" algn="l">
              <a:buFont typeface="+mj-lt"/>
              <a:buAutoNum type="arabicPeriod"/>
            </a:pPr>
            <a:r>
              <a:rPr lang="en-US" sz="4000" dirty="0"/>
              <a:t>How do we know what they need? </a:t>
            </a:r>
          </a:p>
          <a:p>
            <a:pPr marL="742950" indent="-742950" algn="l">
              <a:buFont typeface="+mj-lt"/>
              <a:buAutoNum type="arabicPeriod"/>
            </a:pPr>
            <a:r>
              <a:rPr lang="en-US" sz="4000" dirty="0"/>
              <a:t>What supports have you provided?</a:t>
            </a:r>
          </a:p>
          <a:p>
            <a:pPr marL="742950" indent="-742950" algn="l">
              <a:buFont typeface="+mj-lt"/>
              <a:buAutoNum type="arabicPeriod"/>
            </a:pPr>
            <a:r>
              <a:rPr lang="en-US" sz="4000" dirty="0"/>
              <a:t>How do you know if what you provided  has worked, or had an impact?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490"/>
            <a:ext cx="1909912" cy="1435412"/>
          </a:xfrm>
          <a:prstGeom prst="rect">
            <a:avLst/>
          </a:prstGeom>
        </p:spPr>
      </p:pic>
      <p:sp>
        <p:nvSpPr>
          <p:cNvPr id="9" name="TextBox 8"/>
          <p:cNvSpPr txBox="1"/>
          <p:nvPr/>
        </p:nvSpPr>
        <p:spPr>
          <a:xfrm>
            <a:off x="2225921" y="355490"/>
            <a:ext cx="6817444" cy="1477328"/>
          </a:xfrm>
          <a:prstGeom prst="rect">
            <a:avLst/>
          </a:prstGeom>
          <a:noFill/>
        </p:spPr>
        <p:txBody>
          <a:bodyPr wrap="none" rtlCol="0">
            <a:spAutoFit/>
          </a:bodyPr>
          <a:lstStyle/>
          <a:p>
            <a:r>
              <a:rPr lang="en-US" sz="4500" b="1" dirty="0"/>
              <a:t>Have a discussion with your</a:t>
            </a:r>
          </a:p>
          <a:p>
            <a:r>
              <a:rPr lang="en-US" sz="4500" b="1" dirty="0"/>
              <a:t>BLT on these questions: </a:t>
            </a:r>
          </a:p>
        </p:txBody>
      </p:sp>
    </p:spTree>
    <p:extLst>
      <p:ext uri="{BB962C8B-B14F-4D97-AF65-F5344CB8AC3E}">
        <p14:creationId xmlns:p14="http://schemas.microsoft.com/office/powerpoint/2010/main" val="14356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17" y="109050"/>
            <a:ext cx="8872788" cy="2791922"/>
          </a:xfrm>
        </p:spPr>
        <p:txBody>
          <a:bodyPr>
            <a:normAutofit/>
          </a:bodyPr>
          <a:lstStyle/>
          <a:p>
            <a:r>
              <a:rPr lang="en-US" dirty="0"/>
              <a:t>Have a discussion with your BLT about  “What are TBTs supposed to do?”  and </a:t>
            </a:r>
            <a:br>
              <a:rPr lang="en-US" dirty="0"/>
            </a:br>
            <a:r>
              <a:rPr lang="en-US" dirty="0"/>
              <a:t>“</a:t>
            </a:r>
            <a:r>
              <a:rPr lang="en-US" dirty="0">
                <a:solidFill>
                  <a:srgbClr val="2F74FF"/>
                </a:solidFill>
              </a:rPr>
              <a:t>HOW</a:t>
            </a:r>
            <a:r>
              <a:rPr lang="en-US" dirty="0"/>
              <a:t> are they supposed to do this? </a:t>
            </a:r>
          </a:p>
        </p:txBody>
      </p:sp>
      <p:sp>
        <p:nvSpPr>
          <p:cNvPr id="4" name="Subtitle 3"/>
          <p:cNvSpPr>
            <a:spLocks noGrp="1"/>
          </p:cNvSpPr>
          <p:nvPr>
            <p:ph type="subTitle" idx="1"/>
          </p:nvPr>
        </p:nvSpPr>
        <p:spPr>
          <a:xfrm>
            <a:off x="149937" y="3190269"/>
            <a:ext cx="8572913" cy="1928508"/>
          </a:xfrm>
        </p:spPr>
        <p:txBody>
          <a:bodyPr>
            <a:normAutofit fontScale="92500" lnSpcReduction="20000"/>
          </a:bodyPr>
          <a:lstStyle/>
          <a:p>
            <a:r>
              <a:rPr lang="en-US" dirty="0">
                <a:solidFill>
                  <a:srgbClr val="2A73F4"/>
                </a:solidFill>
              </a:rPr>
              <a:t>Reach agreement</a:t>
            </a:r>
            <a:r>
              <a:rPr lang="en-US" dirty="0"/>
              <a:t> on </a:t>
            </a:r>
            <a:r>
              <a:rPr lang="en-US" dirty="0">
                <a:solidFill>
                  <a:srgbClr val="2A73F4"/>
                </a:solidFill>
              </a:rPr>
              <a:t>what the TBTs are supposed to do </a:t>
            </a:r>
          </a:p>
          <a:p>
            <a:r>
              <a:rPr lang="en-US" dirty="0"/>
              <a:t>in their meetings, </a:t>
            </a:r>
            <a:endParaRPr lang="en-US" dirty="0">
              <a:solidFill>
                <a:srgbClr val="2A73F4"/>
              </a:solidFill>
            </a:endParaRPr>
          </a:p>
        </p:txBody>
      </p:sp>
      <p:pic>
        <p:nvPicPr>
          <p:cNvPr id="5" name="Picture 4" desc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185498"/>
            <a:ext cx="1485900" cy="1080002"/>
          </a:xfrm>
          <a:prstGeom prst="rect">
            <a:avLst/>
          </a:prstGeom>
        </p:spPr>
      </p:pic>
      <p:pic>
        <p:nvPicPr>
          <p:cNvPr id="6" name="Picture 5" desc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252" y="5185498"/>
            <a:ext cx="1485900" cy="1080002"/>
          </a:xfrm>
          <a:prstGeom prst="rect">
            <a:avLst/>
          </a:prstGeom>
        </p:spPr>
      </p:pic>
      <p:pic>
        <p:nvPicPr>
          <p:cNvPr id="7" name="Picture 6" descr="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91" y="5185498"/>
            <a:ext cx="1219200" cy="991534"/>
          </a:xfrm>
          <a:prstGeom prst="rect">
            <a:avLst/>
          </a:prstGeom>
        </p:spPr>
      </p:pic>
      <p:pic>
        <p:nvPicPr>
          <p:cNvPr id="8" name="Picture 7" desc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392" y="5118777"/>
            <a:ext cx="1137246" cy="1146723"/>
          </a:xfrm>
          <a:prstGeom prst="rect">
            <a:avLst/>
          </a:prstGeom>
        </p:spPr>
      </p:pic>
    </p:spTree>
    <p:extLst>
      <p:ext uri="{BB962C8B-B14F-4D97-AF65-F5344CB8AC3E}">
        <p14:creationId xmlns:p14="http://schemas.microsoft.com/office/powerpoint/2010/main" val="24622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131" y="17620"/>
            <a:ext cx="7772400" cy="1470025"/>
          </a:xfrm>
        </p:spPr>
        <p:txBody>
          <a:bodyPr/>
          <a:lstStyle/>
          <a:p>
            <a:r>
              <a:rPr lang="en-US" dirty="0"/>
              <a:t>What are TBTs supposed to do?</a:t>
            </a:r>
          </a:p>
        </p:txBody>
      </p:sp>
      <p:sp>
        <p:nvSpPr>
          <p:cNvPr id="4" name="Subtitle 3"/>
          <p:cNvSpPr>
            <a:spLocks noGrp="1"/>
          </p:cNvSpPr>
          <p:nvPr>
            <p:ph type="subTitle" idx="1"/>
          </p:nvPr>
        </p:nvSpPr>
        <p:spPr>
          <a:xfrm>
            <a:off x="249795" y="1487645"/>
            <a:ext cx="8572913" cy="2619406"/>
          </a:xfrm>
        </p:spPr>
        <p:txBody>
          <a:bodyPr>
            <a:normAutofit/>
          </a:bodyPr>
          <a:lstStyle/>
          <a:p>
            <a:r>
              <a:rPr lang="en-US" dirty="0"/>
              <a:t>When I asked BLT members </a:t>
            </a:r>
          </a:p>
          <a:p>
            <a:r>
              <a:rPr lang="en-US" dirty="0"/>
              <a:t>what TBTs are supposed to do in their meetings, they said 2 things</a:t>
            </a:r>
            <a:r>
              <a:rPr lang="mr-IN" dirty="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809" y="4914107"/>
            <a:ext cx="5722599" cy="1812157"/>
          </a:xfrm>
          <a:prstGeom prst="rect">
            <a:avLst/>
          </a:prstGeom>
        </p:spPr>
      </p:pic>
    </p:spTree>
    <p:extLst>
      <p:ext uri="{BB962C8B-B14F-4D97-AF65-F5344CB8AC3E}">
        <p14:creationId xmlns:p14="http://schemas.microsoft.com/office/powerpoint/2010/main" val="19377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829637"/>
            <a:ext cx="8229600" cy="1143000"/>
          </a:xfrm>
        </p:spPr>
        <p:txBody>
          <a:bodyPr>
            <a:normAutofit fontScale="90000"/>
          </a:bodyPr>
          <a:lstStyle/>
          <a:p>
            <a:r>
              <a:rPr lang="en-US" dirty="0"/>
              <a:t>When I asked BLT members </a:t>
            </a:r>
            <a:br>
              <a:rPr lang="en-US" dirty="0"/>
            </a:br>
            <a:r>
              <a:rPr lang="en-US" dirty="0"/>
              <a:t>what TBTs are supposed to do in their meetings, they said</a:t>
            </a:r>
            <a:r>
              <a:rPr lang="mr-IN" dirty="0"/>
              <a:t>…</a:t>
            </a:r>
            <a:br>
              <a:rPr lang="en-US" dirty="0"/>
            </a:br>
            <a:endParaRPr lang="en-US" dirty="0"/>
          </a:p>
        </p:txBody>
      </p:sp>
      <p:sp>
        <p:nvSpPr>
          <p:cNvPr id="9" name="Content Placeholder 8"/>
          <p:cNvSpPr>
            <a:spLocks noGrp="1"/>
          </p:cNvSpPr>
          <p:nvPr>
            <p:ph idx="1"/>
          </p:nvPr>
        </p:nvSpPr>
        <p:spPr>
          <a:xfrm>
            <a:off x="209227" y="2343630"/>
            <a:ext cx="8229600" cy="3004945"/>
          </a:xfrm>
        </p:spPr>
        <p:txBody>
          <a:bodyPr/>
          <a:lstStyle/>
          <a:p>
            <a:pPr marL="0" indent="0">
              <a:buNone/>
            </a:pPr>
            <a:r>
              <a:rPr lang="en-US" u="sng" dirty="0"/>
              <a:t>2 Things</a:t>
            </a:r>
          </a:p>
          <a:p>
            <a:pPr marL="742950" indent="-742950">
              <a:lnSpc>
                <a:spcPct val="150000"/>
              </a:lnSpc>
              <a:buFont typeface="+mj-lt"/>
              <a:buAutoNum type="arabicPeriod"/>
            </a:pPr>
            <a:r>
              <a:rPr lang="en-US" dirty="0"/>
              <a:t>Study data, and</a:t>
            </a:r>
          </a:p>
          <a:p>
            <a:pPr marL="742950" indent="-742950">
              <a:lnSpc>
                <a:spcPct val="150000"/>
              </a:lnSpc>
              <a:buFont typeface="+mj-lt"/>
              <a:buAutoNum type="arabicPeriod"/>
            </a:pPr>
            <a:r>
              <a:rPr lang="en-US" dirty="0"/>
              <a:t>Fill out the forms</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33870"/>
            <a:ext cx="5722599" cy="102413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708" y="2803721"/>
            <a:ext cx="4181763" cy="8969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433" y="3886199"/>
            <a:ext cx="1718157" cy="146237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117" y="3886199"/>
            <a:ext cx="2030278" cy="1632151"/>
          </a:xfrm>
          <a:prstGeom prst="rect">
            <a:avLst/>
          </a:prstGeom>
        </p:spPr>
      </p:pic>
    </p:spTree>
    <p:extLst>
      <p:ext uri="{BB962C8B-B14F-4D97-AF65-F5344CB8AC3E}">
        <p14:creationId xmlns:p14="http://schemas.microsoft.com/office/powerpoint/2010/main" val="9104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16" y="0"/>
            <a:ext cx="8229600" cy="1143000"/>
          </a:xfrm>
        </p:spPr>
        <p:txBody>
          <a:bodyPr/>
          <a:lstStyle/>
          <a:p>
            <a:r>
              <a:rPr lang="en-US" dirty="0"/>
              <a:t>TBTs look at 3 primary things:</a:t>
            </a:r>
          </a:p>
        </p:txBody>
      </p:sp>
      <p:sp>
        <p:nvSpPr>
          <p:cNvPr id="3" name="Content Placeholder 2"/>
          <p:cNvSpPr>
            <a:spLocks noGrp="1"/>
          </p:cNvSpPr>
          <p:nvPr>
            <p:ph idx="1"/>
          </p:nvPr>
        </p:nvSpPr>
        <p:spPr>
          <a:xfrm>
            <a:off x="17377" y="1219200"/>
            <a:ext cx="6431539" cy="5257800"/>
          </a:xfrm>
        </p:spPr>
        <p:txBody>
          <a:bodyPr/>
          <a:lstStyle/>
          <a:p>
            <a:r>
              <a:rPr lang="en-US" dirty="0"/>
              <a:t>Unpacking standards to identify and agree on important learning outcomes</a:t>
            </a:r>
          </a:p>
          <a:p>
            <a:r>
              <a:rPr lang="en-US" dirty="0"/>
              <a:t>Develop and use shared Formative Assessments</a:t>
            </a:r>
          </a:p>
          <a:p>
            <a:r>
              <a:rPr lang="en-US" dirty="0">
                <a:solidFill>
                  <a:srgbClr val="175EFF"/>
                </a:solidFill>
              </a:rPr>
              <a:t>Agree on a shared Instructional Practice</a:t>
            </a:r>
          </a:p>
        </p:txBody>
      </p:sp>
      <p:pic>
        <p:nvPicPr>
          <p:cNvPr id="4" name="Picture 3" descr="3 legged sto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916" y="1864835"/>
            <a:ext cx="2235200" cy="4675601"/>
          </a:xfrm>
          <a:prstGeom prst="rect">
            <a:avLst/>
          </a:prstGeom>
        </p:spPr>
      </p:pic>
    </p:spTree>
    <p:extLst>
      <p:ext uri="{BB962C8B-B14F-4D97-AF65-F5344CB8AC3E}">
        <p14:creationId xmlns:p14="http://schemas.microsoft.com/office/powerpoint/2010/main" val="28580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accent2"/>
                                        </p:clrVal>
                                      </p:to>
                                    </p:set>
                                    <p:set>
                                      <p:cBhvr>
                                        <p:cTn id="19" dur="500" fill="hold"/>
                                        <p:tgtEl>
                                          <p:spTgt spid="3">
                                            <p:txEl>
                                              <p:pRg st="2" end="2"/>
                                            </p:txEl>
                                          </p:spTgt>
                                        </p:tgtEl>
                                        <p:attrNameLst>
                                          <p:attrName>fillcolor</p:attrName>
                                        </p:attrNameLst>
                                      </p:cBhvr>
                                      <p:to>
                                        <p:clrVal>
                                          <a:schemeClr val="accent2"/>
                                        </p:clrVal>
                                      </p:to>
                                    </p:set>
                                    <p:set>
                                      <p:cBhvr>
                                        <p:cTn id="20"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 y="287866"/>
            <a:ext cx="8979408" cy="1835998"/>
          </a:xfrm>
        </p:spPr>
        <p:txBody>
          <a:bodyPr>
            <a:normAutofit fontScale="90000"/>
          </a:bodyPr>
          <a:lstStyle/>
          <a:p>
            <a:r>
              <a:rPr lang="en-US" dirty="0"/>
              <a:t>In a survey of over 9000 teachers,  they perceived that the most helpful and effective focus of collaboration</a:t>
            </a:r>
            <a:r>
              <a:rPr lang="mr-IN" dirty="0"/>
              <a:t>…</a:t>
            </a:r>
            <a:br>
              <a:rPr lang="en-US" dirty="0"/>
            </a:br>
            <a:endParaRPr lang="en-US" dirty="0"/>
          </a:p>
        </p:txBody>
      </p:sp>
      <p:sp>
        <p:nvSpPr>
          <p:cNvPr id="3" name="Subtitle 2"/>
          <p:cNvSpPr>
            <a:spLocks noGrp="1"/>
          </p:cNvSpPr>
          <p:nvPr>
            <p:ph type="subTitle" idx="1"/>
          </p:nvPr>
        </p:nvSpPr>
        <p:spPr>
          <a:xfrm>
            <a:off x="0" y="4859867"/>
            <a:ext cx="9144000" cy="1998133"/>
          </a:xfrm>
        </p:spPr>
        <p:txBody>
          <a:bodyPr>
            <a:normAutofit/>
          </a:bodyPr>
          <a:lstStyle/>
          <a:p>
            <a:r>
              <a:rPr lang="en-US" dirty="0"/>
              <a:t>Was in developing </a:t>
            </a:r>
          </a:p>
          <a:p>
            <a:r>
              <a:rPr lang="en-US" dirty="0"/>
              <a:t>instructional strategies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020783"/>
            <a:ext cx="2353733" cy="2652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433" y="2020783"/>
            <a:ext cx="2882900" cy="2652268"/>
          </a:xfrm>
          <a:prstGeom prst="rect">
            <a:avLst/>
          </a:prstGeom>
        </p:spPr>
      </p:pic>
      <p:sp>
        <p:nvSpPr>
          <p:cNvPr id="6" name="TextBox 5"/>
          <p:cNvSpPr txBox="1"/>
          <p:nvPr/>
        </p:nvSpPr>
        <p:spPr>
          <a:xfrm>
            <a:off x="7621788" y="6488668"/>
            <a:ext cx="1522212" cy="369332"/>
          </a:xfrm>
          <a:prstGeom prst="rect">
            <a:avLst/>
          </a:prstGeom>
          <a:noFill/>
        </p:spPr>
        <p:txBody>
          <a:bodyPr wrap="none" rtlCol="0">
            <a:spAutoFit/>
          </a:bodyPr>
          <a:lstStyle/>
          <a:p>
            <a:r>
              <a:rPr lang="en-US" b="1" dirty="0" err="1"/>
              <a:t>Ronfeldt</a:t>
            </a:r>
            <a:r>
              <a:rPr lang="en-US" b="1" dirty="0"/>
              <a:t> 2017</a:t>
            </a:r>
          </a:p>
        </p:txBody>
      </p:sp>
    </p:spTree>
    <p:extLst>
      <p:ext uri="{BB962C8B-B14F-4D97-AF65-F5344CB8AC3E}">
        <p14:creationId xmlns:p14="http://schemas.microsoft.com/office/powerpoint/2010/main" val="3637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28111"/>
          </a:xfrm>
        </p:spPr>
        <p:txBody>
          <a:bodyPr>
            <a:normAutofit/>
          </a:bodyPr>
          <a:lstStyle/>
          <a:p>
            <a:r>
              <a:rPr lang="en-US" dirty="0"/>
              <a:t>“Teachers who implement </a:t>
            </a:r>
            <a:r>
              <a:rPr lang="en-US" dirty="0">
                <a:solidFill>
                  <a:srgbClr val="143BFF"/>
                </a:solidFill>
              </a:rPr>
              <a:t>proven instructional strategies</a:t>
            </a:r>
            <a:r>
              <a:rPr lang="en-US" dirty="0"/>
              <a:t>... </a:t>
            </a:r>
          </a:p>
        </p:txBody>
      </p:sp>
      <p:sp>
        <p:nvSpPr>
          <p:cNvPr id="4" name="Subtitle 3"/>
          <p:cNvSpPr>
            <a:spLocks noGrp="1"/>
          </p:cNvSpPr>
          <p:nvPr>
            <p:ph type="subTitle" idx="1"/>
          </p:nvPr>
        </p:nvSpPr>
        <p:spPr>
          <a:xfrm>
            <a:off x="0" y="4572000"/>
            <a:ext cx="9144000" cy="2286000"/>
          </a:xfrm>
        </p:spPr>
        <p:txBody>
          <a:bodyPr>
            <a:normAutofit fontScale="92500" lnSpcReduction="20000"/>
          </a:bodyPr>
          <a:lstStyle/>
          <a:p>
            <a:r>
              <a:rPr lang="en-US" dirty="0">
                <a:solidFill>
                  <a:srgbClr val="143BFF"/>
                </a:solidFill>
              </a:rPr>
              <a:t>have mastery experiences when students’ performance improve </a:t>
            </a:r>
            <a:r>
              <a:rPr lang="en-US" dirty="0"/>
              <a:t>on assessment measures.” </a:t>
            </a:r>
            <a:br>
              <a:rPr lang="en-US" dirty="0"/>
            </a:br>
            <a:endParaRPr lang="en-US" dirty="0"/>
          </a:p>
        </p:txBody>
      </p:sp>
      <p:sp>
        <p:nvSpPr>
          <p:cNvPr id="3" name="TextBox 2"/>
          <p:cNvSpPr txBox="1"/>
          <p:nvPr/>
        </p:nvSpPr>
        <p:spPr>
          <a:xfrm>
            <a:off x="5694758" y="6488668"/>
            <a:ext cx="3237168" cy="369332"/>
          </a:xfrm>
          <a:prstGeom prst="rect">
            <a:avLst/>
          </a:prstGeom>
          <a:noFill/>
        </p:spPr>
        <p:txBody>
          <a:bodyPr wrap="none" rtlCol="0">
            <a:spAutoFit/>
          </a:bodyPr>
          <a:lstStyle/>
          <a:p>
            <a:r>
              <a:rPr lang="en-US" b="1" dirty="0" err="1"/>
              <a:t>Tschannen</a:t>
            </a:r>
            <a:r>
              <a:rPr lang="en-US" b="1" dirty="0"/>
              <a:t>-Moran &amp; Barr (2004)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524" y="1774312"/>
            <a:ext cx="5990980" cy="2395527"/>
          </a:xfrm>
          <a:prstGeom prst="rect">
            <a:avLst/>
          </a:prstGeom>
        </p:spPr>
      </p:pic>
    </p:spTree>
    <p:extLst>
      <p:ext uri="{BB962C8B-B14F-4D97-AF65-F5344CB8AC3E}">
        <p14:creationId xmlns:p14="http://schemas.microsoft.com/office/powerpoint/2010/main" val="34889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DE25-6B23-BD4B-9EC0-544C2FCB3F40}"/>
              </a:ext>
            </a:extLst>
          </p:cNvPr>
          <p:cNvSpPr>
            <a:spLocks noGrp="1"/>
          </p:cNvSpPr>
          <p:nvPr>
            <p:ph type="ctrTitle"/>
          </p:nvPr>
        </p:nvSpPr>
        <p:spPr>
          <a:xfrm>
            <a:off x="864219" y="167811"/>
            <a:ext cx="7772400" cy="1470025"/>
          </a:xfrm>
        </p:spPr>
        <p:txBody>
          <a:bodyPr/>
          <a:lstStyle/>
          <a:p>
            <a:r>
              <a:rPr lang="en-US" dirty="0"/>
              <a:t>Question #1 to ask you TBTs and BLTs</a:t>
            </a:r>
          </a:p>
        </p:txBody>
      </p:sp>
      <p:sp>
        <p:nvSpPr>
          <p:cNvPr id="3" name="Subtitle 2">
            <a:extLst>
              <a:ext uri="{FF2B5EF4-FFF2-40B4-BE49-F238E27FC236}">
                <a16:creationId xmlns:a16="http://schemas.microsoft.com/office/drawing/2014/main" id="{D1A84C5B-0B02-6346-965B-8CDE1E15C005}"/>
              </a:ext>
            </a:extLst>
          </p:cNvPr>
          <p:cNvSpPr>
            <a:spLocks noGrp="1"/>
          </p:cNvSpPr>
          <p:nvPr>
            <p:ph type="subTitle" idx="1"/>
          </p:nvPr>
        </p:nvSpPr>
        <p:spPr>
          <a:xfrm>
            <a:off x="0" y="4750420"/>
            <a:ext cx="9144000" cy="1940312"/>
          </a:xfrm>
        </p:spPr>
        <p:txBody>
          <a:bodyPr>
            <a:normAutofit/>
          </a:bodyPr>
          <a:lstStyle/>
          <a:p>
            <a:r>
              <a:rPr lang="en-US" dirty="0"/>
              <a:t>Why do we have TBTs and BLT?</a:t>
            </a:r>
          </a:p>
          <a:p>
            <a:r>
              <a:rPr lang="en-US" dirty="0"/>
              <a:t>What are they supposed to be doing?</a:t>
            </a:r>
          </a:p>
        </p:txBody>
      </p:sp>
      <p:pic>
        <p:nvPicPr>
          <p:cNvPr id="5" name="Picture 4">
            <a:extLst>
              <a:ext uri="{FF2B5EF4-FFF2-40B4-BE49-F238E27FC236}">
                <a16:creationId xmlns:a16="http://schemas.microsoft.com/office/drawing/2014/main" id="{ECF66013-2C25-FD4D-A05B-DC013AFEF6DD}"/>
              </a:ext>
            </a:extLst>
          </p:cNvPr>
          <p:cNvPicPr>
            <a:picLocks noChangeAspect="1"/>
          </p:cNvPicPr>
          <p:nvPr/>
        </p:nvPicPr>
        <p:blipFill>
          <a:blip r:embed="rId2"/>
          <a:stretch>
            <a:fillRect/>
          </a:stretch>
        </p:blipFill>
        <p:spPr>
          <a:xfrm>
            <a:off x="864219" y="1765378"/>
            <a:ext cx="2857500" cy="2857500"/>
          </a:xfrm>
          <a:prstGeom prst="rect">
            <a:avLst/>
          </a:prstGeom>
        </p:spPr>
      </p:pic>
      <p:pic>
        <p:nvPicPr>
          <p:cNvPr id="7" name="Picture 6">
            <a:extLst>
              <a:ext uri="{FF2B5EF4-FFF2-40B4-BE49-F238E27FC236}">
                <a16:creationId xmlns:a16="http://schemas.microsoft.com/office/drawing/2014/main" id="{56BAD5AF-4AA3-044B-A519-88DB1E46AF1B}"/>
              </a:ext>
            </a:extLst>
          </p:cNvPr>
          <p:cNvPicPr>
            <a:picLocks noChangeAspect="1"/>
          </p:cNvPicPr>
          <p:nvPr/>
        </p:nvPicPr>
        <p:blipFill>
          <a:blip r:embed="rId3"/>
          <a:stretch>
            <a:fillRect/>
          </a:stretch>
        </p:blipFill>
        <p:spPr>
          <a:xfrm>
            <a:off x="4314825" y="1493915"/>
            <a:ext cx="3410253" cy="3400425"/>
          </a:xfrm>
          <a:prstGeom prst="rect">
            <a:avLst/>
          </a:prstGeom>
        </p:spPr>
      </p:pic>
    </p:spTree>
    <p:extLst>
      <p:ext uri="{BB962C8B-B14F-4D97-AF65-F5344CB8AC3E}">
        <p14:creationId xmlns:p14="http://schemas.microsoft.com/office/powerpoint/2010/main" val="26701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dirty="0"/>
              <a:t>How should TBTs </a:t>
            </a:r>
            <a:br>
              <a:rPr lang="en-US" dirty="0"/>
            </a:br>
            <a:r>
              <a:rPr lang="en-US" dirty="0"/>
              <a:t>study teaching practices?</a:t>
            </a:r>
          </a:p>
        </p:txBody>
      </p:sp>
      <p:sp>
        <p:nvSpPr>
          <p:cNvPr id="3" name="Content Placeholder 2"/>
          <p:cNvSpPr>
            <a:spLocks noGrp="1"/>
          </p:cNvSpPr>
          <p:nvPr>
            <p:ph idx="1"/>
          </p:nvPr>
        </p:nvSpPr>
        <p:spPr>
          <a:xfrm>
            <a:off x="139486" y="1600200"/>
            <a:ext cx="6323308" cy="5048573"/>
          </a:xfrm>
        </p:spPr>
        <p:txBody>
          <a:bodyPr>
            <a:normAutofit fontScale="92500" lnSpcReduction="10000"/>
          </a:bodyPr>
          <a:lstStyle/>
          <a:p>
            <a:r>
              <a:rPr lang="en-US" dirty="0"/>
              <a:t>Choose a practice to address an important learning need</a:t>
            </a:r>
          </a:p>
          <a:p>
            <a:r>
              <a:rPr lang="en-US" dirty="0"/>
              <a:t>Write out a clear description of the steps in the process</a:t>
            </a:r>
          </a:p>
          <a:p>
            <a:r>
              <a:rPr lang="en-US" dirty="0"/>
              <a:t>Have a team member model the steps in the practice</a:t>
            </a:r>
          </a:p>
          <a:p>
            <a:r>
              <a:rPr lang="en-US" dirty="0"/>
              <a:t> (Deliberately) Practice until you have “mastered” the practices with all students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94" y="1813303"/>
            <a:ext cx="2681206" cy="3316206"/>
          </a:xfrm>
          <a:prstGeom prst="rect">
            <a:avLst/>
          </a:prstGeom>
        </p:spPr>
      </p:pic>
    </p:spTree>
    <p:extLst>
      <p:ext uri="{BB962C8B-B14F-4D97-AF65-F5344CB8AC3E}">
        <p14:creationId xmlns:p14="http://schemas.microsoft.com/office/powerpoint/2010/main" val="31431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13D1-85B3-3340-813F-55D9413EA659}"/>
              </a:ext>
            </a:extLst>
          </p:cNvPr>
          <p:cNvSpPr>
            <a:spLocks noGrp="1"/>
          </p:cNvSpPr>
          <p:nvPr>
            <p:ph type="title"/>
          </p:nvPr>
        </p:nvSpPr>
        <p:spPr>
          <a:xfrm>
            <a:off x="0" y="129209"/>
            <a:ext cx="4750904" cy="1143000"/>
          </a:xfrm>
        </p:spPr>
        <p:txBody>
          <a:bodyPr/>
          <a:lstStyle/>
          <a:p>
            <a:r>
              <a:rPr lang="en-US" dirty="0"/>
              <a:t>Coaching TBTs</a:t>
            </a:r>
          </a:p>
        </p:txBody>
      </p:sp>
      <p:sp>
        <p:nvSpPr>
          <p:cNvPr id="3" name="Content Placeholder 2">
            <a:extLst>
              <a:ext uri="{FF2B5EF4-FFF2-40B4-BE49-F238E27FC236}">
                <a16:creationId xmlns:a16="http://schemas.microsoft.com/office/drawing/2014/main" id="{0FCEE269-4E1E-7A45-B3D2-E5ED84E18A0F}"/>
              </a:ext>
            </a:extLst>
          </p:cNvPr>
          <p:cNvSpPr>
            <a:spLocks noGrp="1"/>
          </p:cNvSpPr>
          <p:nvPr>
            <p:ph idx="1"/>
          </p:nvPr>
        </p:nvSpPr>
        <p:spPr>
          <a:xfrm>
            <a:off x="0" y="1600200"/>
            <a:ext cx="8686800" cy="5257800"/>
          </a:xfrm>
        </p:spPr>
        <p:txBody>
          <a:bodyPr>
            <a:normAutofit fontScale="92500" lnSpcReduction="10000"/>
          </a:bodyPr>
          <a:lstStyle/>
          <a:p>
            <a:r>
              <a:rPr lang="en-US" dirty="0"/>
              <a:t>Principals and BLT member should use the TBT self assessment when they observe </a:t>
            </a:r>
          </a:p>
          <a:p>
            <a:r>
              <a:rPr lang="en-US" dirty="0"/>
              <a:t>Ask the TBT where they think they are strongest in the process?</a:t>
            </a:r>
          </a:p>
          <a:p>
            <a:r>
              <a:rPr lang="en-US" dirty="0"/>
              <a:t>Assess where you think they need help?</a:t>
            </a:r>
          </a:p>
          <a:p>
            <a:r>
              <a:rPr lang="en-US" dirty="0"/>
              <a:t>Assess what would help them the most? (Solicit information and offer suggestions if you can.)</a:t>
            </a:r>
          </a:p>
        </p:txBody>
      </p:sp>
      <p:pic>
        <p:nvPicPr>
          <p:cNvPr id="5" name="Picture 4">
            <a:extLst>
              <a:ext uri="{FF2B5EF4-FFF2-40B4-BE49-F238E27FC236}">
                <a16:creationId xmlns:a16="http://schemas.microsoft.com/office/drawing/2014/main" id="{BA3D5AA8-9A71-1845-AAA0-0A19D3A627F9}"/>
              </a:ext>
            </a:extLst>
          </p:cNvPr>
          <p:cNvPicPr>
            <a:picLocks noChangeAspect="1"/>
          </p:cNvPicPr>
          <p:nvPr/>
        </p:nvPicPr>
        <p:blipFill>
          <a:blip r:embed="rId2"/>
          <a:stretch>
            <a:fillRect/>
          </a:stretch>
        </p:blipFill>
        <p:spPr>
          <a:xfrm>
            <a:off x="4353338" y="129209"/>
            <a:ext cx="4790661" cy="1470991"/>
          </a:xfrm>
          <a:prstGeom prst="rect">
            <a:avLst/>
          </a:prstGeom>
        </p:spPr>
      </p:pic>
    </p:spTree>
    <p:extLst>
      <p:ext uri="{BB962C8B-B14F-4D97-AF65-F5344CB8AC3E}">
        <p14:creationId xmlns:p14="http://schemas.microsoft.com/office/powerpoint/2010/main" val="3994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Common problems in TBTs</a:t>
            </a:r>
          </a:p>
        </p:txBody>
      </p:sp>
      <p:sp>
        <p:nvSpPr>
          <p:cNvPr id="3" name="Content Placeholder 2"/>
          <p:cNvSpPr>
            <a:spLocks noGrp="1"/>
          </p:cNvSpPr>
          <p:nvPr>
            <p:ph idx="1"/>
          </p:nvPr>
        </p:nvSpPr>
        <p:spPr>
          <a:xfrm>
            <a:off x="0" y="1143000"/>
            <a:ext cx="9144000" cy="4983163"/>
          </a:xfrm>
        </p:spPr>
        <p:txBody>
          <a:bodyPr/>
          <a:lstStyle/>
          <a:p>
            <a:r>
              <a:rPr lang="en-US" dirty="0"/>
              <a:t>Lack of facilitation in the process</a:t>
            </a:r>
          </a:p>
          <a:p>
            <a:r>
              <a:rPr lang="en-US" dirty="0"/>
              <a:t>Lack of focus or understanding of: </a:t>
            </a:r>
          </a:p>
          <a:p>
            <a:pPr lvl="1"/>
            <a:r>
              <a:rPr lang="en-US" dirty="0"/>
              <a:t> Teaching practices</a:t>
            </a:r>
          </a:p>
          <a:p>
            <a:pPr lvl="1"/>
            <a:r>
              <a:rPr lang="en-US" dirty="0"/>
              <a:t> Impact of those teaching practices</a:t>
            </a:r>
          </a:p>
          <a:p>
            <a:r>
              <a:rPr lang="en-US" dirty="0"/>
              <a:t>Formative assessment practices</a:t>
            </a:r>
          </a:p>
          <a:p>
            <a:endParaRPr lang="en-US" dirty="0"/>
          </a:p>
          <a:p>
            <a:endParaRPr lang="en-US" dirty="0"/>
          </a:p>
        </p:txBody>
      </p:sp>
      <p:pic>
        <p:nvPicPr>
          <p:cNvPr id="4" name="Picture 3" desc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149" y="5283200"/>
            <a:ext cx="1485900" cy="1574800"/>
          </a:xfrm>
          <a:prstGeom prst="rect">
            <a:avLst/>
          </a:prstGeom>
        </p:spPr>
      </p:pic>
      <p:pic>
        <p:nvPicPr>
          <p:cNvPr id="5" name="Picture 4" desc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555" y="5283200"/>
            <a:ext cx="1485900" cy="1574800"/>
          </a:xfrm>
          <a:prstGeom prst="rect">
            <a:avLst/>
          </a:prstGeom>
        </p:spPr>
      </p:pic>
      <p:pic>
        <p:nvPicPr>
          <p:cNvPr id="6" name="Picture 5" descr="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945" y="5361854"/>
            <a:ext cx="1219200" cy="1486332"/>
          </a:xfrm>
          <a:prstGeom prst="rect">
            <a:avLst/>
          </a:prstGeom>
        </p:spPr>
      </p:pic>
    </p:spTree>
    <p:extLst>
      <p:ext uri="{BB962C8B-B14F-4D97-AF65-F5344CB8AC3E}">
        <p14:creationId xmlns:p14="http://schemas.microsoft.com/office/powerpoint/2010/main" val="33382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83AC50A-7680-A94D-ACE2-17924FAA9BE1}"/>
              </a:ext>
            </a:extLst>
          </p:cNvPr>
          <p:cNvSpPr>
            <a:spLocks noGrp="1"/>
          </p:cNvSpPr>
          <p:nvPr>
            <p:ph type="subTitle" idx="1"/>
          </p:nvPr>
        </p:nvSpPr>
        <p:spPr>
          <a:xfrm>
            <a:off x="0" y="5367130"/>
            <a:ext cx="9144000" cy="1490870"/>
          </a:xfrm>
        </p:spPr>
        <p:txBody>
          <a:bodyPr/>
          <a:lstStyle/>
          <a:p>
            <a:r>
              <a:rPr lang="en-US" dirty="0"/>
              <a:t>Only after you have effective TBTs</a:t>
            </a:r>
          </a:p>
        </p:txBody>
      </p:sp>
      <p:pic>
        <p:nvPicPr>
          <p:cNvPr id="7" name="Picture 6">
            <a:extLst>
              <a:ext uri="{FF2B5EF4-FFF2-40B4-BE49-F238E27FC236}">
                <a16:creationId xmlns:a16="http://schemas.microsoft.com/office/drawing/2014/main" id="{1DC59C66-12F2-D246-985F-1AABFFD901FA}"/>
              </a:ext>
            </a:extLst>
          </p:cNvPr>
          <p:cNvPicPr>
            <a:picLocks noChangeAspect="1"/>
          </p:cNvPicPr>
          <p:nvPr/>
        </p:nvPicPr>
        <p:blipFill>
          <a:blip r:embed="rId2"/>
          <a:stretch>
            <a:fillRect/>
          </a:stretch>
        </p:blipFill>
        <p:spPr>
          <a:xfrm>
            <a:off x="0" y="1"/>
            <a:ext cx="9144000" cy="1987826"/>
          </a:xfrm>
          <a:prstGeom prst="rect">
            <a:avLst/>
          </a:prstGeom>
        </p:spPr>
      </p:pic>
      <p:pic>
        <p:nvPicPr>
          <p:cNvPr id="11" name="Picture 10">
            <a:extLst>
              <a:ext uri="{FF2B5EF4-FFF2-40B4-BE49-F238E27FC236}">
                <a16:creationId xmlns:a16="http://schemas.microsoft.com/office/drawing/2014/main" id="{4C82B1AE-34C0-B449-8F01-4B919A684502}"/>
              </a:ext>
            </a:extLst>
          </p:cNvPr>
          <p:cNvPicPr>
            <a:picLocks noChangeAspect="1"/>
          </p:cNvPicPr>
          <p:nvPr/>
        </p:nvPicPr>
        <p:blipFill>
          <a:blip r:embed="rId3"/>
          <a:stretch>
            <a:fillRect/>
          </a:stretch>
        </p:blipFill>
        <p:spPr>
          <a:xfrm>
            <a:off x="0" y="2305877"/>
            <a:ext cx="9144000" cy="2623931"/>
          </a:xfrm>
          <a:prstGeom prst="rect">
            <a:avLst/>
          </a:prstGeom>
        </p:spPr>
      </p:pic>
    </p:spTree>
    <p:extLst>
      <p:ext uri="{BB962C8B-B14F-4D97-AF65-F5344CB8AC3E}">
        <p14:creationId xmlns:p14="http://schemas.microsoft.com/office/powerpoint/2010/main" val="289365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47125" y="786200"/>
            <a:ext cx="8890000" cy="628650"/>
          </a:xfrm>
        </p:spPr>
        <p:txBody>
          <a:bodyPr>
            <a:normAutofit fontScale="90000"/>
          </a:bodyPr>
          <a:lstStyle/>
          <a:p>
            <a:r>
              <a:rPr lang="en-US" dirty="0"/>
              <a:t>To Measure Progress towards Their Purpose </a:t>
            </a:r>
            <a:r>
              <a:rPr lang="en-US" dirty="0">
                <a:solidFill>
                  <a:srgbClr val="000000"/>
                </a:solidFill>
              </a:rPr>
              <a:t>the BLT Monitors</a:t>
            </a:r>
            <a:br>
              <a:rPr lang="en-US" dirty="0">
                <a:solidFill>
                  <a:srgbClr val="000000"/>
                </a:solidFill>
              </a:rPr>
            </a:br>
            <a:r>
              <a:rPr lang="en-US" dirty="0">
                <a:solidFill>
                  <a:srgbClr val="FF0000"/>
                </a:solidFill>
              </a:rPr>
              <a:t> </a:t>
            </a:r>
            <a:r>
              <a:rPr lang="en-US" sz="2700" dirty="0">
                <a:solidFill>
                  <a:srgbClr val="FF0000"/>
                </a:solidFill>
              </a:rPr>
              <a:t>(Year 2, or after your TBTs are strong)</a:t>
            </a:r>
          </a:p>
        </p:txBody>
      </p:sp>
      <p:sp>
        <p:nvSpPr>
          <p:cNvPr id="89091" name="Content Placeholder 2"/>
          <p:cNvSpPr>
            <a:spLocks noGrp="1"/>
          </p:cNvSpPr>
          <p:nvPr>
            <p:ph idx="1"/>
          </p:nvPr>
        </p:nvSpPr>
        <p:spPr>
          <a:xfrm>
            <a:off x="457200" y="2035980"/>
            <a:ext cx="4707467" cy="1735839"/>
          </a:xfrm>
        </p:spPr>
        <p:txBody>
          <a:bodyPr>
            <a:noAutofit/>
          </a:bodyPr>
          <a:lstStyle/>
          <a:p>
            <a:pPr marL="914400" indent="-914400">
              <a:spcAft>
                <a:spcPts val="6000"/>
              </a:spcAft>
              <a:buNone/>
            </a:pPr>
            <a:r>
              <a:rPr lang="en-US" sz="4500" dirty="0">
                <a:solidFill>
                  <a:srgbClr val="C4BD97"/>
                </a:solidFill>
              </a:rPr>
              <a:t>1. Staff learning progress (Adult Actions)</a:t>
            </a:r>
          </a:p>
          <a:p>
            <a:pPr marL="914400" indent="-914400">
              <a:spcAft>
                <a:spcPts val="6000"/>
              </a:spcAft>
              <a:buFont typeface="Arial" charset="0"/>
              <a:buNone/>
            </a:pPr>
            <a:r>
              <a:rPr lang="en-US" sz="4500" dirty="0">
                <a:solidFill>
                  <a:schemeClr val="tx1"/>
                </a:solidFill>
              </a:rPr>
              <a:t>2. Student learning progress</a:t>
            </a:r>
            <a:r>
              <a:rPr lang="en-US" sz="4500" dirty="0"/>
              <a:t> </a:t>
            </a:r>
          </a:p>
        </p:txBody>
      </p:sp>
      <p:pic>
        <p:nvPicPr>
          <p:cNvPr id="4" name="Picture 3" descr="progress1.jpg"/>
          <p:cNvPicPr>
            <a:picLocks noChangeAspect="1"/>
          </p:cNvPicPr>
          <p:nvPr/>
        </p:nvPicPr>
        <p:blipFill>
          <a:blip r:embed="rId2"/>
          <a:stretch>
            <a:fillRect/>
          </a:stretch>
        </p:blipFill>
        <p:spPr>
          <a:xfrm>
            <a:off x="5715000" y="2288824"/>
            <a:ext cx="3231444" cy="2015065"/>
          </a:xfrm>
          <a:prstGeom prst="rect">
            <a:avLst/>
          </a:prstGeom>
        </p:spPr>
      </p:pic>
      <p:pic>
        <p:nvPicPr>
          <p:cNvPr id="5" name="Picture 4" descr="progress2.jpg"/>
          <p:cNvPicPr>
            <a:picLocks noChangeAspect="1"/>
          </p:cNvPicPr>
          <p:nvPr/>
        </p:nvPicPr>
        <p:blipFill>
          <a:blip r:embed="rId3"/>
          <a:stretch>
            <a:fillRect/>
          </a:stretch>
        </p:blipFill>
        <p:spPr>
          <a:xfrm>
            <a:off x="5738989" y="4343400"/>
            <a:ext cx="3235678" cy="1936044"/>
          </a:xfrm>
          <a:prstGeom prst="rect">
            <a:avLst/>
          </a:prstGeom>
        </p:spPr>
      </p:pic>
    </p:spTree>
    <p:extLst>
      <p:ext uri="{BB962C8B-B14F-4D97-AF65-F5344CB8AC3E}">
        <p14:creationId xmlns:p14="http://schemas.microsoft.com/office/powerpoint/2010/main" val="14307714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32666"/>
            <a:ext cx="9144000" cy="2827867"/>
          </a:xfrm>
        </p:spPr>
        <p:txBody>
          <a:bodyPr/>
          <a:lstStyle/>
          <a:p>
            <a:pPr>
              <a:defRPr/>
            </a:pPr>
            <a:r>
              <a:rPr lang="en-US" dirty="0">
                <a:solidFill>
                  <a:schemeClr val="tx1"/>
                </a:solidFill>
              </a:rPr>
              <a:t>A direct link exits between supporting adult learning and enhanced student achievement</a:t>
            </a:r>
          </a:p>
        </p:txBody>
      </p:sp>
      <p:sp>
        <p:nvSpPr>
          <p:cNvPr id="38915" name="Slide Number Placeholder 3"/>
          <p:cNvSpPr>
            <a:spLocks noGrp="1"/>
          </p:cNvSpPr>
          <p:nvPr>
            <p:ph type="sldNum" sz="quarter" idx="4294967295"/>
          </p:nvPr>
        </p:nvSpPr>
        <p:spPr bwMode="auto">
          <a:xfrm>
            <a:off x="457200" y="6356350"/>
            <a:ext cx="2133600" cy="365125"/>
          </a:xfrm>
          <a:prstGeom prst="rect">
            <a:avLst/>
          </a:prstGeom>
          <a:noFill/>
          <a:ln>
            <a:miter lim="800000"/>
            <a:headEnd/>
            <a:tailEnd/>
          </a:ln>
        </p:spPr>
        <p:txBody>
          <a:bodyPr>
            <a:prstTxWarp prst="textNoShape">
              <a:avLst/>
            </a:prstTxWarp>
          </a:bodyPr>
          <a:lstStyle/>
          <a:p>
            <a:fld id="{7338CC2D-B14B-444B-B78C-FB52BF8FD868}" type="slidenum">
              <a:rPr lang="en-US"/>
              <a:pPr/>
              <a:t>35</a:t>
            </a:fld>
            <a:endParaRPr lang="en-US"/>
          </a:p>
        </p:txBody>
      </p:sp>
      <p:pic>
        <p:nvPicPr>
          <p:cNvPr id="38916" name="Picture 5" descr="link.jpg"/>
          <p:cNvPicPr>
            <a:picLocks noChangeAspect="1"/>
          </p:cNvPicPr>
          <p:nvPr/>
        </p:nvPicPr>
        <p:blipFill>
          <a:blip r:embed="rId2"/>
          <a:srcRect/>
          <a:stretch>
            <a:fillRect/>
          </a:stretch>
        </p:blipFill>
        <p:spPr bwMode="auto">
          <a:xfrm>
            <a:off x="0" y="203200"/>
            <a:ext cx="9144000" cy="2928938"/>
          </a:xfrm>
          <a:prstGeom prst="rect">
            <a:avLst/>
          </a:prstGeom>
          <a:noFill/>
          <a:ln w="9525">
            <a:noFill/>
            <a:miter lim="800000"/>
            <a:headEnd/>
            <a:tailEnd/>
          </a:ln>
        </p:spPr>
      </p:pic>
      <p:sp>
        <p:nvSpPr>
          <p:cNvPr id="38917" name="TextBox 6"/>
          <p:cNvSpPr txBox="1">
            <a:spLocks noChangeArrowheads="1"/>
          </p:cNvSpPr>
          <p:nvPr/>
        </p:nvSpPr>
        <p:spPr bwMode="auto">
          <a:xfrm>
            <a:off x="6027738" y="5707063"/>
            <a:ext cx="2546350" cy="368300"/>
          </a:xfrm>
          <a:prstGeom prst="rect">
            <a:avLst/>
          </a:prstGeom>
          <a:noFill/>
          <a:ln w="9525">
            <a:noFill/>
            <a:miter lim="800000"/>
            <a:headEnd/>
            <a:tailEnd/>
          </a:ln>
        </p:spPr>
        <p:txBody>
          <a:bodyPr wrap="none">
            <a:prstTxWarp prst="textNoShape">
              <a:avLst/>
            </a:prstTxWarp>
            <a:spAutoFit/>
          </a:bodyPr>
          <a:lstStyle/>
          <a:p>
            <a:r>
              <a:rPr lang="en-US" b="1"/>
              <a:t>Drago-Severson 2009</a:t>
            </a:r>
          </a:p>
        </p:txBody>
      </p:sp>
    </p:spTree>
    <p:extLst>
      <p:ext uri="{BB962C8B-B14F-4D97-AF65-F5344CB8AC3E}">
        <p14:creationId xmlns:p14="http://schemas.microsoft.com/office/powerpoint/2010/main" val="2125219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26984" y="-101906"/>
            <a:ext cx="8229600" cy="1143000"/>
          </a:xfrm>
        </p:spPr>
        <p:txBody>
          <a:bodyPr/>
          <a:lstStyle/>
          <a:p>
            <a:pPr algn="ctr"/>
            <a:r>
              <a:rPr lang="en-US" dirty="0">
                <a:solidFill>
                  <a:srgbClr val="3366FF"/>
                </a:solidFill>
              </a:rPr>
              <a:t>2. Student Learning Progress</a:t>
            </a:r>
            <a:r>
              <a:rPr lang="en-US" dirty="0">
                <a:solidFill>
                  <a:srgbClr val="FF0000"/>
                </a:solidFill>
              </a:rPr>
              <a:t>*</a:t>
            </a:r>
            <a:endParaRPr lang="en-US" dirty="0">
              <a:solidFill>
                <a:srgbClr val="3366FF"/>
              </a:solidFill>
            </a:endParaRPr>
          </a:p>
        </p:txBody>
      </p:sp>
      <p:sp>
        <p:nvSpPr>
          <p:cNvPr id="90115" name="Content Placeholder 2"/>
          <p:cNvSpPr>
            <a:spLocks noGrp="1"/>
          </p:cNvSpPr>
          <p:nvPr>
            <p:ph idx="1"/>
          </p:nvPr>
        </p:nvSpPr>
        <p:spPr>
          <a:xfrm>
            <a:off x="257708" y="1280326"/>
            <a:ext cx="5443182" cy="5577674"/>
          </a:xfrm>
        </p:spPr>
        <p:txBody>
          <a:bodyPr>
            <a:normAutofit/>
          </a:bodyPr>
          <a:lstStyle/>
          <a:p>
            <a:r>
              <a:rPr lang="en-US" sz="3000" dirty="0"/>
              <a:t> Based on benchmark assessments</a:t>
            </a:r>
          </a:p>
          <a:p>
            <a:pPr>
              <a:buFont typeface="Arial" charset="0"/>
              <a:buNone/>
            </a:pPr>
            <a:r>
              <a:rPr lang="en-US" sz="3000" dirty="0"/>
              <a:t>     - Which individual and subgroups of students are/are not making progress? Why?</a:t>
            </a:r>
          </a:p>
          <a:p>
            <a:pPr>
              <a:buFont typeface="Arial" charset="0"/>
              <a:buNone/>
            </a:pPr>
            <a:r>
              <a:rPr lang="en-US" sz="3000" dirty="0"/>
              <a:t>     - What actions will we take to facilitate progress? e.g. interventions 	and supports</a:t>
            </a:r>
          </a:p>
          <a:p>
            <a:r>
              <a:rPr lang="en-US" sz="3000" dirty="0"/>
              <a:t> Follow the same 5-step process as TBTs</a:t>
            </a:r>
          </a:p>
        </p:txBody>
      </p:sp>
      <p:pic>
        <p:nvPicPr>
          <p:cNvPr id="4" name="Picture 3"/>
          <p:cNvPicPr>
            <a:picLocks noChangeAspect="1"/>
          </p:cNvPicPr>
          <p:nvPr/>
        </p:nvPicPr>
        <p:blipFill>
          <a:blip r:embed="rId2"/>
          <a:stretch>
            <a:fillRect/>
          </a:stretch>
        </p:blipFill>
        <p:spPr>
          <a:xfrm rot="21412913">
            <a:off x="6052572" y="1751400"/>
            <a:ext cx="2720949" cy="3128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4420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The BIG question for BLTs</a:t>
            </a:r>
            <a:r>
              <a:rPr lang="is-IS" dirty="0"/>
              <a:t>…</a:t>
            </a:r>
            <a:endParaRPr lang="en-US" dirty="0"/>
          </a:p>
        </p:txBody>
      </p:sp>
      <p:sp>
        <p:nvSpPr>
          <p:cNvPr id="4" name="Subtitle 3"/>
          <p:cNvSpPr>
            <a:spLocks noGrp="1"/>
          </p:cNvSpPr>
          <p:nvPr>
            <p:ph type="subTitle" idx="1"/>
          </p:nvPr>
        </p:nvSpPr>
        <p:spPr>
          <a:xfrm>
            <a:off x="0" y="5257800"/>
            <a:ext cx="9144000" cy="1600200"/>
          </a:xfrm>
        </p:spPr>
        <p:txBody>
          <a:bodyPr>
            <a:normAutofit fontScale="77500" lnSpcReduction="20000"/>
          </a:bodyPr>
          <a:lstStyle/>
          <a:p>
            <a:r>
              <a:rPr lang="en-US" dirty="0"/>
              <a:t>Are your student supports and interventions working?</a:t>
            </a:r>
          </a:p>
          <a:p>
            <a:r>
              <a:rPr lang="en-US" dirty="0"/>
              <a:t>How do you know?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2" y="1295670"/>
            <a:ext cx="4747098" cy="3555730"/>
          </a:xfrm>
          <a:prstGeom prst="rect">
            <a:avLst/>
          </a:prstGeom>
        </p:spPr>
      </p:pic>
    </p:spTree>
    <p:extLst>
      <p:ext uri="{BB962C8B-B14F-4D97-AF65-F5344CB8AC3E}">
        <p14:creationId xmlns:p14="http://schemas.microsoft.com/office/powerpoint/2010/main" val="42479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56772"/>
            <a:ext cx="8229600" cy="1143000"/>
          </a:xfrm>
        </p:spPr>
        <p:txBody>
          <a:bodyPr>
            <a:normAutofit fontScale="90000"/>
          </a:bodyPr>
          <a:lstStyle/>
          <a:p>
            <a:r>
              <a:rPr lang="en-US" dirty="0"/>
              <a:t>According to NAEP data, </a:t>
            </a:r>
            <a:r>
              <a:rPr lang="en-US" dirty="0">
                <a:solidFill>
                  <a:srgbClr val="034BE9"/>
                </a:solidFill>
              </a:rPr>
              <a:t>when general education teachers </a:t>
            </a:r>
            <a:r>
              <a:rPr lang="en-US" dirty="0"/>
              <a:t>are effective with Tier I instruction and take responsibility for all students, </a:t>
            </a:r>
            <a:r>
              <a:rPr lang="en-US" dirty="0">
                <a:solidFill>
                  <a:srgbClr val="034BE9"/>
                </a:solidFill>
              </a:rPr>
              <a:t>those with special needs do better</a:t>
            </a:r>
            <a:r>
              <a:rPr lang="en-US" dirty="0"/>
              <a:t>. </a:t>
            </a:r>
          </a:p>
        </p:txBody>
      </p:sp>
      <p:sp>
        <p:nvSpPr>
          <p:cNvPr id="4" name="Slide Number Placeholder 3"/>
          <p:cNvSpPr>
            <a:spLocks noGrp="1"/>
          </p:cNvSpPr>
          <p:nvPr>
            <p:ph type="sldNum" sz="quarter" idx="12"/>
          </p:nvPr>
        </p:nvSpPr>
        <p:spPr/>
        <p:txBody>
          <a:bodyPr/>
          <a:lstStyle/>
          <a:p>
            <a:fld id="{783E5F0D-CBDD-6347-A225-5CD5D5BCDEFD}" type="slidenum">
              <a:rPr lang="en-US" smtClean="0"/>
              <a:pPr/>
              <a:t>38</a:t>
            </a:fld>
            <a:endParaRPr lang="en-US"/>
          </a:p>
        </p:txBody>
      </p:sp>
      <p:sp>
        <p:nvSpPr>
          <p:cNvPr id="7" name="TextBox 6"/>
          <p:cNvSpPr txBox="1"/>
          <p:nvPr/>
        </p:nvSpPr>
        <p:spPr>
          <a:xfrm>
            <a:off x="6062133" y="6171684"/>
            <a:ext cx="2801280" cy="369332"/>
          </a:xfrm>
          <a:prstGeom prst="rect">
            <a:avLst/>
          </a:prstGeom>
          <a:noFill/>
        </p:spPr>
        <p:txBody>
          <a:bodyPr wrap="none" rtlCol="0">
            <a:spAutoFit/>
          </a:bodyPr>
          <a:lstStyle/>
          <a:p>
            <a:r>
              <a:rPr lang="en-US" b="1" dirty="0" err="1"/>
              <a:t>Levenson</a:t>
            </a:r>
            <a:r>
              <a:rPr lang="en-US" b="1" dirty="0"/>
              <a:t> &amp; Cleveland 2016</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99" y="4003675"/>
            <a:ext cx="2561167" cy="28754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666" y="3748447"/>
            <a:ext cx="5222747" cy="2076646"/>
          </a:xfrm>
          <a:prstGeom prst="rect">
            <a:avLst/>
          </a:prstGeom>
        </p:spPr>
      </p:pic>
    </p:spTree>
    <p:extLst>
      <p:ext uri="{BB962C8B-B14F-4D97-AF65-F5344CB8AC3E}">
        <p14:creationId xmlns:p14="http://schemas.microsoft.com/office/powerpoint/2010/main" val="3812704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3" y="1270000"/>
            <a:ext cx="9035512" cy="2048933"/>
          </a:xfrm>
        </p:spPr>
        <p:txBody>
          <a:bodyPr>
            <a:normAutofit fontScale="90000"/>
          </a:bodyPr>
          <a:lstStyle/>
          <a:p>
            <a:r>
              <a:rPr lang="en-US" dirty="0"/>
              <a:t>There is a statistically significant and </a:t>
            </a:r>
            <a:r>
              <a:rPr lang="en-US" dirty="0">
                <a:solidFill>
                  <a:srgbClr val="034BE9"/>
                </a:solidFill>
              </a:rPr>
              <a:t>negative effect </a:t>
            </a:r>
            <a:r>
              <a:rPr lang="en-US" dirty="0"/>
              <a:t>of assignment to </a:t>
            </a:r>
            <a:r>
              <a:rPr lang="en-US" dirty="0" err="1"/>
              <a:t>RtI</a:t>
            </a:r>
            <a:r>
              <a:rPr lang="en-US" dirty="0"/>
              <a:t> </a:t>
            </a:r>
            <a:r>
              <a:rPr lang="en-US" dirty="0">
                <a:solidFill>
                  <a:srgbClr val="034BE9"/>
                </a:solidFill>
              </a:rPr>
              <a:t>Tier 2 or Tier 3 intervention services </a:t>
            </a:r>
            <a:br>
              <a:rPr lang="en-US" dirty="0"/>
            </a:br>
            <a:endParaRPr lang="en-US" dirty="0"/>
          </a:p>
        </p:txBody>
      </p:sp>
      <p:sp>
        <p:nvSpPr>
          <p:cNvPr id="4" name="Subtitle 3"/>
          <p:cNvSpPr>
            <a:spLocks noGrp="1"/>
          </p:cNvSpPr>
          <p:nvPr>
            <p:ph type="subTitle" idx="1"/>
          </p:nvPr>
        </p:nvSpPr>
        <p:spPr>
          <a:xfrm>
            <a:off x="1371600" y="0"/>
            <a:ext cx="6400800" cy="1752600"/>
          </a:xfrm>
        </p:spPr>
        <p:txBody>
          <a:bodyPr>
            <a:normAutofit/>
          </a:bodyPr>
          <a:lstStyle/>
          <a:p>
            <a:r>
              <a:rPr lang="en-US" sz="6000" dirty="0" err="1"/>
              <a:t>RtI</a:t>
            </a:r>
            <a:endParaRPr lang="en-US" sz="6000" dirty="0"/>
          </a:p>
        </p:txBody>
      </p:sp>
      <p:sp>
        <p:nvSpPr>
          <p:cNvPr id="5" name="TextBox 4"/>
          <p:cNvSpPr txBox="1"/>
          <p:nvPr/>
        </p:nvSpPr>
        <p:spPr>
          <a:xfrm>
            <a:off x="7503296" y="6501867"/>
            <a:ext cx="1274708" cy="276999"/>
          </a:xfrm>
          <a:prstGeom prst="rect">
            <a:avLst/>
          </a:prstGeom>
          <a:noFill/>
        </p:spPr>
        <p:txBody>
          <a:bodyPr wrap="none" rtlCol="0">
            <a:spAutoFit/>
          </a:bodyPr>
          <a:lstStyle/>
          <a:p>
            <a:r>
              <a:rPr lang="en-US" b="1" baseline="30000" dirty="0" err="1"/>
              <a:t>Balu</a:t>
            </a:r>
            <a:r>
              <a:rPr lang="en-US" b="1" baseline="30000" dirty="0"/>
              <a:t>, et al.(2015)</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144" y="3644367"/>
            <a:ext cx="4999711" cy="2857500"/>
          </a:xfrm>
          <a:prstGeom prst="rect">
            <a:avLst/>
          </a:prstGeom>
        </p:spPr>
      </p:pic>
    </p:spTree>
    <p:extLst>
      <p:ext uri="{BB962C8B-B14F-4D97-AF65-F5344CB8AC3E}">
        <p14:creationId xmlns:p14="http://schemas.microsoft.com/office/powerpoint/2010/main" val="198736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E4E78-2D0E-D547-9E9A-ECFF0AD9FE67}"/>
              </a:ext>
            </a:extLst>
          </p:cNvPr>
          <p:cNvSpPr>
            <a:spLocks noGrp="1"/>
          </p:cNvSpPr>
          <p:nvPr>
            <p:ph type="ctrTitle"/>
          </p:nvPr>
        </p:nvSpPr>
        <p:spPr>
          <a:xfrm>
            <a:off x="200025" y="285750"/>
            <a:ext cx="8543925" cy="1828800"/>
          </a:xfrm>
        </p:spPr>
        <p:txBody>
          <a:bodyPr>
            <a:normAutofit/>
          </a:bodyPr>
          <a:lstStyle/>
          <a:p>
            <a:r>
              <a:rPr lang="en-US" dirty="0"/>
              <a:t>Answer for both</a:t>
            </a:r>
            <a:br>
              <a:rPr lang="en-US" dirty="0"/>
            </a:br>
            <a:r>
              <a:rPr lang="en-US" dirty="0"/>
              <a:t>TBTs &amp; BLTs</a:t>
            </a:r>
          </a:p>
        </p:txBody>
      </p:sp>
      <p:sp>
        <p:nvSpPr>
          <p:cNvPr id="5" name="Subtitle 4">
            <a:extLst>
              <a:ext uri="{FF2B5EF4-FFF2-40B4-BE49-F238E27FC236}">
                <a16:creationId xmlns:a16="http://schemas.microsoft.com/office/drawing/2014/main" id="{0659E85E-461A-DE4D-A549-A35FA4833A99}"/>
              </a:ext>
            </a:extLst>
          </p:cNvPr>
          <p:cNvSpPr>
            <a:spLocks noGrp="1"/>
          </p:cNvSpPr>
          <p:nvPr>
            <p:ph type="subTitle" idx="1"/>
          </p:nvPr>
        </p:nvSpPr>
        <p:spPr>
          <a:xfrm>
            <a:off x="200025" y="4800600"/>
            <a:ext cx="8943975" cy="2057400"/>
          </a:xfrm>
        </p:spPr>
        <p:txBody>
          <a:bodyPr/>
          <a:lstStyle/>
          <a:p>
            <a:r>
              <a:rPr lang="en-US" dirty="0"/>
              <a:t>They are supposed to be learning</a:t>
            </a:r>
          </a:p>
        </p:txBody>
      </p:sp>
      <p:pic>
        <p:nvPicPr>
          <p:cNvPr id="7" name="Picture 6">
            <a:extLst>
              <a:ext uri="{FF2B5EF4-FFF2-40B4-BE49-F238E27FC236}">
                <a16:creationId xmlns:a16="http://schemas.microsoft.com/office/drawing/2014/main" id="{45859D43-482B-B04C-B646-D389E2512A81}"/>
              </a:ext>
            </a:extLst>
          </p:cNvPr>
          <p:cNvPicPr>
            <a:picLocks noChangeAspect="1"/>
          </p:cNvPicPr>
          <p:nvPr/>
        </p:nvPicPr>
        <p:blipFill>
          <a:blip r:embed="rId2"/>
          <a:stretch>
            <a:fillRect/>
          </a:stretch>
        </p:blipFill>
        <p:spPr>
          <a:xfrm>
            <a:off x="508000" y="2114550"/>
            <a:ext cx="8128000" cy="2343149"/>
          </a:xfrm>
          <a:prstGeom prst="rect">
            <a:avLst/>
          </a:prstGeom>
        </p:spPr>
      </p:pic>
    </p:spTree>
    <p:extLst>
      <p:ext uri="{BB962C8B-B14F-4D97-AF65-F5344CB8AC3E}">
        <p14:creationId xmlns:p14="http://schemas.microsoft.com/office/powerpoint/2010/main" val="3424461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23741"/>
            <a:ext cx="8229600" cy="1143000"/>
          </a:xfrm>
        </p:spPr>
        <p:txBody>
          <a:bodyPr>
            <a:normAutofit fontScale="90000"/>
          </a:bodyPr>
          <a:lstStyle/>
          <a:p>
            <a:r>
              <a:rPr lang="en-US" dirty="0">
                <a:solidFill>
                  <a:srgbClr val="034BE9"/>
                </a:solidFill>
              </a:rPr>
              <a:t>An IEP student </a:t>
            </a:r>
            <a:r>
              <a:rPr lang="en-US" dirty="0"/>
              <a:t>whose score was just below the cut point and who </a:t>
            </a:r>
            <a:r>
              <a:rPr lang="en-US" dirty="0">
                <a:solidFill>
                  <a:srgbClr val="034BE9"/>
                </a:solidFill>
              </a:rPr>
              <a:t>participated in the intervention would fall further behind </a:t>
            </a:r>
            <a:r>
              <a:rPr lang="en-US" dirty="0"/>
              <a:t>a </a:t>
            </a:r>
            <a:r>
              <a:rPr lang="en-US" dirty="0">
                <a:solidFill>
                  <a:srgbClr val="034BE9"/>
                </a:solidFill>
              </a:rPr>
              <a:t>counterpart who </a:t>
            </a:r>
            <a:r>
              <a:rPr lang="en-US" dirty="0"/>
              <a:t>was just above the cut point and had </a:t>
            </a:r>
            <a:r>
              <a:rPr lang="en-US" dirty="0">
                <a:solidFill>
                  <a:srgbClr val="034BE9"/>
                </a:solidFill>
              </a:rPr>
              <a:t>no exposure to the intervention   </a:t>
            </a:r>
            <a:br>
              <a:rPr lang="en-US" dirty="0"/>
            </a:br>
            <a:endParaRPr lang="en-US" dirty="0"/>
          </a:p>
        </p:txBody>
      </p:sp>
      <p:pic>
        <p:nvPicPr>
          <p:cNvPr id="6" name="Picture 5" descr="IE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735" y="5029200"/>
            <a:ext cx="4419600" cy="1828800"/>
          </a:xfrm>
          <a:prstGeom prst="rect">
            <a:avLst/>
          </a:prstGeom>
        </p:spPr>
      </p:pic>
      <p:sp>
        <p:nvSpPr>
          <p:cNvPr id="4" name="TextBox 3"/>
          <p:cNvSpPr txBox="1"/>
          <p:nvPr/>
        </p:nvSpPr>
        <p:spPr>
          <a:xfrm>
            <a:off x="7100340" y="6488668"/>
            <a:ext cx="1794787" cy="369332"/>
          </a:xfrm>
          <a:prstGeom prst="rect">
            <a:avLst/>
          </a:prstGeom>
          <a:noFill/>
        </p:spPr>
        <p:txBody>
          <a:bodyPr wrap="none" rtlCol="0">
            <a:spAutoFit/>
          </a:bodyPr>
          <a:lstStyle/>
          <a:p>
            <a:r>
              <a:rPr lang="en-US" b="1" baseline="30000" dirty="0" err="1"/>
              <a:t>Balu</a:t>
            </a:r>
            <a:r>
              <a:rPr lang="en-US" b="1" baseline="30000" dirty="0"/>
              <a:t>, et al USDOE.(2015) </a:t>
            </a:r>
            <a:endParaRPr lang="en-US" b="1" dirty="0"/>
          </a:p>
        </p:txBody>
      </p:sp>
    </p:spTree>
    <p:extLst>
      <p:ext uri="{BB962C8B-B14F-4D97-AF65-F5344CB8AC3E}">
        <p14:creationId xmlns:p14="http://schemas.microsoft.com/office/powerpoint/2010/main" val="3790660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7280"/>
            <a:ext cx="8229600" cy="1143000"/>
          </a:xfrm>
        </p:spPr>
        <p:txBody>
          <a:bodyPr>
            <a:normAutofit fontScale="90000"/>
          </a:bodyPr>
          <a:lstStyle/>
          <a:p>
            <a:r>
              <a:rPr lang="en-US" dirty="0"/>
              <a:t>Actual assignment to intense reading intervention services did not improve the reading skills of early readers </a:t>
            </a:r>
            <a:br>
              <a:rPr lang="en-US" dirty="0"/>
            </a:br>
            <a:endParaRPr lang="en-US" dirty="0"/>
          </a:p>
        </p:txBody>
      </p:sp>
      <p:pic>
        <p:nvPicPr>
          <p:cNvPr id="3" name="Picture 2" descr="not improv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10" y="2063383"/>
            <a:ext cx="5996486" cy="3990389"/>
          </a:xfrm>
          <a:prstGeom prst="rect">
            <a:avLst/>
          </a:prstGeom>
        </p:spPr>
      </p:pic>
      <p:sp>
        <p:nvSpPr>
          <p:cNvPr id="4" name="TextBox 3"/>
          <p:cNvSpPr txBox="1"/>
          <p:nvPr/>
        </p:nvSpPr>
        <p:spPr>
          <a:xfrm>
            <a:off x="7503296" y="6363368"/>
            <a:ext cx="1274708" cy="276999"/>
          </a:xfrm>
          <a:prstGeom prst="rect">
            <a:avLst/>
          </a:prstGeom>
          <a:noFill/>
        </p:spPr>
        <p:txBody>
          <a:bodyPr wrap="none" rtlCol="0">
            <a:spAutoFit/>
          </a:bodyPr>
          <a:lstStyle/>
          <a:p>
            <a:r>
              <a:rPr lang="en-US" b="1" baseline="30000" dirty="0" err="1"/>
              <a:t>Balu</a:t>
            </a:r>
            <a:r>
              <a:rPr lang="en-US" b="1" baseline="30000" dirty="0"/>
              <a:t>, et al.(2015)</a:t>
            </a:r>
            <a:endParaRPr lang="en-US" b="1" dirty="0"/>
          </a:p>
        </p:txBody>
      </p:sp>
    </p:spTree>
    <p:extLst>
      <p:ext uri="{BB962C8B-B14F-4D97-AF65-F5344CB8AC3E}">
        <p14:creationId xmlns:p14="http://schemas.microsoft.com/office/powerpoint/2010/main" val="191841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9759"/>
            <a:ext cx="9144000" cy="1930400"/>
          </a:xfrm>
        </p:spPr>
        <p:txBody>
          <a:bodyPr>
            <a:normAutofit fontScale="90000"/>
          </a:bodyPr>
          <a:lstStyle/>
          <a:p>
            <a:r>
              <a:rPr lang="en-US" dirty="0"/>
              <a:t>The most significant gains among struggling students [with or without IEPs happens] (are achieved) by providing these students, …with</a:t>
            </a:r>
          </a:p>
        </p:txBody>
      </p:sp>
      <p:sp>
        <p:nvSpPr>
          <p:cNvPr id="6" name="Subtitle 5"/>
          <p:cNvSpPr>
            <a:spLocks noGrp="1"/>
          </p:cNvSpPr>
          <p:nvPr>
            <p:ph type="subTitle" idx="1"/>
          </p:nvPr>
        </p:nvSpPr>
        <p:spPr>
          <a:xfrm>
            <a:off x="0" y="2599491"/>
            <a:ext cx="9144000" cy="1684642"/>
          </a:xfrm>
        </p:spPr>
        <p:txBody>
          <a:bodyPr>
            <a:normAutofit fontScale="92500"/>
          </a:bodyPr>
          <a:lstStyle/>
          <a:p>
            <a:r>
              <a:rPr lang="en-US" dirty="0"/>
              <a:t> </a:t>
            </a:r>
            <a:r>
              <a:rPr lang="en-US" dirty="0">
                <a:solidFill>
                  <a:srgbClr val="034BE9"/>
                </a:solidFill>
              </a:rPr>
              <a:t>teachers skilled in content instruction </a:t>
            </a:r>
            <a:r>
              <a:rPr lang="en-US" dirty="0"/>
              <a:t>during extra instructional time </a:t>
            </a:r>
          </a:p>
        </p:txBody>
      </p:sp>
      <p:sp>
        <p:nvSpPr>
          <p:cNvPr id="3" name="Slide Number Placeholder 2"/>
          <p:cNvSpPr>
            <a:spLocks noGrp="1"/>
          </p:cNvSpPr>
          <p:nvPr>
            <p:ph type="sldNum" sz="quarter" idx="12"/>
          </p:nvPr>
        </p:nvSpPr>
        <p:spPr/>
        <p:txBody>
          <a:bodyPr/>
          <a:lstStyle/>
          <a:p>
            <a:fld id="{783E5F0D-CBDD-6347-A225-5CD5D5BCDEFD}" type="slidenum">
              <a:rPr lang="en-US" smtClean="0"/>
              <a:pPr/>
              <a:t>42</a:t>
            </a:fld>
            <a:endParaRPr lang="en-US" dirty="0"/>
          </a:p>
        </p:txBody>
      </p:sp>
      <p:sp>
        <p:nvSpPr>
          <p:cNvPr id="4" name="TextBox 3"/>
          <p:cNvSpPr txBox="1"/>
          <p:nvPr/>
        </p:nvSpPr>
        <p:spPr>
          <a:xfrm>
            <a:off x="5994400" y="5987018"/>
            <a:ext cx="2801280" cy="369332"/>
          </a:xfrm>
          <a:prstGeom prst="rect">
            <a:avLst/>
          </a:prstGeom>
          <a:noFill/>
        </p:spPr>
        <p:txBody>
          <a:bodyPr wrap="none" rtlCol="0">
            <a:spAutoFit/>
          </a:bodyPr>
          <a:lstStyle/>
          <a:p>
            <a:r>
              <a:rPr lang="en-US" b="1" dirty="0" err="1"/>
              <a:t>Levenson</a:t>
            </a:r>
            <a:r>
              <a:rPr lang="en-US" b="1" dirty="0"/>
              <a:t> &amp; Cleveland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7" y="4090987"/>
            <a:ext cx="4889500" cy="2447925"/>
          </a:xfrm>
          <a:prstGeom prst="rect">
            <a:avLst/>
          </a:prstGeom>
        </p:spPr>
      </p:pic>
    </p:spTree>
    <p:extLst>
      <p:ext uri="{BB962C8B-B14F-4D97-AF65-F5344CB8AC3E}">
        <p14:creationId xmlns:p14="http://schemas.microsoft.com/office/powerpoint/2010/main" val="33885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66C5-A583-9347-A23B-BFA896654807}"/>
              </a:ext>
            </a:extLst>
          </p:cNvPr>
          <p:cNvSpPr>
            <a:spLocks noGrp="1"/>
          </p:cNvSpPr>
          <p:nvPr>
            <p:ph type="title"/>
          </p:nvPr>
        </p:nvSpPr>
        <p:spPr>
          <a:xfrm>
            <a:off x="457200" y="0"/>
            <a:ext cx="8229600" cy="1143000"/>
          </a:xfrm>
        </p:spPr>
        <p:txBody>
          <a:bodyPr/>
          <a:lstStyle/>
          <a:p>
            <a:r>
              <a:rPr lang="en-US" dirty="0"/>
              <a:t>Principals and BLTs should</a:t>
            </a:r>
          </a:p>
        </p:txBody>
      </p:sp>
      <p:sp>
        <p:nvSpPr>
          <p:cNvPr id="3" name="Content Placeholder 2">
            <a:extLst>
              <a:ext uri="{FF2B5EF4-FFF2-40B4-BE49-F238E27FC236}">
                <a16:creationId xmlns:a16="http://schemas.microsoft.com/office/drawing/2014/main" id="{8D2C20E5-886E-C74A-BF69-7CFE611E5A4F}"/>
              </a:ext>
            </a:extLst>
          </p:cNvPr>
          <p:cNvSpPr>
            <a:spLocks noGrp="1"/>
          </p:cNvSpPr>
          <p:nvPr>
            <p:ph idx="1"/>
          </p:nvPr>
        </p:nvSpPr>
        <p:spPr>
          <a:xfrm>
            <a:off x="0" y="1143000"/>
            <a:ext cx="9144000" cy="5257800"/>
          </a:xfrm>
        </p:spPr>
        <p:txBody>
          <a:bodyPr/>
          <a:lstStyle/>
          <a:p>
            <a:r>
              <a:rPr lang="en-US" dirty="0"/>
              <a:t>Review your data to see the progress of students in :</a:t>
            </a:r>
          </a:p>
          <a:p>
            <a:pPr lvl="1"/>
            <a:r>
              <a:rPr lang="en-US" dirty="0"/>
              <a:t> Categorical programs</a:t>
            </a:r>
          </a:p>
          <a:p>
            <a:pPr lvl="1"/>
            <a:r>
              <a:rPr lang="en-US" dirty="0"/>
              <a:t> Student subgroups</a:t>
            </a:r>
          </a:p>
          <a:p>
            <a:pPr lvl="1"/>
            <a:r>
              <a:rPr lang="en-US" dirty="0"/>
              <a:t> Other interventions</a:t>
            </a:r>
          </a:p>
        </p:txBody>
      </p:sp>
      <p:pic>
        <p:nvPicPr>
          <p:cNvPr id="5" name="Picture 4">
            <a:extLst>
              <a:ext uri="{FF2B5EF4-FFF2-40B4-BE49-F238E27FC236}">
                <a16:creationId xmlns:a16="http://schemas.microsoft.com/office/drawing/2014/main" id="{C9A34F46-7247-CC49-9050-EE79BD3CA0D4}"/>
              </a:ext>
            </a:extLst>
          </p:cNvPr>
          <p:cNvPicPr>
            <a:picLocks noChangeAspect="1"/>
          </p:cNvPicPr>
          <p:nvPr/>
        </p:nvPicPr>
        <p:blipFill>
          <a:blip r:embed="rId2"/>
          <a:stretch>
            <a:fillRect/>
          </a:stretch>
        </p:blipFill>
        <p:spPr>
          <a:xfrm>
            <a:off x="2032000" y="5232400"/>
            <a:ext cx="5080000" cy="1625600"/>
          </a:xfrm>
          <a:prstGeom prst="rect">
            <a:avLst/>
          </a:prstGeom>
        </p:spPr>
      </p:pic>
    </p:spTree>
    <p:extLst>
      <p:ext uri="{BB962C8B-B14F-4D97-AF65-F5344CB8AC3E}">
        <p14:creationId xmlns:p14="http://schemas.microsoft.com/office/powerpoint/2010/main" val="149899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A360-7C84-774E-89B5-E04EA5D45324}"/>
              </a:ext>
            </a:extLst>
          </p:cNvPr>
          <p:cNvSpPr>
            <a:spLocks noGrp="1"/>
          </p:cNvSpPr>
          <p:nvPr>
            <p:ph type="title"/>
          </p:nvPr>
        </p:nvSpPr>
        <p:spPr>
          <a:xfrm>
            <a:off x="0" y="9939"/>
            <a:ext cx="5585791" cy="1143000"/>
          </a:xfrm>
        </p:spPr>
        <p:txBody>
          <a:bodyPr/>
          <a:lstStyle/>
          <a:p>
            <a:r>
              <a:rPr lang="en-US" dirty="0"/>
              <a:t>Coaching supports</a:t>
            </a:r>
          </a:p>
        </p:txBody>
      </p:sp>
      <p:sp>
        <p:nvSpPr>
          <p:cNvPr id="3" name="Content Placeholder 2">
            <a:extLst>
              <a:ext uri="{FF2B5EF4-FFF2-40B4-BE49-F238E27FC236}">
                <a16:creationId xmlns:a16="http://schemas.microsoft.com/office/drawing/2014/main" id="{E4271379-4B88-9F41-B5A4-7938875DE7C7}"/>
              </a:ext>
            </a:extLst>
          </p:cNvPr>
          <p:cNvSpPr>
            <a:spLocks noGrp="1"/>
          </p:cNvSpPr>
          <p:nvPr>
            <p:ph idx="1"/>
          </p:nvPr>
        </p:nvSpPr>
        <p:spPr/>
        <p:txBody>
          <a:bodyPr/>
          <a:lstStyle/>
          <a:p>
            <a:r>
              <a:rPr lang="en-US" dirty="0"/>
              <a:t>Principals should ask:</a:t>
            </a:r>
          </a:p>
          <a:p>
            <a:pPr lvl="1"/>
            <a:r>
              <a:rPr lang="en-US" dirty="0"/>
              <a:t> Are students making sufficient progress  (i.e. are they on track to catch up? When?)</a:t>
            </a:r>
          </a:p>
          <a:p>
            <a:pPr lvl="1"/>
            <a:r>
              <a:rPr lang="en-US" dirty="0"/>
              <a:t> How do you know?</a:t>
            </a:r>
          </a:p>
          <a:p>
            <a:pPr lvl="2"/>
            <a:r>
              <a:rPr lang="en-US" dirty="0"/>
              <a:t> What is your evidence?</a:t>
            </a:r>
          </a:p>
        </p:txBody>
      </p:sp>
      <p:pic>
        <p:nvPicPr>
          <p:cNvPr id="5" name="Picture 4">
            <a:extLst>
              <a:ext uri="{FF2B5EF4-FFF2-40B4-BE49-F238E27FC236}">
                <a16:creationId xmlns:a16="http://schemas.microsoft.com/office/drawing/2014/main" id="{2F089CB3-5298-4B4E-81FD-01A4576C3711}"/>
              </a:ext>
            </a:extLst>
          </p:cNvPr>
          <p:cNvPicPr>
            <a:picLocks noChangeAspect="1"/>
          </p:cNvPicPr>
          <p:nvPr/>
        </p:nvPicPr>
        <p:blipFill>
          <a:blip r:embed="rId2"/>
          <a:stretch>
            <a:fillRect/>
          </a:stretch>
        </p:blipFill>
        <p:spPr>
          <a:xfrm>
            <a:off x="5585791" y="214520"/>
            <a:ext cx="3492500" cy="1693793"/>
          </a:xfrm>
          <a:prstGeom prst="rect">
            <a:avLst/>
          </a:prstGeom>
        </p:spPr>
      </p:pic>
    </p:spTree>
    <p:extLst>
      <p:ext uri="{BB962C8B-B14F-4D97-AF65-F5344CB8AC3E}">
        <p14:creationId xmlns:p14="http://schemas.microsoft.com/office/powerpoint/2010/main" val="3279400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A360-7C84-774E-89B5-E04EA5D45324}"/>
              </a:ext>
            </a:extLst>
          </p:cNvPr>
          <p:cNvSpPr>
            <a:spLocks noGrp="1"/>
          </p:cNvSpPr>
          <p:nvPr>
            <p:ph type="title"/>
          </p:nvPr>
        </p:nvSpPr>
        <p:spPr>
          <a:xfrm>
            <a:off x="0" y="89452"/>
            <a:ext cx="5387009" cy="1143000"/>
          </a:xfrm>
        </p:spPr>
        <p:txBody>
          <a:bodyPr/>
          <a:lstStyle/>
          <a:p>
            <a:r>
              <a:rPr lang="en-US" dirty="0"/>
              <a:t>Coaching supports</a:t>
            </a:r>
          </a:p>
        </p:txBody>
      </p:sp>
      <p:sp>
        <p:nvSpPr>
          <p:cNvPr id="3" name="Content Placeholder 2">
            <a:extLst>
              <a:ext uri="{FF2B5EF4-FFF2-40B4-BE49-F238E27FC236}">
                <a16:creationId xmlns:a16="http://schemas.microsoft.com/office/drawing/2014/main" id="{E4271379-4B88-9F41-B5A4-7938875DE7C7}"/>
              </a:ext>
            </a:extLst>
          </p:cNvPr>
          <p:cNvSpPr>
            <a:spLocks noGrp="1"/>
          </p:cNvSpPr>
          <p:nvPr>
            <p:ph idx="1"/>
          </p:nvPr>
        </p:nvSpPr>
        <p:spPr>
          <a:xfrm>
            <a:off x="0" y="1600200"/>
            <a:ext cx="8686800" cy="5257800"/>
          </a:xfrm>
        </p:spPr>
        <p:txBody>
          <a:bodyPr>
            <a:normAutofit/>
          </a:bodyPr>
          <a:lstStyle/>
          <a:p>
            <a:r>
              <a:rPr lang="en-US" dirty="0"/>
              <a:t>Principals should ask:</a:t>
            </a:r>
          </a:p>
          <a:p>
            <a:pPr lvl="1"/>
            <a:r>
              <a:rPr lang="en-US" dirty="0"/>
              <a:t> How often should we review progress? </a:t>
            </a:r>
          </a:p>
          <a:p>
            <a:pPr lvl="1"/>
            <a:r>
              <a:rPr lang="en-US" dirty="0"/>
              <a:t> How do we share what is working/not working?</a:t>
            </a:r>
          </a:p>
          <a:p>
            <a:pPr lvl="2"/>
            <a:r>
              <a:rPr lang="en-US" dirty="0"/>
              <a:t> Why is that working/not working?</a:t>
            </a:r>
          </a:p>
          <a:p>
            <a:pPr lvl="2"/>
            <a:r>
              <a:rPr lang="en-US" dirty="0"/>
              <a:t> Can we do more/less of that?</a:t>
            </a:r>
          </a:p>
        </p:txBody>
      </p:sp>
      <p:pic>
        <p:nvPicPr>
          <p:cNvPr id="5" name="Picture 4">
            <a:extLst>
              <a:ext uri="{FF2B5EF4-FFF2-40B4-BE49-F238E27FC236}">
                <a16:creationId xmlns:a16="http://schemas.microsoft.com/office/drawing/2014/main" id="{1D7CDF63-E657-914A-9478-884EF53FB9B2}"/>
              </a:ext>
            </a:extLst>
          </p:cNvPr>
          <p:cNvPicPr>
            <a:picLocks noChangeAspect="1"/>
          </p:cNvPicPr>
          <p:nvPr/>
        </p:nvPicPr>
        <p:blipFill>
          <a:blip r:embed="rId2"/>
          <a:stretch>
            <a:fillRect/>
          </a:stretch>
        </p:blipFill>
        <p:spPr>
          <a:xfrm>
            <a:off x="5194300" y="254276"/>
            <a:ext cx="3492500" cy="1345924"/>
          </a:xfrm>
          <a:prstGeom prst="rect">
            <a:avLst/>
          </a:prstGeom>
        </p:spPr>
      </p:pic>
    </p:spTree>
    <p:extLst>
      <p:ext uri="{BB962C8B-B14F-4D97-AF65-F5344CB8AC3E}">
        <p14:creationId xmlns:p14="http://schemas.microsoft.com/office/powerpoint/2010/main" val="1264319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351366" y="342597"/>
            <a:ext cx="8229600" cy="3342217"/>
          </a:xfrm>
        </p:spPr>
        <p:txBody>
          <a:bodyPr/>
          <a:lstStyle/>
          <a:p>
            <a:pPr algn="ctr"/>
            <a:r>
              <a:rPr lang="en-US" sz="4000" dirty="0"/>
              <a:t>Research consistently show that supporting adult learning is directly and positively linked to enhancing children’s achievement. </a:t>
            </a:r>
          </a:p>
        </p:txBody>
      </p:sp>
      <p:sp>
        <p:nvSpPr>
          <p:cNvPr id="185347" name="TextBox 2"/>
          <p:cNvSpPr txBox="1">
            <a:spLocks noChangeArrowheads="1"/>
          </p:cNvSpPr>
          <p:nvPr/>
        </p:nvSpPr>
        <p:spPr bwMode="auto">
          <a:xfrm>
            <a:off x="5414839" y="6457890"/>
            <a:ext cx="2561407" cy="400110"/>
          </a:xfrm>
          <a:prstGeom prst="rect">
            <a:avLst/>
          </a:prstGeom>
          <a:noFill/>
          <a:ln w="9525">
            <a:noFill/>
            <a:miter lim="800000"/>
            <a:headEnd/>
            <a:tailEnd/>
          </a:ln>
        </p:spPr>
        <p:txBody>
          <a:bodyPr wrap="none">
            <a:prstTxWarp prst="textNoShape">
              <a:avLst/>
            </a:prstTxWarp>
            <a:spAutoFit/>
          </a:bodyPr>
          <a:lstStyle/>
          <a:p>
            <a:r>
              <a:rPr lang="en-US" sz="2000" b="1" dirty="0">
                <a:solidFill>
                  <a:srgbClr val="2A2C2D"/>
                </a:solidFill>
              </a:rPr>
              <a:t>Drago-Severson,  2009</a:t>
            </a:r>
          </a:p>
        </p:txBody>
      </p:sp>
      <p:pic>
        <p:nvPicPr>
          <p:cNvPr id="4" name="Picture 3" descr="support.jpg"/>
          <p:cNvPicPr>
            <a:picLocks noChangeAspect="1"/>
          </p:cNvPicPr>
          <p:nvPr/>
        </p:nvPicPr>
        <p:blipFill>
          <a:blip r:embed="rId2"/>
          <a:stretch>
            <a:fillRect/>
          </a:stretch>
        </p:blipFill>
        <p:spPr>
          <a:xfrm>
            <a:off x="0" y="4151666"/>
            <a:ext cx="8932333" cy="1828800"/>
          </a:xfrm>
          <a:prstGeom prst="rect">
            <a:avLst/>
          </a:prstGeom>
        </p:spPr>
      </p:pic>
    </p:spTree>
    <p:extLst>
      <p:ext uri="{BB962C8B-B14F-4D97-AF65-F5344CB8AC3E}">
        <p14:creationId xmlns:p14="http://schemas.microsoft.com/office/powerpoint/2010/main" val="3769697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896"/>
            <a:ext cx="9144000" cy="2933672"/>
          </a:xfrm>
        </p:spPr>
        <p:txBody>
          <a:bodyPr>
            <a:normAutofit/>
          </a:bodyPr>
          <a:lstStyle/>
          <a:p>
            <a:r>
              <a:rPr lang="en-US" dirty="0"/>
              <a:t>Leaders have tremendous potential to influence the collective work and beliefs of teachers in their schools. </a:t>
            </a:r>
            <a:br>
              <a:rPr lang="en-US" dirty="0"/>
            </a:br>
            <a:endParaRPr lang="en-US" dirty="0"/>
          </a:p>
        </p:txBody>
      </p:sp>
      <p:sp>
        <p:nvSpPr>
          <p:cNvPr id="3" name="TextBox 2"/>
          <p:cNvSpPr txBox="1"/>
          <p:nvPr/>
        </p:nvSpPr>
        <p:spPr>
          <a:xfrm>
            <a:off x="7067478" y="6412693"/>
            <a:ext cx="2076522" cy="369332"/>
          </a:xfrm>
          <a:prstGeom prst="rect">
            <a:avLst/>
          </a:prstGeom>
          <a:noFill/>
        </p:spPr>
        <p:txBody>
          <a:bodyPr wrap="none" rtlCol="0">
            <a:spAutoFit/>
          </a:bodyPr>
          <a:lstStyle/>
          <a:p>
            <a:r>
              <a:rPr lang="en-US" b="1" dirty="0"/>
              <a:t>Goddard et al. 2015</a:t>
            </a:r>
          </a:p>
        </p:txBody>
      </p:sp>
      <p:pic>
        <p:nvPicPr>
          <p:cNvPr id="4" name="Picture 3" descr="influ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863"/>
            <a:ext cx="6078850" cy="4317137"/>
          </a:xfrm>
          <a:prstGeom prst="rect">
            <a:avLst/>
          </a:prstGeom>
        </p:spPr>
      </p:pic>
    </p:spTree>
    <p:extLst>
      <p:ext uri="{BB962C8B-B14F-4D97-AF65-F5344CB8AC3E}">
        <p14:creationId xmlns:p14="http://schemas.microsoft.com/office/powerpoint/2010/main" val="2077634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185721"/>
            <a:ext cx="8229600" cy="2219708"/>
          </a:xfrm>
        </p:spPr>
        <p:txBody>
          <a:bodyPr>
            <a:noAutofit/>
          </a:bodyPr>
          <a:lstStyle/>
          <a:p>
            <a:pPr algn="ctr"/>
            <a:r>
              <a:rPr lang="en-US" b="1" dirty="0"/>
              <a:t>All successful </a:t>
            </a:r>
            <a:br>
              <a:rPr lang="en-US" b="1" dirty="0"/>
            </a:br>
            <a:r>
              <a:rPr lang="en-US" b="1" dirty="0"/>
              <a:t>school systems </a:t>
            </a:r>
            <a:br>
              <a:rPr lang="en-US" b="1" dirty="0"/>
            </a:br>
            <a:r>
              <a:rPr lang="en-US" b="1" dirty="0"/>
              <a:t>have come to </a:t>
            </a:r>
            <a:br>
              <a:rPr lang="en-US" b="1" dirty="0"/>
            </a:br>
            <a:r>
              <a:rPr lang="en-US" b="1" dirty="0"/>
              <a:t>trust and respect teachers.</a:t>
            </a:r>
            <a:br>
              <a:rPr lang="en-US" b="1" dirty="0"/>
            </a:br>
            <a:r>
              <a:rPr lang="en-US" sz="4500" b="1" dirty="0"/>
              <a:t> </a:t>
            </a:r>
            <a:br>
              <a:rPr lang="en-US" sz="4500" b="1" dirty="0"/>
            </a:br>
            <a:endParaRPr lang="en-US" sz="4500" b="1" dirty="0"/>
          </a:p>
        </p:txBody>
      </p:sp>
      <p:sp>
        <p:nvSpPr>
          <p:cNvPr id="4" name="Rectangle 3"/>
          <p:cNvSpPr/>
          <p:nvPr/>
        </p:nvSpPr>
        <p:spPr>
          <a:xfrm>
            <a:off x="181909" y="6256006"/>
            <a:ext cx="1750800" cy="400110"/>
          </a:xfrm>
          <a:prstGeom prst="rect">
            <a:avLst/>
          </a:prstGeom>
        </p:spPr>
        <p:txBody>
          <a:bodyPr wrap="none">
            <a:spAutoFit/>
          </a:bodyPr>
          <a:lstStyle/>
          <a:p>
            <a:r>
              <a:rPr lang="en-US" sz="2000" b="1" dirty="0" err="1">
                <a:solidFill>
                  <a:srgbClr val="2A2C2D"/>
                </a:solidFill>
                <a:latin typeface="Arial" pitchFamily="34" charset="0"/>
                <a:cs typeface="Arial" pitchFamily="34" charset="0"/>
              </a:rPr>
              <a:t>Fullan</a:t>
            </a:r>
            <a:r>
              <a:rPr lang="en-US" sz="2000" b="1" dirty="0">
                <a:solidFill>
                  <a:srgbClr val="2A2C2D"/>
                </a:solidFill>
                <a:latin typeface="Arial" pitchFamily="34" charset="0"/>
                <a:cs typeface="Arial" pitchFamily="34" charset="0"/>
              </a:rPr>
              <a:t> (2010)</a:t>
            </a:r>
            <a:endParaRPr lang="en-US" sz="2000" dirty="0">
              <a:solidFill>
                <a:srgbClr val="2A2C2D"/>
              </a:solidFill>
              <a:latin typeface="Arial" pitchFamily="34" charset="0"/>
              <a:cs typeface="Arial" pitchFamily="34" charset="0"/>
            </a:endParaRPr>
          </a:p>
        </p:txBody>
      </p:sp>
      <p:pic>
        <p:nvPicPr>
          <p:cNvPr id="5" name="Picture 4" descr="respect.jpg"/>
          <p:cNvPicPr>
            <a:picLocks noChangeAspect="1"/>
          </p:cNvPicPr>
          <p:nvPr/>
        </p:nvPicPr>
        <p:blipFill>
          <a:blip r:embed="rId2"/>
          <a:stretch>
            <a:fillRect/>
          </a:stretch>
        </p:blipFill>
        <p:spPr>
          <a:xfrm>
            <a:off x="4402667" y="524051"/>
            <a:ext cx="4303889" cy="2732097"/>
          </a:xfrm>
          <a:prstGeom prst="rect">
            <a:avLst/>
          </a:prstGeom>
        </p:spPr>
      </p:pic>
      <p:pic>
        <p:nvPicPr>
          <p:cNvPr id="6" name="Picture 5" descr="respect 2.jpg"/>
          <p:cNvPicPr>
            <a:picLocks noChangeAspect="1"/>
          </p:cNvPicPr>
          <p:nvPr/>
        </p:nvPicPr>
        <p:blipFill>
          <a:blip r:embed="rId3"/>
          <a:stretch>
            <a:fillRect/>
          </a:stretch>
        </p:blipFill>
        <p:spPr>
          <a:xfrm>
            <a:off x="300214" y="446969"/>
            <a:ext cx="4102454" cy="2729997"/>
          </a:xfrm>
          <a:prstGeom prst="rect">
            <a:avLst/>
          </a:prstGeom>
        </p:spPr>
      </p:pic>
    </p:spTree>
    <p:extLst>
      <p:ext uri="{BB962C8B-B14F-4D97-AF65-F5344CB8AC3E}">
        <p14:creationId xmlns:p14="http://schemas.microsoft.com/office/powerpoint/2010/main" val="158483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6"/>
          <p:cNvSpPr txBox="1">
            <a:spLocks/>
          </p:cNvSpPr>
          <p:nvPr/>
        </p:nvSpPr>
        <p:spPr>
          <a:xfrm>
            <a:off x="682459" y="209259"/>
            <a:ext cx="7899400" cy="13195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5000" dirty="0"/>
              <a:t>Brian A McNulty Ph. D.</a:t>
            </a:r>
          </a:p>
          <a:p>
            <a:r>
              <a:rPr lang="en-US" sz="3600" dirty="0">
                <a:hlinkClick r:id="rId2"/>
              </a:rPr>
              <a:t>Brian.mcnulty@creativeleadership.net</a:t>
            </a:r>
            <a:endParaRPr lang="en-US" sz="3600" dirty="0"/>
          </a:p>
          <a:p>
            <a:r>
              <a:rPr lang="en-US" sz="3600" dirty="0"/>
              <a:t>303-819-1625 </a:t>
            </a:r>
          </a:p>
        </p:txBody>
      </p:sp>
      <p:pic>
        <p:nvPicPr>
          <p:cNvPr id="5" name="Picture 4">
            <a:extLst>
              <a:ext uri="{FF2B5EF4-FFF2-40B4-BE49-F238E27FC236}">
                <a16:creationId xmlns:a16="http://schemas.microsoft.com/office/drawing/2014/main" id="{EC1F2885-825C-2447-B36B-2EF060125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5" y="2440728"/>
            <a:ext cx="3874168" cy="4417273"/>
          </a:xfrm>
          <a:prstGeom prst="rect">
            <a:avLst/>
          </a:prstGeom>
        </p:spPr>
      </p:pic>
    </p:spTree>
    <p:extLst>
      <p:ext uri="{BB962C8B-B14F-4D97-AF65-F5344CB8AC3E}">
        <p14:creationId xmlns:p14="http://schemas.microsoft.com/office/powerpoint/2010/main" val="361124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5FE2-D902-1846-B3C2-E9C6EBD1BCC4}"/>
              </a:ext>
            </a:extLst>
          </p:cNvPr>
          <p:cNvSpPr>
            <a:spLocks noGrp="1"/>
          </p:cNvSpPr>
          <p:nvPr>
            <p:ph type="title"/>
          </p:nvPr>
        </p:nvSpPr>
        <p:spPr/>
        <p:txBody>
          <a:bodyPr/>
          <a:lstStyle/>
          <a:p>
            <a:r>
              <a:rPr lang="en-US" dirty="0"/>
              <a:t>For both BLTs and TBTs</a:t>
            </a:r>
          </a:p>
        </p:txBody>
      </p:sp>
      <p:sp>
        <p:nvSpPr>
          <p:cNvPr id="3" name="Content Placeholder 2">
            <a:extLst>
              <a:ext uri="{FF2B5EF4-FFF2-40B4-BE49-F238E27FC236}">
                <a16:creationId xmlns:a16="http://schemas.microsoft.com/office/drawing/2014/main" id="{F314C9B1-B51C-5F40-8129-D96175DBCB26}"/>
              </a:ext>
            </a:extLst>
          </p:cNvPr>
          <p:cNvSpPr>
            <a:spLocks noGrp="1"/>
          </p:cNvSpPr>
          <p:nvPr>
            <p:ph idx="1"/>
          </p:nvPr>
        </p:nvSpPr>
        <p:spPr>
          <a:xfrm>
            <a:off x="0" y="2852416"/>
            <a:ext cx="9144000" cy="4005584"/>
          </a:xfrm>
        </p:spPr>
        <p:txBody>
          <a:bodyPr>
            <a:normAutofit fontScale="85000" lnSpcReduction="20000"/>
          </a:bodyPr>
          <a:lstStyle/>
          <a:p>
            <a:r>
              <a:rPr lang="en-US" dirty="0"/>
              <a:t>They should both be learning</a:t>
            </a:r>
          </a:p>
          <a:p>
            <a:pPr lvl="1"/>
            <a:r>
              <a:rPr lang="en-US" dirty="0"/>
              <a:t> “What works for our kids here!”</a:t>
            </a:r>
          </a:p>
          <a:p>
            <a:r>
              <a:rPr lang="en-US" dirty="0"/>
              <a:t>If your TBTs can’t identify what they have learned about their kids</a:t>
            </a:r>
          </a:p>
          <a:p>
            <a:pPr lvl="1"/>
            <a:r>
              <a:rPr lang="en-US" dirty="0"/>
              <a:t> They aren’t doing the right work.</a:t>
            </a:r>
          </a:p>
          <a:p>
            <a:r>
              <a:rPr lang="en-US" dirty="0"/>
              <a:t>If the BLT can’t identify what they have learned from their TBTs</a:t>
            </a:r>
          </a:p>
          <a:p>
            <a:pPr lvl="1"/>
            <a:r>
              <a:rPr lang="en-US" dirty="0"/>
              <a:t>They aren’t doing the right work</a:t>
            </a:r>
          </a:p>
          <a:p>
            <a:endParaRPr lang="en-US" dirty="0"/>
          </a:p>
        </p:txBody>
      </p:sp>
      <p:pic>
        <p:nvPicPr>
          <p:cNvPr id="5" name="Picture 4">
            <a:extLst>
              <a:ext uri="{FF2B5EF4-FFF2-40B4-BE49-F238E27FC236}">
                <a16:creationId xmlns:a16="http://schemas.microsoft.com/office/drawing/2014/main" id="{B6ADC23D-81F3-B64C-B922-7B8524DDEBF4}"/>
              </a:ext>
            </a:extLst>
          </p:cNvPr>
          <p:cNvPicPr>
            <a:picLocks noChangeAspect="1"/>
          </p:cNvPicPr>
          <p:nvPr/>
        </p:nvPicPr>
        <p:blipFill>
          <a:blip r:embed="rId2"/>
          <a:stretch>
            <a:fillRect/>
          </a:stretch>
        </p:blipFill>
        <p:spPr>
          <a:xfrm>
            <a:off x="228600" y="1143000"/>
            <a:ext cx="9144000" cy="1434778"/>
          </a:xfrm>
          <a:prstGeom prst="rect">
            <a:avLst/>
          </a:prstGeom>
        </p:spPr>
      </p:pic>
    </p:spTree>
    <p:extLst>
      <p:ext uri="{BB962C8B-B14F-4D97-AF65-F5344CB8AC3E}">
        <p14:creationId xmlns:p14="http://schemas.microsoft.com/office/powerpoint/2010/main" val="177166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BFFB1-39D3-3042-BC38-BEF8125A69FD}"/>
              </a:ext>
            </a:extLst>
          </p:cNvPr>
          <p:cNvSpPr>
            <a:spLocks noGrp="1"/>
          </p:cNvSpPr>
          <p:nvPr>
            <p:ph type="ctrTitle"/>
          </p:nvPr>
        </p:nvSpPr>
        <p:spPr>
          <a:xfrm>
            <a:off x="685800" y="444500"/>
            <a:ext cx="7772400" cy="1470025"/>
          </a:xfrm>
        </p:spPr>
        <p:txBody>
          <a:bodyPr/>
          <a:lstStyle/>
          <a:p>
            <a:r>
              <a:rPr lang="en-US" dirty="0"/>
              <a:t>Let’s talk about </a:t>
            </a:r>
          </a:p>
        </p:txBody>
      </p:sp>
      <p:sp>
        <p:nvSpPr>
          <p:cNvPr id="10" name="Subtitle 9">
            <a:extLst>
              <a:ext uri="{FF2B5EF4-FFF2-40B4-BE49-F238E27FC236}">
                <a16:creationId xmlns:a16="http://schemas.microsoft.com/office/drawing/2014/main" id="{DCE84EC0-8025-5D49-8890-1F38C5F66F20}"/>
              </a:ext>
            </a:extLst>
          </p:cNvPr>
          <p:cNvSpPr>
            <a:spLocks noGrp="1"/>
          </p:cNvSpPr>
          <p:nvPr>
            <p:ph type="subTitle" idx="1"/>
          </p:nvPr>
        </p:nvSpPr>
        <p:spPr/>
        <p:txBody>
          <a:bodyPr/>
          <a:lstStyle/>
          <a:p>
            <a:r>
              <a:rPr lang="en-US" dirty="0"/>
              <a:t>and</a:t>
            </a:r>
          </a:p>
        </p:txBody>
      </p:sp>
      <p:pic>
        <p:nvPicPr>
          <p:cNvPr id="7" name="Picture 6">
            <a:extLst>
              <a:ext uri="{FF2B5EF4-FFF2-40B4-BE49-F238E27FC236}">
                <a16:creationId xmlns:a16="http://schemas.microsoft.com/office/drawing/2014/main" id="{C26CEECB-4DD3-F040-B7BE-9E5A2587A8ED}"/>
              </a:ext>
            </a:extLst>
          </p:cNvPr>
          <p:cNvPicPr>
            <a:picLocks noChangeAspect="1"/>
          </p:cNvPicPr>
          <p:nvPr/>
        </p:nvPicPr>
        <p:blipFill>
          <a:blip r:embed="rId2"/>
          <a:stretch>
            <a:fillRect/>
          </a:stretch>
        </p:blipFill>
        <p:spPr>
          <a:xfrm>
            <a:off x="685800" y="1847850"/>
            <a:ext cx="3619500" cy="1981200"/>
          </a:xfrm>
          <a:prstGeom prst="rect">
            <a:avLst/>
          </a:prstGeom>
        </p:spPr>
      </p:pic>
      <p:pic>
        <p:nvPicPr>
          <p:cNvPr id="9" name="Picture 8">
            <a:extLst>
              <a:ext uri="{FF2B5EF4-FFF2-40B4-BE49-F238E27FC236}">
                <a16:creationId xmlns:a16="http://schemas.microsoft.com/office/drawing/2014/main" id="{16E0194B-2589-B145-B6FF-5CA1254E9838}"/>
              </a:ext>
            </a:extLst>
          </p:cNvPr>
          <p:cNvPicPr>
            <a:picLocks noChangeAspect="1"/>
          </p:cNvPicPr>
          <p:nvPr/>
        </p:nvPicPr>
        <p:blipFill>
          <a:blip r:embed="rId3"/>
          <a:stretch>
            <a:fillRect/>
          </a:stretch>
        </p:blipFill>
        <p:spPr>
          <a:xfrm>
            <a:off x="5010150" y="5092700"/>
            <a:ext cx="3810000" cy="1206500"/>
          </a:xfrm>
          <a:prstGeom prst="rect">
            <a:avLst/>
          </a:prstGeom>
        </p:spPr>
      </p:pic>
    </p:spTree>
    <p:extLst>
      <p:ext uri="{BB962C8B-B14F-4D97-AF65-F5344CB8AC3E}">
        <p14:creationId xmlns:p14="http://schemas.microsoft.com/office/powerpoint/2010/main" val="276016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EE49E-0652-BB4A-8340-7434F2C6ABC9}"/>
              </a:ext>
            </a:extLst>
          </p:cNvPr>
          <p:cNvPicPr>
            <a:picLocks noChangeAspect="1"/>
          </p:cNvPicPr>
          <p:nvPr/>
        </p:nvPicPr>
        <p:blipFill>
          <a:blip r:embed="rId2"/>
          <a:stretch>
            <a:fillRect/>
          </a:stretch>
        </p:blipFill>
        <p:spPr>
          <a:xfrm>
            <a:off x="1514474" y="1676399"/>
            <a:ext cx="6600825" cy="3613083"/>
          </a:xfrm>
          <a:prstGeom prst="rect">
            <a:avLst/>
          </a:prstGeom>
        </p:spPr>
      </p:pic>
    </p:spTree>
    <p:extLst>
      <p:ext uri="{BB962C8B-B14F-4D97-AF65-F5344CB8AC3E}">
        <p14:creationId xmlns:p14="http://schemas.microsoft.com/office/powerpoint/2010/main" val="340002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7431" y="79174"/>
            <a:ext cx="5155939" cy="1626970"/>
          </a:xfrm>
        </p:spPr>
        <p:txBody>
          <a:bodyPr>
            <a:noAutofit/>
          </a:bodyPr>
          <a:lstStyle/>
          <a:p>
            <a:r>
              <a:rPr lang="en-US" sz="3600" dirty="0">
                <a:solidFill>
                  <a:srgbClr val="2F74FF"/>
                </a:solidFill>
              </a:rPr>
              <a:t>WHO</a:t>
            </a:r>
            <a:r>
              <a:rPr lang="en-US" sz="3600" dirty="0"/>
              <a:t> is responsible for the improvement of the school?</a:t>
            </a:r>
          </a:p>
        </p:txBody>
      </p:sp>
      <p:sp>
        <p:nvSpPr>
          <p:cNvPr id="5" name="Subtitle 4"/>
          <p:cNvSpPr>
            <a:spLocks noGrp="1"/>
          </p:cNvSpPr>
          <p:nvPr>
            <p:ph type="subTitle" idx="1"/>
          </p:nvPr>
        </p:nvSpPr>
        <p:spPr>
          <a:xfrm>
            <a:off x="3971659" y="1785318"/>
            <a:ext cx="5041711" cy="1813414"/>
          </a:xfrm>
        </p:spPr>
        <p:txBody>
          <a:bodyPr>
            <a:normAutofit/>
          </a:bodyPr>
          <a:lstStyle/>
          <a:p>
            <a:r>
              <a:rPr lang="en-US" dirty="0"/>
              <a:t>Collectively </a:t>
            </a:r>
            <a:r>
              <a:rPr lang="en-US"/>
              <a:t>– </a:t>
            </a:r>
          </a:p>
          <a:p>
            <a:r>
              <a:rPr lang="en-US" dirty="0"/>
              <a:t>We all are!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3" y="2126635"/>
            <a:ext cx="4096326" cy="16852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 y="0"/>
            <a:ext cx="3848100" cy="2108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81" y="3598732"/>
            <a:ext cx="3606800" cy="2260600"/>
          </a:xfrm>
          <a:prstGeom prst="rect">
            <a:avLst/>
          </a:prstGeom>
        </p:spPr>
      </p:pic>
      <p:sp>
        <p:nvSpPr>
          <p:cNvPr id="2" name="TextBox 1"/>
          <p:cNvSpPr txBox="1"/>
          <p:nvPr/>
        </p:nvSpPr>
        <p:spPr>
          <a:xfrm>
            <a:off x="3736780" y="3677906"/>
            <a:ext cx="5407219" cy="2862322"/>
          </a:xfrm>
          <a:prstGeom prst="rect">
            <a:avLst/>
          </a:prstGeom>
          <a:noFill/>
        </p:spPr>
        <p:txBody>
          <a:bodyPr wrap="square" rtlCol="0">
            <a:spAutoFit/>
          </a:bodyPr>
          <a:lstStyle/>
          <a:p>
            <a:pPr algn="ctr"/>
            <a:r>
              <a:rPr lang="en-US" sz="4500" b="1" dirty="0">
                <a:solidFill>
                  <a:srgbClr val="0253FF"/>
                </a:solidFill>
              </a:rPr>
              <a:t>The BLT has the  primary responsibility for the improvement of the schools</a:t>
            </a:r>
          </a:p>
        </p:txBody>
      </p:sp>
    </p:spTree>
    <p:extLst>
      <p:ext uri="{BB962C8B-B14F-4D97-AF65-F5344CB8AC3E}">
        <p14:creationId xmlns:p14="http://schemas.microsoft.com/office/powerpoint/2010/main" val="25036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sz="3100" dirty="0"/>
          </a:p>
        </p:txBody>
      </p:sp>
      <p:sp>
        <p:nvSpPr>
          <p:cNvPr id="8" name="Subtitle 7"/>
          <p:cNvSpPr>
            <a:spLocks noGrp="1"/>
          </p:cNvSpPr>
          <p:nvPr>
            <p:ph idx="1"/>
          </p:nvPr>
        </p:nvSpPr>
        <p:spPr>
          <a:xfrm>
            <a:off x="111371" y="2332037"/>
            <a:ext cx="8931994" cy="4525963"/>
          </a:xfrm>
        </p:spPr>
        <p:txBody>
          <a:bodyPr>
            <a:normAutofit lnSpcReduction="10000"/>
          </a:bodyPr>
          <a:lstStyle/>
          <a:p>
            <a:pPr marL="742950" indent="-742950">
              <a:buFont typeface="+mj-lt"/>
              <a:buAutoNum type="arabicPeriod"/>
            </a:pPr>
            <a:r>
              <a:rPr lang="en-US" sz="4000" dirty="0"/>
              <a:t>Do we (the BLT) assume responsibility for the improvement of the whole school?</a:t>
            </a:r>
          </a:p>
          <a:p>
            <a:pPr marL="742950" indent="-742950">
              <a:buFont typeface="+mj-lt"/>
              <a:buAutoNum type="arabicPeriod"/>
            </a:pPr>
            <a:r>
              <a:rPr lang="en-US" dirty="0"/>
              <a:t>If so, how do you know if what you are doing is having an impact?</a:t>
            </a:r>
          </a:p>
          <a:p>
            <a:pPr marL="742950" indent="-742950">
              <a:buFont typeface="+mj-lt"/>
              <a:buAutoNum type="arabicPeriod"/>
            </a:pPr>
            <a:r>
              <a:rPr lang="en-US" dirty="0"/>
              <a:t>Who is responsible for sharing what is already working?</a:t>
            </a:r>
          </a:p>
          <a:p>
            <a:pPr marL="742950" indent="-742950">
              <a:buFont typeface="+mj-lt"/>
              <a:buAutoNum type="arabicPeriod"/>
            </a:pP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490"/>
            <a:ext cx="1909912" cy="1435412"/>
          </a:xfrm>
          <a:prstGeom prst="rect">
            <a:avLst/>
          </a:prstGeom>
        </p:spPr>
      </p:pic>
      <p:sp>
        <p:nvSpPr>
          <p:cNvPr id="9" name="TextBox 8"/>
          <p:cNvSpPr txBox="1"/>
          <p:nvPr/>
        </p:nvSpPr>
        <p:spPr>
          <a:xfrm>
            <a:off x="2225921" y="355490"/>
            <a:ext cx="6817444" cy="1477328"/>
          </a:xfrm>
          <a:prstGeom prst="rect">
            <a:avLst/>
          </a:prstGeom>
          <a:noFill/>
        </p:spPr>
        <p:txBody>
          <a:bodyPr wrap="none" rtlCol="0">
            <a:spAutoFit/>
          </a:bodyPr>
          <a:lstStyle/>
          <a:p>
            <a:r>
              <a:rPr lang="en-US" sz="4500" b="1" dirty="0"/>
              <a:t>Have a discussion with your</a:t>
            </a:r>
          </a:p>
          <a:p>
            <a:r>
              <a:rPr lang="en-US" sz="4500" b="1" dirty="0"/>
              <a:t>BLT on these 3questions: </a:t>
            </a:r>
          </a:p>
        </p:txBody>
      </p:sp>
    </p:spTree>
    <p:extLst>
      <p:ext uri="{BB962C8B-B14F-4D97-AF65-F5344CB8AC3E}">
        <p14:creationId xmlns:p14="http://schemas.microsoft.com/office/powerpoint/2010/main" val="171201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18060</TotalTime>
  <Words>1477</Words>
  <Application>Microsoft Macintosh PowerPoint</Application>
  <PresentationFormat>On-screen Show (4:3)</PresentationFormat>
  <Paragraphs>178</Paragraphs>
  <Slides>49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Coaching TBTs and BLTs</vt:lpstr>
      <vt:lpstr>PowerPoint Presentation</vt:lpstr>
      <vt:lpstr>Question #1 to ask you TBTs and BLTs</vt:lpstr>
      <vt:lpstr>Answer for both TBTs &amp; BLTs</vt:lpstr>
      <vt:lpstr>For both BLTs and TBTs</vt:lpstr>
      <vt:lpstr>Let’s talk about </vt:lpstr>
      <vt:lpstr>PowerPoint Presentation</vt:lpstr>
      <vt:lpstr>WHO is responsible for the improvement of the school?</vt:lpstr>
      <vt:lpstr> </vt:lpstr>
      <vt:lpstr>If you don’t want to be responsible for the progress of the school…</vt:lpstr>
      <vt:lpstr>IF you don’t know what is working…</vt:lpstr>
      <vt:lpstr>What is the most important decision or action that your BLT took this school year? </vt:lpstr>
      <vt:lpstr>What is the first and primary responsibility of the</vt:lpstr>
      <vt:lpstr>What is the first and primary responsibility of the BLT?</vt:lpstr>
      <vt:lpstr>Coaching your TBTs?</vt:lpstr>
      <vt:lpstr>Where are Your Teacher Teams  on a 1-4 scale?</vt:lpstr>
      <vt:lpstr>First have your BLT assess their TBTs</vt:lpstr>
      <vt:lpstr>Then have your TBTs assess themselves</vt:lpstr>
      <vt:lpstr>An effective                  must:</vt:lpstr>
      <vt:lpstr>First steps for BLTs</vt:lpstr>
      <vt:lpstr>Coaching BLT with their TBTs</vt:lpstr>
      <vt:lpstr>Discuss with your BLT</vt:lpstr>
      <vt:lpstr> </vt:lpstr>
      <vt:lpstr>Have a discussion with your BLT about  “What are TBTs supposed to do?”  and  “HOW are they supposed to do this? </vt:lpstr>
      <vt:lpstr>What are TBTs supposed to do?</vt:lpstr>
      <vt:lpstr>When I asked BLT members  what TBTs are supposed to do in their meetings, they said… </vt:lpstr>
      <vt:lpstr>TBTs look at 3 primary things:</vt:lpstr>
      <vt:lpstr>In a survey of over 9000 teachers,  they perceived that the most helpful and effective focus of collaboration… </vt:lpstr>
      <vt:lpstr>“Teachers who implement proven instructional strategies... </vt:lpstr>
      <vt:lpstr>How should TBTs  study teaching practices?</vt:lpstr>
      <vt:lpstr>Coaching TBTs</vt:lpstr>
      <vt:lpstr>Common problems in TBTs</vt:lpstr>
      <vt:lpstr>PowerPoint Presentation</vt:lpstr>
      <vt:lpstr>To Measure Progress towards Their Purpose the BLT Monitors  (Year 2, or after your TBTs are strong)</vt:lpstr>
      <vt:lpstr>A direct link exits between supporting adult learning and enhanced student achievement</vt:lpstr>
      <vt:lpstr>2. Student Learning Progress*</vt:lpstr>
      <vt:lpstr>The BIG question for BLTs…</vt:lpstr>
      <vt:lpstr>According to NAEP data, when general education teachers are effective with Tier I instruction and take responsibility for all students, those with special needs do better. </vt:lpstr>
      <vt:lpstr>There is a statistically significant and negative effect of assignment to RtI Tier 2 or Tier 3 intervention services  </vt:lpstr>
      <vt:lpstr>An IEP student whose score was just below the cut point and who participated in the intervention would fall further behind a counterpart who was just above the cut point and had no exposure to the intervention    </vt:lpstr>
      <vt:lpstr>Actual assignment to intense reading intervention services did not improve the reading skills of early readers  </vt:lpstr>
      <vt:lpstr>The most significant gains among struggling students [with or without IEPs happens] (are achieved) by providing these students, …with</vt:lpstr>
      <vt:lpstr>Principals and BLTs should</vt:lpstr>
      <vt:lpstr>Coaching supports</vt:lpstr>
      <vt:lpstr>Coaching supports</vt:lpstr>
      <vt:lpstr>Research consistently show that supporting adult learning is directly and positively linked to enhancing children’s achievement. </vt:lpstr>
      <vt:lpstr>Leaders have tremendous potential to influence the collective work and beliefs of teachers in their schools.  </vt:lpstr>
      <vt:lpstr>All successful  school systems  have come to  trust and respect teachers.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Jim Gay</cp:lastModifiedBy>
  <cp:revision>134</cp:revision>
  <cp:lastPrinted>2016-02-18T14:55:56Z</cp:lastPrinted>
  <dcterms:created xsi:type="dcterms:W3CDTF">2015-06-11T17:47:43Z</dcterms:created>
  <dcterms:modified xsi:type="dcterms:W3CDTF">2018-12-18T14:55:31Z</dcterms:modified>
</cp:coreProperties>
</file>