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96"/>
  </p:notesMasterIdLst>
  <p:sldIdLst>
    <p:sldId id="2256" r:id="rId2"/>
    <p:sldId id="2232" r:id="rId3"/>
    <p:sldId id="2233" r:id="rId4"/>
    <p:sldId id="256" r:id="rId5"/>
    <p:sldId id="265" r:id="rId6"/>
    <p:sldId id="263" r:id="rId7"/>
    <p:sldId id="264" r:id="rId8"/>
    <p:sldId id="2255" r:id="rId9"/>
    <p:sldId id="2210" r:id="rId10"/>
    <p:sldId id="676" r:id="rId11"/>
    <p:sldId id="2235" r:id="rId12"/>
    <p:sldId id="2234" r:id="rId13"/>
    <p:sldId id="685" r:id="rId14"/>
    <p:sldId id="2186" r:id="rId15"/>
    <p:sldId id="316" r:id="rId16"/>
    <p:sldId id="273" r:id="rId17"/>
    <p:sldId id="274" r:id="rId18"/>
    <p:sldId id="2075" r:id="rId19"/>
    <p:sldId id="279" r:id="rId20"/>
    <p:sldId id="2192" r:id="rId21"/>
    <p:sldId id="2176" r:id="rId22"/>
    <p:sldId id="2190" r:id="rId23"/>
    <p:sldId id="2177" r:id="rId24"/>
    <p:sldId id="2178" r:id="rId25"/>
    <p:sldId id="2179" r:id="rId26"/>
    <p:sldId id="2180" r:id="rId27"/>
    <p:sldId id="2182" r:id="rId28"/>
    <p:sldId id="711" r:id="rId29"/>
    <p:sldId id="631" r:id="rId30"/>
    <p:sldId id="747" r:id="rId31"/>
    <p:sldId id="2200" r:id="rId32"/>
    <p:sldId id="2211" r:id="rId33"/>
    <p:sldId id="2236" r:id="rId34"/>
    <p:sldId id="2237" r:id="rId35"/>
    <p:sldId id="2193" r:id="rId36"/>
    <p:sldId id="2165" r:id="rId37"/>
    <p:sldId id="2194" r:id="rId38"/>
    <p:sldId id="324" r:id="rId39"/>
    <p:sldId id="800" r:id="rId40"/>
    <p:sldId id="2171" r:id="rId41"/>
    <p:sldId id="296" r:id="rId42"/>
    <p:sldId id="731" r:id="rId43"/>
    <p:sldId id="730" r:id="rId44"/>
    <p:sldId id="735" r:id="rId45"/>
    <p:sldId id="2175" r:id="rId46"/>
    <p:sldId id="2169" r:id="rId47"/>
    <p:sldId id="2167" r:id="rId48"/>
    <p:sldId id="2172" r:id="rId49"/>
    <p:sldId id="2216" r:id="rId50"/>
    <p:sldId id="2163" r:id="rId51"/>
    <p:sldId id="304" r:id="rId52"/>
    <p:sldId id="787" r:id="rId53"/>
    <p:sldId id="2007" r:id="rId54"/>
    <p:sldId id="2008" r:id="rId55"/>
    <p:sldId id="1987" r:id="rId56"/>
    <p:sldId id="2004" r:id="rId57"/>
    <p:sldId id="2009" r:id="rId58"/>
    <p:sldId id="1985" r:id="rId59"/>
    <p:sldId id="270" r:id="rId60"/>
    <p:sldId id="2155" r:id="rId61"/>
    <p:sldId id="714" r:id="rId62"/>
    <p:sldId id="1672" r:id="rId63"/>
    <p:sldId id="2079" r:id="rId64"/>
    <p:sldId id="2238" r:id="rId65"/>
    <p:sldId id="2239" r:id="rId66"/>
    <p:sldId id="2240" r:id="rId67"/>
    <p:sldId id="684" r:id="rId68"/>
    <p:sldId id="748" r:id="rId69"/>
    <p:sldId id="2231" r:id="rId70"/>
    <p:sldId id="2156" r:id="rId71"/>
    <p:sldId id="2249" r:id="rId72"/>
    <p:sldId id="436" r:id="rId73"/>
    <p:sldId id="437" r:id="rId74"/>
    <p:sldId id="439" r:id="rId75"/>
    <p:sldId id="438" r:id="rId76"/>
    <p:sldId id="440" r:id="rId77"/>
    <p:sldId id="442" r:id="rId78"/>
    <p:sldId id="443" r:id="rId79"/>
    <p:sldId id="446" r:id="rId80"/>
    <p:sldId id="2243" r:id="rId81"/>
    <p:sldId id="690" r:id="rId82"/>
    <p:sldId id="322" r:id="rId83"/>
    <p:sldId id="2250" r:id="rId84"/>
    <p:sldId id="2251" r:id="rId85"/>
    <p:sldId id="2252" r:id="rId86"/>
    <p:sldId id="2253" r:id="rId87"/>
    <p:sldId id="2254" r:id="rId88"/>
    <p:sldId id="2244" r:id="rId89"/>
    <p:sldId id="2245" r:id="rId90"/>
    <p:sldId id="761" r:id="rId91"/>
    <p:sldId id="2246" r:id="rId92"/>
    <p:sldId id="2247" r:id="rId93"/>
    <p:sldId id="2241" r:id="rId94"/>
    <p:sldId id="2242"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Gay" initials="JG"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406"/>
    <a:srgbClr val="FAAA31"/>
    <a:srgbClr val="22C1E6"/>
    <a:srgbClr val="153250"/>
    <a:srgbClr val="E71628"/>
    <a:srgbClr val="05C163"/>
    <a:srgbClr val="3C4360"/>
    <a:srgbClr val="ED4138"/>
    <a:srgbClr val="285A6F"/>
    <a:srgbClr val="00B5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42FBD-7F81-4186-B663-7DB6E9D224BD}" v="2" dt="2020-01-30T13:06:12.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37"/>
    <p:restoredTop sz="92960"/>
  </p:normalViewPr>
  <p:slideViewPr>
    <p:cSldViewPr snapToGrid="0" snapToObjects="1">
      <p:cViewPr varScale="1">
        <p:scale>
          <a:sx n="100" d="100"/>
          <a:sy n="100" d="100"/>
        </p:scale>
        <p:origin x="2808" y="160"/>
      </p:cViewPr>
      <p:guideLst>
        <p:guide orient="horz" pos="2160"/>
        <p:guide pos="3840"/>
      </p:guideLst>
    </p:cSldViewPr>
  </p:slideViewPr>
  <p:outlineViewPr>
    <p:cViewPr>
      <p:scale>
        <a:sx n="33" d="100"/>
        <a:sy n="33" d="100"/>
      </p:scale>
      <p:origin x="0" y="-634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47" d="100"/>
          <a:sy n="47" d="100"/>
        </p:scale>
        <p:origin x="278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9T07:44:11.366" idx="3">
    <p:pos x="10" y="10"/>
    <p:text>"there" should be "their" on slide 23
</p:text>
    <p:extLst>
      <p:ext uri="{C676402C-5697-4E1C-873F-D02D1690AC5C}">
        <p15:threadingInfo xmlns:p15="http://schemas.microsoft.com/office/powerpoint/2012/main" timeZoneBias="480"/>
      </p:ext>
    </p:extLst>
  </p:cm>
  <p:cm authorId="1" dt="2020-01-29T07:45:12.822" idx="4">
    <p:pos x="10" y="106"/>
    <p:text>see the the first bullet point.  The second bullet point has the right "their"
</p:text>
    <p:extLst>
      <p:ext uri="{C676402C-5697-4E1C-873F-D02D1690AC5C}">
        <p15:threadingInfo xmlns:p15="http://schemas.microsoft.com/office/powerpoint/2012/main" timeZoneBias="480">
          <p15:parentCm authorId="1" idx="3"/>
        </p15:threadingInfo>
      </p:ext>
    </p:extLst>
  </p:cm>
  <p:cm authorId="1" dt="2020-01-30T05:03:50.894" idx="12">
    <p:pos x="10" y="202"/>
    <p:text>"there" should be "their"
</p:text>
    <p:extLst>
      <p:ext uri="{C676402C-5697-4E1C-873F-D02D1690AC5C}">
        <p15:threadingInfo xmlns:p15="http://schemas.microsoft.com/office/powerpoint/2012/main" timeZoneBias="48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29T07:51:03.319" idx="5">
    <p:pos x="10" y="10"/>
    <p:text>should "Report" be capitalized here? What about "Frequency"?
</p:text>
    <p:extLst>
      <p:ext uri="{C676402C-5697-4E1C-873F-D02D1690AC5C}">
        <p15:threadingInfo xmlns:p15="http://schemas.microsoft.com/office/powerpoint/2012/main" timeZoneBias="480"/>
      </p:ext>
    </p:extLst>
  </p:cm>
  <p:cm authorId="1" dt="2020-01-30T05:06:12.989" idx="13">
    <p:pos x="10" y="106"/>
    <p:text>Hi Brian= see "fFrequency"
</p:text>
    <p:extLst>
      <p:ext uri="{C676402C-5697-4E1C-873F-D02D1690AC5C}">
        <p15:threadingInfo xmlns:p15="http://schemas.microsoft.com/office/powerpoint/2012/main" timeZoneBias="480">
          <p15:parentCm authorId="1" idx="5"/>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1-29T07:57:44.646" idx="6">
    <p:pos x="10" y="10"/>
    <p:text>On slide 55 "Techers" shouldbe "Teachers"
</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1-29T07:58:46.602" idx="7">
    <p:pos x="10" y="10"/>
    <p:text>shouls "Was" be "was"
</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1-29T07:59:43.994" idx="8">
    <p:pos x="10" y="10"/>
    <p:text>Secod bullet has "Educators"; fourth bullet has "educators"
</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1-29T08:00:26.386" idx="9">
    <p:pos x="10" y="10"/>
    <p:text>"Than" or "than"?
</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1-29T08:09:14.343" idx="11">
    <p:pos x="10" y="10"/>
    <p:text>"(protocol" is missing the closing ")"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9404D-0884-C148-BB9C-757F45D7CCF9}" type="doc">
      <dgm:prSet loTypeId="urn:microsoft.com/office/officeart/2005/8/layout/hProcess3" loCatId="process" qsTypeId="urn:microsoft.com/office/officeart/2005/8/quickstyle/simple4" qsCatId="simple" csTypeId="urn:microsoft.com/office/officeart/2005/8/colors/accent1_2" csCatId="accent1" phldr="1"/>
      <dgm:spPr/>
    </dgm:pt>
    <dgm:pt modelId="{104CCB04-5965-E945-BAE9-B833D2C936E8}">
      <dgm:prSet phldrT="[Text]"/>
      <dgm:spPr/>
      <dgm:t>
        <a:bodyPr/>
        <a:lstStyle/>
        <a:p>
          <a:r>
            <a:rPr lang="en-US" dirty="0"/>
            <a:t> </a:t>
          </a:r>
        </a:p>
      </dgm:t>
    </dgm:pt>
    <dgm:pt modelId="{2798D91C-C8C3-F94E-B81C-196A23603B13}" type="parTrans" cxnId="{82F9C3DC-6CE6-E845-989B-EE2B1D8832D3}">
      <dgm:prSet/>
      <dgm:spPr/>
      <dgm:t>
        <a:bodyPr/>
        <a:lstStyle/>
        <a:p>
          <a:endParaRPr lang="en-US"/>
        </a:p>
      </dgm:t>
    </dgm:pt>
    <dgm:pt modelId="{1382B9DE-FA6A-DF48-9BC1-B866F93EBF30}" type="sibTrans" cxnId="{82F9C3DC-6CE6-E845-989B-EE2B1D8832D3}">
      <dgm:prSet/>
      <dgm:spPr/>
      <dgm:t>
        <a:bodyPr/>
        <a:lstStyle/>
        <a:p>
          <a:endParaRPr lang="en-US"/>
        </a:p>
      </dgm:t>
    </dgm:pt>
    <dgm:pt modelId="{3EFB414F-ED48-7D44-9B2B-311A17D75AA1}" type="pres">
      <dgm:prSet presAssocID="{5B69404D-0884-C148-BB9C-757F45D7CCF9}" presName="Name0" presStyleCnt="0">
        <dgm:presLayoutVars>
          <dgm:dir/>
          <dgm:animLvl val="lvl"/>
          <dgm:resizeHandles val="exact"/>
        </dgm:presLayoutVars>
      </dgm:prSet>
      <dgm:spPr/>
    </dgm:pt>
    <dgm:pt modelId="{90DE4115-6823-4046-944B-1C66DCFD6344}" type="pres">
      <dgm:prSet presAssocID="{5B69404D-0884-C148-BB9C-757F45D7CCF9}" presName="dummy" presStyleCnt="0"/>
      <dgm:spPr/>
    </dgm:pt>
    <dgm:pt modelId="{1AAE8FB2-F6F6-CD42-A28B-CD09DB9794B6}" type="pres">
      <dgm:prSet presAssocID="{5B69404D-0884-C148-BB9C-757F45D7CCF9}" presName="linH" presStyleCnt="0"/>
      <dgm:spPr/>
    </dgm:pt>
    <dgm:pt modelId="{25F4F015-4CB6-AE42-8876-B19955DAF7E0}" type="pres">
      <dgm:prSet presAssocID="{5B69404D-0884-C148-BB9C-757F45D7CCF9}" presName="padding1" presStyleCnt="0"/>
      <dgm:spPr/>
    </dgm:pt>
    <dgm:pt modelId="{E8CC7CAF-13F5-7841-AC0E-03E4E72DBDF6}" type="pres">
      <dgm:prSet presAssocID="{104CCB04-5965-E945-BAE9-B833D2C936E8}" presName="linV" presStyleCnt="0"/>
      <dgm:spPr/>
    </dgm:pt>
    <dgm:pt modelId="{350A6AE9-D300-9E4B-AF56-6274E70D1EDD}" type="pres">
      <dgm:prSet presAssocID="{104CCB04-5965-E945-BAE9-B833D2C936E8}" presName="spVertical1" presStyleCnt="0"/>
      <dgm:spPr/>
    </dgm:pt>
    <dgm:pt modelId="{A1952A8F-0239-2D4C-AD36-C97667130104}" type="pres">
      <dgm:prSet presAssocID="{104CCB04-5965-E945-BAE9-B833D2C936E8}" presName="parTx" presStyleLbl="revTx" presStyleIdx="0" presStyleCnt="1">
        <dgm:presLayoutVars>
          <dgm:chMax val="0"/>
          <dgm:chPref val="0"/>
          <dgm:bulletEnabled val="1"/>
        </dgm:presLayoutVars>
      </dgm:prSet>
      <dgm:spPr/>
    </dgm:pt>
    <dgm:pt modelId="{9F42FB2F-2BBA-AA42-87DB-504C5D5247BF}" type="pres">
      <dgm:prSet presAssocID="{104CCB04-5965-E945-BAE9-B833D2C936E8}" presName="spVertical2" presStyleCnt="0"/>
      <dgm:spPr/>
    </dgm:pt>
    <dgm:pt modelId="{956C1148-9B79-A64F-99F9-994F339E745A}" type="pres">
      <dgm:prSet presAssocID="{104CCB04-5965-E945-BAE9-B833D2C936E8}" presName="spVertical3" presStyleCnt="0"/>
      <dgm:spPr/>
    </dgm:pt>
    <dgm:pt modelId="{3AC7252E-408D-B74A-8873-7777DE7FEA9E}" type="pres">
      <dgm:prSet presAssocID="{5B69404D-0884-C148-BB9C-757F45D7CCF9}" presName="padding2" presStyleCnt="0"/>
      <dgm:spPr/>
    </dgm:pt>
    <dgm:pt modelId="{11EBCDDA-62D9-2F42-837F-7E605C107617}" type="pres">
      <dgm:prSet presAssocID="{5B69404D-0884-C148-BB9C-757F45D7CCF9}" presName="negArrow" presStyleCnt="0"/>
      <dgm:spPr/>
    </dgm:pt>
    <dgm:pt modelId="{B0953DC3-3AC1-1146-B184-7DC9B5887663}" type="pres">
      <dgm:prSet presAssocID="{5B69404D-0884-C148-BB9C-757F45D7CCF9}" presName="backgroundArrow" presStyleLbl="node1" presStyleIdx="0" presStyleCnt="1" custLinFactX="200000" custLinFactY="-6386" custLinFactNeighborX="276894" custLinFactNeighborY="-100000"/>
      <dgm:spPr/>
    </dgm:pt>
  </dgm:ptLst>
  <dgm:cxnLst>
    <dgm:cxn modelId="{E7C9711B-5CC2-B842-BECB-9130F7713609}" type="presOf" srcId="{5B69404D-0884-C148-BB9C-757F45D7CCF9}" destId="{3EFB414F-ED48-7D44-9B2B-311A17D75AA1}" srcOrd="0" destOrd="0" presId="urn:microsoft.com/office/officeart/2005/8/layout/hProcess3"/>
    <dgm:cxn modelId="{F1E21E94-37E8-8C41-970E-0D9F450A0B66}" type="presOf" srcId="{104CCB04-5965-E945-BAE9-B833D2C936E8}" destId="{A1952A8F-0239-2D4C-AD36-C97667130104}" srcOrd="0" destOrd="0" presId="urn:microsoft.com/office/officeart/2005/8/layout/hProcess3"/>
    <dgm:cxn modelId="{82F9C3DC-6CE6-E845-989B-EE2B1D8832D3}" srcId="{5B69404D-0884-C148-BB9C-757F45D7CCF9}" destId="{104CCB04-5965-E945-BAE9-B833D2C936E8}" srcOrd="0" destOrd="0" parTransId="{2798D91C-C8C3-F94E-B81C-196A23603B13}" sibTransId="{1382B9DE-FA6A-DF48-9BC1-B866F93EBF30}"/>
    <dgm:cxn modelId="{ED1DD87D-70F1-0844-821C-F465DBB77454}" type="presParOf" srcId="{3EFB414F-ED48-7D44-9B2B-311A17D75AA1}" destId="{90DE4115-6823-4046-944B-1C66DCFD6344}" srcOrd="0" destOrd="0" presId="urn:microsoft.com/office/officeart/2005/8/layout/hProcess3"/>
    <dgm:cxn modelId="{51E0CE02-99EB-E442-9142-FEC97012637E}" type="presParOf" srcId="{3EFB414F-ED48-7D44-9B2B-311A17D75AA1}" destId="{1AAE8FB2-F6F6-CD42-A28B-CD09DB9794B6}" srcOrd="1" destOrd="0" presId="urn:microsoft.com/office/officeart/2005/8/layout/hProcess3"/>
    <dgm:cxn modelId="{739A76A7-3E34-2C4B-9DDF-856B7657AEE9}" type="presParOf" srcId="{1AAE8FB2-F6F6-CD42-A28B-CD09DB9794B6}" destId="{25F4F015-4CB6-AE42-8876-B19955DAF7E0}" srcOrd="0" destOrd="0" presId="urn:microsoft.com/office/officeart/2005/8/layout/hProcess3"/>
    <dgm:cxn modelId="{807440E3-6275-4E4C-99DE-119B7767BE07}" type="presParOf" srcId="{1AAE8FB2-F6F6-CD42-A28B-CD09DB9794B6}" destId="{E8CC7CAF-13F5-7841-AC0E-03E4E72DBDF6}" srcOrd="1" destOrd="0" presId="urn:microsoft.com/office/officeart/2005/8/layout/hProcess3"/>
    <dgm:cxn modelId="{93C6ECD8-244F-E147-BD19-31722C9F2FC4}" type="presParOf" srcId="{E8CC7CAF-13F5-7841-AC0E-03E4E72DBDF6}" destId="{350A6AE9-D300-9E4B-AF56-6274E70D1EDD}" srcOrd="0" destOrd="0" presId="urn:microsoft.com/office/officeart/2005/8/layout/hProcess3"/>
    <dgm:cxn modelId="{B9E0F094-360B-2A43-BCAE-AB388462A1C4}" type="presParOf" srcId="{E8CC7CAF-13F5-7841-AC0E-03E4E72DBDF6}" destId="{A1952A8F-0239-2D4C-AD36-C97667130104}" srcOrd="1" destOrd="0" presId="urn:microsoft.com/office/officeart/2005/8/layout/hProcess3"/>
    <dgm:cxn modelId="{DAEACECD-3549-6946-98A9-6A0EE418C6C5}" type="presParOf" srcId="{E8CC7CAF-13F5-7841-AC0E-03E4E72DBDF6}" destId="{9F42FB2F-2BBA-AA42-87DB-504C5D5247BF}" srcOrd="2" destOrd="0" presId="urn:microsoft.com/office/officeart/2005/8/layout/hProcess3"/>
    <dgm:cxn modelId="{F3C229A5-60B3-D44D-A6E4-1747183BBDB2}" type="presParOf" srcId="{E8CC7CAF-13F5-7841-AC0E-03E4E72DBDF6}" destId="{956C1148-9B79-A64F-99F9-994F339E745A}" srcOrd="3" destOrd="0" presId="urn:microsoft.com/office/officeart/2005/8/layout/hProcess3"/>
    <dgm:cxn modelId="{5C857607-F6AA-8948-BAE3-16B2E63F8B9C}" type="presParOf" srcId="{1AAE8FB2-F6F6-CD42-A28B-CD09DB9794B6}" destId="{3AC7252E-408D-B74A-8873-7777DE7FEA9E}" srcOrd="2" destOrd="0" presId="urn:microsoft.com/office/officeart/2005/8/layout/hProcess3"/>
    <dgm:cxn modelId="{D754DA29-9A93-6B4B-8750-4AE3325540B3}" type="presParOf" srcId="{1AAE8FB2-F6F6-CD42-A28B-CD09DB9794B6}" destId="{11EBCDDA-62D9-2F42-837F-7E605C107617}" srcOrd="3" destOrd="0" presId="urn:microsoft.com/office/officeart/2005/8/layout/hProcess3"/>
    <dgm:cxn modelId="{1162B1D7-E9E1-CF47-AB4A-6F9B169F9F2A}" type="presParOf" srcId="{1AAE8FB2-F6F6-CD42-A28B-CD09DB9794B6}" destId="{B0953DC3-3AC1-1146-B184-7DC9B5887663}"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CAC941-6BA0-4251-987F-1D2EFF362257}" type="doc">
      <dgm:prSet loTypeId="urn:microsoft.com/office/officeart/2005/8/layout/hierarchy4" loCatId="relationship" qsTypeId="urn:microsoft.com/office/officeart/2005/8/quickstyle/simple4" qsCatId="simple" csTypeId="urn:microsoft.com/office/officeart/2005/8/colors/colorful1#1" csCatId="colorful" phldr="1"/>
      <dgm:spPr/>
      <dgm:t>
        <a:bodyPr/>
        <a:lstStyle/>
        <a:p>
          <a:endParaRPr lang="en-US"/>
        </a:p>
      </dgm:t>
    </dgm:pt>
    <dgm:pt modelId="{65D7883B-F274-4BB0-9218-07CE5F9EAAFC}">
      <dgm:prSet phldrT="[Text]"/>
      <dgm:spPr/>
      <dgm:t>
        <a:bodyPr/>
        <a:lstStyle/>
        <a:p>
          <a:r>
            <a:rPr lang="en-US"/>
            <a:t>District Leadership Team</a:t>
          </a:r>
        </a:p>
      </dgm:t>
    </dgm:pt>
    <dgm:pt modelId="{70CA436B-5931-4CCB-80CB-E72E31A0FA74}" type="parTrans" cxnId="{CE063F95-1121-4C9D-844A-38B338FD7368}">
      <dgm:prSet/>
      <dgm:spPr/>
      <dgm:t>
        <a:bodyPr/>
        <a:lstStyle/>
        <a:p>
          <a:endParaRPr lang="en-US"/>
        </a:p>
      </dgm:t>
    </dgm:pt>
    <dgm:pt modelId="{6181C435-3983-4782-9061-549874AA67C3}" type="sibTrans" cxnId="{CE063F95-1121-4C9D-844A-38B338FD7368}">
      <dgm:prSet/>
      <dgm:spPr/>
      <dgm:t>
        <a:bodyPr/>
        <a:lstStyle/>
        <a:p>
          <a:endParaRPr lang="en-US"/>
        </a:p>
      </dgm:t>
    </dgm:pt>
    <dgm:pt modelId="{34B70048-BE93-4F47-A7FD-05A015337E78}">
      <dgm:prSet phldrT="[Text]"/>
      <dgm:spPr/>
      <dgm:t>
        <a:bodyPr/>
        <a:lstStyle/>
        <a:p>
          <a:r>
            <a:rPr lang="en-US"/>
            <a:t>Building Leadership Team</a:t>
          </a:r>
        </a:p>
      </dgm:t>
    </dgm:pt>
    <dgm:pt modelId="{9BAA295E-9250-4435-BAD4-14B0782C674C}" type="parTrans" cxnId="{9EB22488-D683-4157-B0E5-E2CE23EEB2D2}">
      <dgm:prSet/>
      <dgm:spPr/>
      <dgm:t>
        <a:bodyPr/>
        <a:lstStyle/>
        <a:p>
          <a:endParaRPr lang="en-US"/>
        </a:p>
      </dgm:t>
    </dgm:pt>
    <dgm:pt modelId="{9A6B3BEC-6266-481E-9FFA-386E2407EE7D}" type="sibTrans" cxnId="{9EB22488-D683-4157-B0E5-E2CE23EEB2D2}">
      <dgm:prSet/>
      <dgm:spPr/>
      <dgm:t>
        <a:bodyPr/>
        <a:lstStyle/>
        <a:p>
          <a:endParaRPr lang="en-US"/>
        </a:p>
      </dgm:t>
    </dgm:pt>
    <dgm:pt modelId="{69DBFD93-E16B-40A6-BC37-43AF039AEEE6}">
      <dgm:prSet phldrT="[Text]"/>
      <dgm:spPr>
        <a:solidFill>
          <a:srgbClr val="C00000"/>
        </a:solidFill>
      </dgm:spPr>
      <dgm:t>
        <a:bodyPr/>
        <a:lstStyle/>
        <a:p>
          <a:r>
            <a:rPr lang="en-US"/>
            <a:t>Teacher Based Team</a:t>
          </a:r>
        </a:p>
      </dgm:t>
    </dgm:pt>
    <dgm:pt modelId="{B90334A4-F54D-47A2-83CE-540FD74BEB77}" type="parTrans" cxnId="{D49CC631-629A-41F8-AE9F-D4AA4231862E}">
      <dgm:prSet/>
      <dgm:spPr/>
      <dgm:t>
        <a:bodyPr/>
        <a:lstStyle/>
        <a:p>
          <a:endParaRPr lang="en-US"/>
        </a:p>
      </dgm:t>
    </dgm:pt>
    <dgm:pt modelId="{A6FD61B5-9E60-4E1B-88C3-A543C7934C15}" type="sibTrans" cxnId="{D49CC631-629A-41F8-AE9F-D4AA4231862E}">
      <dgm:prSet/>
      <dgm:spPr/>
      <dgm:t>
        <a:bodyPr/>
        <a:lstStyle/>
        <a:p>
          <a:endParaRPr lang="en-US"/>
        </a:p>
      </dgm:t>
    </dgm:pt>
    <dgm:pt modelId="{CCF66826-3A48-4A63-9C8A-31EAF216619E}">
      <dgm:prSet phldrT="[Text]"/>
      <dgm:spPr>
        <a:solidFill>
          <a:srgbClr val="C00000"/>
        </a:solidFill>
      </dgm:spPr>
      <dgm:t>
        <a:bodyPr/>
        <a:lstStyle/>
        <a:p>
          <a:r>
            <a:rPr lang="en-US"/>
            <a:t>Teacher Based Team</a:t>
          </a:r>
        </a:p>
      </dgm:t>
    </dgm:pt>
    <dgm:pt modelId="{891F90DD-6809-49DE-B27E-3473C63F75FA}" type="parTrans" cxnId="{F9981928-E8EA-4B22-A6B1-85896D7FA684}">
      <dgm:prSet/>
      <dgm:spPr/>
      <dgm:t>
        <a:bodyPr/>
        <a:lstStyle/>
        <a:p>
          <a:endParaRPr lang="en-US"/>
        </a:p>
      </dgm:t>
    </dgm:pt>
    <dgm:pt modelId="{CFE8CBCB-1169-485C-A48C-E9AB31B1E872}" type="sibTrans" cxnId="{F9981928-E8EA-4B22-A6B1-85896D7FA684}">
      <dgm:prSet/>
      <dgm:spPr/>
      <dgm:t>
        <a:bodyPr/>
        <a:lstStyle/>
        <a:p>
          <a:endParaRPr lang="en-US"/>
        </a:p>
      </dgm:t>
    </dgm:pt>
    <dgm:pt modelId="{E0E90435-749A-47DB-9035-6E548E0E2322}">
      <dgm:prSet phldrT="[Text]"/>
      <dgm:spPr/>
      <dgm:t>
        <a:bodyPr/>
        <a:lstStyle/>
        <a:p>
          <a:r>
            <a:rPr lang="en-US"/>
            <a:t>Building Leadership Team</a:t>
          </a:r>
        </a:p>
      </dgm:t>
    </dgm:pt>
    <dgm:pt modelId="{D6D44A8E-2AC2-4D56-A154-0CC609ECC6E7}" type="parTrans" cxnId="{D9A39969-931F-4EFC-BAC6-825768353211}">
      <dgm:prSet/>
      <dgm:spPr/>
      <dgm:t>
        <a:bodyPr/>
        <a:lstStyle/>
        <a:p>
          <a:endParaRPr lang="en-US"/>
        </a:p>
      </dgm:t>
    </dgm:pt>
    <dgm:pt modelId="{093D0CED-3A33-4F76-8577-838498C51093}" type="sibTrans" cxnId="{D9A39969-931F-4EFC-BAC6-825768353211}">
      <dgm:prSet/>
      <dgm:spPr/>
      <dgm:t>
        <a:bodyPr/>
        <a:lstStyle/>
        <a:p>
          <a:endParaRPr lang="en-US"/>
        </a:p>
      </dgm:t>
    </dgm:pt>
    <dgm:pt modelId="{26FD21C1-4FBE-4964-BBA3-AB50AB725786}">
      <dgm:prSet phldrT="[Text]"/>
      <dgm:spPr>
        <a:solidFill>
          <a:srgbClr val="FFC000"/>
        </a:solidFill>
      </dgm:spPr>
      <dgm:t>
        <a:bodyPr/>
        <a:lstStyle/>
        <a:p>
          <a:r>
            <a:rPr lang="en-US"/>
            <a:t>Teacher Based Team</a:t>
          </a:r>
        </a:p>
      </dgm:t>
    </dgm:pt>
    <dgm:pt modelId="{ABEA11C3-A5D5-4AB5-B576-D02C3B8A6BB6}" type="parTrans" cxnId="{94B4898A-FEFA-4050-83B5-C5E4E8791F05}">
      <dgm:prSet/>
      <dgm:spPr/>
      <dgm:t>
        <a:bodyPr/>
        <a:lstStyle/>
        <a:p>
          <a:endParaRPr lang="en-US"/>
        </a:p>
      </dgm:t>
    </dgm:pt>
    <dgm:pt modelId="{E309FC9A-DEA3-45FF-8391-765BFCB0ADE6}" type="sibTrans" cxnId="{94B4898A-FEFA-4050-83B5-C5E4E8791F05}">
      <dgm:prSet/>
      <dgm:spPr/>
      <dgm:t>
        <a:bodyPr/>
        <a:lstStyle/>
        <a:p>
          <a:endParaRPr lang="en-US"/>
        </a:p>
      </dgm:t>
    </dgm:pt>
    <dgm:pt modelId="{423BB46A-5970-44FA-ABD1-29FF7A91E277}">
      <dgm:prSet phldrT="[Text]"/>
      <dgm:spPr>
        <a:solidFill>
          <a:srgbClr val="FFC000"/>
        </a:solidFill>
      </dgm:spPr>
      <dgm:t>
        <a:bodyPr/>
        <a:lstStyle/>
        <a:p>
          <a:r>
            <a:rPr lang="en-US"/>
            <a:t>Teacher Based Team</a:t>
          </a:r>
        </a:p>
      </dgm:t>
    </dgm:pt>
    <dgm:pt modelId="{E5304CE4-CC31-454C-895E-5777E96C968E}" type="parTrans" cxnId="{CF12DE24-9FBA-4678-978E-CF4562285FD7}">
      <dgm:prSet/>
      <dgm:spPr/>
      <dgm:t>
        <a:bodyPr/>
        <a:lstStyle/>
        <a:p>
          <a:endParaRPr lang="en-US"/>
        </a:p>
      </dgm:t>
    </dgm:pt>
    <dgm:pt modelId="{49779115-B835-4481-85E3-1C0DE8613D3F}" type="sibTrans" cxnId="{CF12DE24-9FBA-4678-978E-CF4562285FD7}">
      <dgm:prSet/>
      <dgm:spPr/>
      <dgm:t>
        <a:bodyPr/>
        <a:lstStyle/>
        <a:p>
          <a:endParaRPr lang="en-US"/>
        </a:p>
      </dgm:t>
    </dgm:pt>
    <dgm:pt modelId="{C295152C-D7A1-4782-8D6C-5BA76BEDCF4E}">
      <dgm:prSet phldrT="[Text]"/>
      <dgm:spPr>
        <a:solidFill>
          <a:srgbClr val="C00000"/>
        </a:solidFill>
      </dgm:spPr>
      <dgm:t>
        <a:bodyPr/>
        <a:lstStyle/>
        <a:p>
          <a:r>
            <a:rPr lang="en-US"/>
            <a:t>Teacher Based Team</a:t>
          </a:r>
        </a:p>
      </dgm:t>
    </dgm:pt>
    <dgm:pt modelId="{E0E0CEB6-F78D-4276-B73F-E35D60DAB89F}" type="parTrans" cxnId="{6FAE7415-1816-40E0-8E86-2C98F5712B44}">
      <dgm:prSet/>
      <dgm:spPr/>
      <dgm:t>
        <a:bodyPr/>
        <a:lstStyle/>
        <a:p>
          <a:endParaRPr lang="en-US"/>
        </a:p>
      </dgm:t>
    </dgm:pt>
    <dgm:pt modelId="{AE3D6CF0-CEE0-4096-912D-820C2C54F44B}" type="sibTrans" cxnId="{6FAE7415-1816-40E0-8E86-2C98F5712B44}">
      <dgm:prSet/>
      <dgm:spPr/>
      <dgm:t>
        <a:bodyPr/>
        <a:lstStyle/>
        <a:p>
          <a:endParaRPr lang="en-US"/>
        </a:p>
      </dgm:t>
    </dgm:pt>
    <dgm:pt modelId="{451A8728-B811-4469-8714-A3972412673B}">
      <dgm:prSet phldrT="[Text]"/>
      <dgm:spPr>
        <a:solidFill>
          <a:srgbClr val="FFC000"/>
        </a:solidFill>
      </dgm:spPr>
      <dgm:t>
        <a:bodyPr/>
        <a:lstStyle/>
        <a:p>
          <a:r>
            <a:rPr lang="en-US"/>
            <a:t>Teacher Based Team</a:t>
          </a:r>
        </a:p>
      </dgm:t>
    </dgm:pt>
    <dgm:pt modelId="{6241ABE0-16D9-46BB-B2AC-205A87CDBBE5}" type="parTrans" cxnId="{06A8F64D-737A-4B9B-A2D4-3DBC3CCE11A1}">
      <dgm:prSet/>
      <dgm:spPr/>
      <dgm:t>
        <a:bodyPr/>
        <a:lstStyle/>
        <a:p>
          <a:endParaRPr lang="en-US"/>
        </a:p>
      </dgm:t>
    </dgm:pt>
    <dgm:pt modelId="{84F25B1B-EFC1-481D-9405-033D345577F4}" type="sibTrans" cxnId="{06A8F64D-737A-4B9B-A2D4-3DBC3CCE11A1}">
      <dgm:prSet/>
      <dgm:spPr/>
      <dgm:t>
        <a:bodyPr/>
        <a:lstStyle/>
        <a:p>
          <a:endParaRPr lang="en-US"/>
        </a:p>
      </dgm:t>
    </dgm:pt>
    <dgm:pt modelId="{C230ADA2-92BC-480F-912E-0FE1FAC7CE4F}" type="pres">
      <dgm:prSet presAssocID="{62CAC941-6BA0-4251-987F-1D2EFF362257}" presName="Name0" presStyleCnt="0">
        <dgm:presLayoutVars>
          <dgm:chPref val="1"/>
          <dgm:dir/>
          <dgm:animOne val="branch"/>
          <dgm:animLvl val="lvl"/>
          <dgm:resizeHandles/>
        </dgm:presLayoutVars>
      </dgm:prSet>
      <dgm:spPr/>
    </dgm:pt>
    <dgm:pt modelId="{FFDA8FDE-C390-4004-AC91-D8F3F6071332}" type="pres">
      <dgm:prSet presAssocID="{65D7883B-F274-4BB0-9218-07CE5F9EAAFC}" presName="vertOne" presStyleCnt="0"/>
      <dgm:spPr/>
    </dgm:pt>
    <dgm:pt modelId="{259F7EBF-D19C-48A7-8B47-13749FBF958D}" type="pres">
      <dgm:prSet presAssocID="{65D7883B-F274-4BB0-9218-07CE5F9EAAFC}" presName="txOne" presStyleLbl="node0" presStyleIdx="0" presStyleCnt="1">
        <dgm:presLayoutVars>
          <dgm:chPref val="3"/>
        </dgm:presLayoutVars>
      </dgm:prSet>
      <dgm:spPr/>
    </dgm:pt>
    <dgm:pt modelId="{E1B54779-43E2-4A03-B40D-FFFF373BFBAD}" type="pres">
      <dgm:prSet presAssocID="{65D7883B-F274-4BB0-9218-07CE5F9EAAFC}" presName="parTransOne" presStyleCnt="0"/>
      <dgm:spPr/>
    </dgm:pt>
    <dgm:pt modelId="{B73EAD80-87A0-42DD-A7F0-20EBF970CA04}" type="pres">
      <dgm:prSet presAssocID="{65D7883B-F274-4BB0-9218-07CE5F9EAAFC}" presName="horzOne" presStyleCnt="0"/>
      <dgm:spPr/>
    </dgm:pt>
    <dgm:pt modelId="{9F7E0802-7894-4037-9360-CDFD165566AC}" type="pres">
      <dgm:prSet presAssocID="{34B70048-BE93-4F47-A7FD-05A015337E78}" presName="vertTwo" presStyleCnt="0"/>
      <dgm:spPr/>
    </dgm:pt>
    <dgm:pt modelId="{064151EC-C5E8-433B-AFCD-28A3D560478A}" type="pres">
      <dgm:prSet presAssocID="{34B70048-BE93-4F47-A7FD-05A015337E78}" presName="txTwo" presStyleLbl="node2" presStyleIdx="0" presStyleCnt="2">
        <dgm:presLayoutVars>
          <dgm:chPref val="3"/>
        </dgm:presLayoutVars>
      </dgm:prSet>
      <dgm:spPr/>
    </dgm:pt>
    <dgm:pt modelId="{781CDD5A-78AC-4274-9FB5-8FA9643FC311}" type="pres">
      <dgm:prSet presAssocID="{34B70048-BE93-4F47-A7FD-05A015337E78}" presName="parTransTwo" presStyleCnt="0"/>
      <dgm:spPr/>
    </dgm:pt>
    <dgm:pt modelId="{F42CC5D9-590E-4EA8-A560-3845FCB4A374}" type="pres">
      <dgm:prSet presAssocID="{34B70048-BE93-4F47-A7FD-05A015337E78}" presName="horzTwo" presStyleCnt="0"/>
      <dgm:spPr/>
    </dgm:pt>
    <dgm:pt modelId="{03145CB0-F866-4E5D-A9CB-1428A3A3F34E}" type="pres">
      <dgm:prSet presAssocID="{69DBFD93-E16B-40A6-BC37-43AF039AEEE6}" presName="vertThree" presStyleCnt="0"/>
      <dgm:spPr/>
    </dgm:pt>
    <dgm:pt modelId="{F2F18C38-7D1A-4C6D-8BD7-4E5087380D8B}" type="pres">
      <dgm:prSet presAssocID="{69DBFD93-E16B-40A6-BC37-43AF039AEEE6}" presName="txThree" presStyleLbl="node3" presStyleIdx="0" presStyleCnt="6">
        <dgm:presLayoutVars>
          <dgm:chPref val="3"/>
        </dgm:presLayoutVars>
      </dgm:prSet>
      <dgm:spPr/>
    </dgm:pt>
    <dgm:pt modelId="{D82C6C9C-26DC-4067-9981-3E97C74C6710}" type="pres">
      <dgm:prSet presAssocID="{69DBFD93-E16B-40A6-BC37-43AF039AEEE6}" presName="horzThree" presStyleCnt="0"/>
      <dgm:spPr/>
    </dgm:pt>
    <dgm:pt modelId="{1A496436-BCDB-4304-A49F-E715380B9D7E}" type="pres">
      <dgm:prSet presAssocID="{A6FD61B5-9E60-4E1B-88C3-A543C7934C15}" presName="sibSpaceThree" presStyleCnt="0"/>
      <dgm:spPr/>
    </dgm:pt>
    <dgm:pt modelId="{F57FB333-DCF0-43B3-9F3B-55A664499CBD}" type="pres">
      <dgm:prSet presAssocID="{CCF66826-3A48-4A63-9C8A-31EAF216619E}" presName="vertThree" presStyleCnt="0"/>
      <dgm:spPr/>
    </dgm:pt>
    <dgm:pt modelId="{8B58270B-5873-4F43-AF8E-8C361F28C996}" type="pres">
      <dgm:prSet presAssocID="{CCF66826-3A48-4A63-9C8A-31EAF216619E}" presName="txThree" presStyleLbl="node3" presStyleIdx="1" presStyleCnt="6">
        <dgm:presLayoutVars>
          <dgm:chPref val="3"/>
        </dgm:presLayoutVars>
      </dgm:prSet>
      <dgm:spPr/>
    </dgm:pt>
    <dgm:pt modelId="{53B61F1D-6E44-46DB-A0AC-E63141977248}" type="pres">
      <dgm:prSet presAssocID="{CCF66826-3A48-4A63-9C8A-31EAF216619E}" presName="horzThree" presStyleCnt="0"/>
      <dgm:spPr/>
    </dgm:pt>
    <dgm:pt modelId="{992A63E8-BD4E-40B9-85B5-925AD551D565}" type="pres">
      <dgm:prSet presAssocID="{CFE8CBCB-1169-485C-A48C-E9AB31B1E872}" presName="sibSpaceThree" presStyleCnt="0"/>
      <dgm:spPr/>
    </dgm:pt>
    <dgm:pt modelId="{76E93BE8-C067-41DB-827C-5B36114C4F2A}" type="pres">
      <dgm:prSet presAssocID="{C295152C-D7A1-4782-8D6C-5BA76BEDCF4E}" presName="vertThree" presStyleCnt="0"/>
      <dgm:spPr/>
    </dgm:pt>
    <dgm:pt modelId="{A2CCDFF2-27FD-4CCD-A1C9-03771C4394D2}" type="pres">
      <dgm:prSet presAssocID="{C295152C-D7A1-4782-8D6C-5BA76BEDCF4E}" presName="txThree" presStyleLbl="node3" presStyleIdx="2" presStyleCnt="6">
        <dgm:presLayoutVars>
          <dgm:chPref val="3"/>
        </dgm:presLayoutVars>
      </dgm:prSet>
      <dgm:spPr/>
    </dgm:pt>
    <dgm:pt modelId="{23E4936F-C1F9-4F0B-A095-D85228C45F0C}" type="pres">
      <dgm:prSet presAssocID="{C295152C-D7A1-4782-8D6C-5BA76BEDCF4E}" presName="horzThree" presStyleCnt="0"/>
      <dgm:spPr/>
    </dgm:pt>
    <dgm:pt modelId="{CEB6A3E2-B402-4612-97DE-18F97BB4C94F}" type="pres">
      <dgm:prSet presAssocID="{9A6B3BEC-6266-481E-9FFA-386E2407EE7D}" presName="sibSpaceTwo" presStyleCnt="0"/>
      <dgm:spPr/>
    </dgm:pt>
    <dgm:pt modelId="{EE7FEDCB-7262-4ED0-BE92-491B0E0B6166}" type="pres">
      <dgm:prSet presAssocID="{E0E90435-749A-47DB-9035-6E548E0E2322}" presName="vertTwo" presStyleCnt="0"/>
      <dgm:spPr/>
    </dgm:pt>
    <dgm:pt modelId="{F32E5D3E-09B9-465E-BC74-DDB4E3F2C788}" type="pres">
      <dgm:prSet presAssocID="{E0E90435-749A-47DB-9035-6E548E0E2322}" presName="txTwo" presStyleLbl="node2" presStyleIdx="1" presStyleCnt="2">
        <dgm:presLayoutVars>
          <dgm:chPref val="3"/>
        </dgm:presLayoutVars>
      </dgm:prSet>
      <dgm:spPr/>
    </dgm:pt>
    <dgm:pt modelId="{55DAE093-3C5F-4F7B-8F6C-CD3FD47FA1A1}" type="pres">
      <dgm:prSet presAssocID="{E0E90435-749A-47DB-9035-6E548E0E2322}" presName="parTransTwo" presStyleCnt="0"/>
      <dgm:spPr/>
    </dgm:pt>
    <dgm:pt modelId="{92562E8B-8BD8-4FEC-B8B7-4D7136AEE4C6}" type="pres">
      <dgm:prSet presAssocID="{E0E90435-749A-47DB-9035-6E548E0E2322}" presName="horzTwo" presStyleCnt="0"/>
      <dgm:spPr/>
    </dgm:pt>
    <dgm:pt modelId="{F06E20F9-5686-4E75-BECE-5B46272ABE52}" type="pres">
      <dgm:prSet presAssocID="{26FD21C1-4FBE-4964-BBA3-AB50AB725786}" presName="vertThree" presStyleCnt="0"/>
      <dgm:spPr/>
    </dgm:pt>
    <dgm:pt modelId="{5F1AA605-9DD3-4CE4-BBB0-B19192586901}" type="pres">
      <dgm:prSet presAssocID="{26FD21C1-4FBE-4964-BBA3-AB50AB725786}" presName="txThree" presStyleLbl="node3" presStyleIdx="3" presStyleCnt="6">
        <dgm:presLayoutVars>
          <dgm:chPref val="3"/>
        </dgm:presLayoutVars>
      </dgm:prSet>
      <dgm:spPr/>
    </dgm:pt>
    <dgm:pt modelId="{DDDC4FF4-A5CB-4F13-8870-ECC7BE262093}" type="pres">
      <dgm:prSet presAssocID="{26FD21C1-4FBE-4964-BBA3-AB50AB725786}" presName="horzThree" presStyleCnt="0"/>
      <dgm:spPr/>
    </dgm:pt>
    <dgm:pt modelId="{61993549-3040-4DEA-A84E-A74A99665A25}" type="pres">
      <dgm:prSet presAssocID="{E309FC9A-DEA3-45FF-8391-765BFCB0ADE6}" presName="sibSpaceThree" presStyleCnt="0"/>
      <dgm:spPr/>
    </dgm:pt>
    <dgm:pt modelId="{DE15C101-1104-4589-A1A0-E718B96C6B06}" type="pres">
      <dgm:prSet presAssocID="{423BB46A-5970-44FA-ABD1-29FF7A91E277}" presName="vertThree" presStyleCnt="0"/>
      <dgm:spPr/>
    </dgm:pt>
    <dgm:pt modelId="{BA887B2C-AA92-4CD6-A448-D08DBF02177B}" type="pres">
      <dgm:prSet presAssocID="{423BB46A-5970-44FA-ABD1-29FF7A91E277}" presName="txThree" presStyleLbl="node3" presStyleIdx="4" presStyleCnt="6">
        <dgm:presLayoutVars>
          <dgm:chPref val="3"/>
        </dgm:presLayoutVars>
      </dgm:prSet>
      <dgm:spPr/>
    </dgm:pt>
    <dgm:pt modelId="{A3812265-0470-4956-A27A-CA880ACEECB8}" type="pres">
      <dgm:prSet presAssocID="{423BB46A-5970-44FA-ABD1-29FF7A91E277}" presName="horzThree" presStyleCnt="0"/>
      <dgm:spPr/>
    </dgm:pt>
    <dgm:pt modelId="{44DAD2BA-50BB-4D48-B0F4-5E820A78B86D}" type="pres">
      <dgm:prSet presAssocID="{49779115-B835-4481-85E3-1C0DE8613D3F}" presName="sibSpaceThree" presStyleCnt="0"/>
      <dgm:spPr/>
    </dgm:pt>
    <dgm:pt modelId="{73556C22-F610-41DF-BDF2-8A44973BDEDC}" type="pres">
      <dgm:prSet presAssocID="{451A8728-B811-4469-8714-A3972412673B}" presName="vertThree" presStyleCnt="0"/>
      <dgm:spPr/>
    </dgm:pt>
    <dgm:pt modelId="{FB75B5AB-A47F-4D47-8FC7-56607846ED98}" type="pres">
      <dgm:prSet presAssocID="{451A8728-B811-4469-8714-A3972412673B}" presName="txThree" presStyleLbl="node3" presStyleIdx="5" presStyleCnt="6">
        <dgm:presLayoutVars>
          <dgm:chPref val="3"/>
        </dgm:presLayoutVars>
      </dgm:prSet>
      <dgm:spPr/>
    </dgm:pt>
    <dgm:pt modelId="{630FDA21-6E6E-43B1-A720-07606547717E}" type="pres">
      <dgm:prSet presAssocID="{451A8728-B811-4469-8714-A3972412673B}" presName="horzThree" presStyleCnt="0"/>
      <dgm:spPr/>
    </dgm:pt>
  </dgm:ptLst>
  <dgm:cxnLst>
    <dgm:cxn modelId="{B1609505-5C4A-484C-BAE2-E7D3D13CC7B3}" type="presOf" srcId="{62CAC941-6BA0-4251-987F-1D2EFF362257}" destId="{C230ADA2-92BC-480F-912E-0FE1FAC7CE4F}" srcOrd="0" destOrd="0" presId="urn:microsoft.com/office/officeart/2005/8/layout/hierarchy4"/>
    <dgm:cxn modelId="{6FAE7415-1816-40E0-8E86-2C98F5712B44}" srcId="{34B70048-BE93-4F47-A7FD-05A015337E78}" destId="{C295152C-D7A1-4782-8D6C-5BA76BEDCF4E}" srcOrd="2" destOrd="0" parTransId="{E0E0CEB6-F78D-4276-B73F-E35D60DAB89F}" sibTransId="{AE3D6CF0-CEE0-4096-912D-820C2C54F44B}"/>
    <dgm:cxn modelId="{092A0C1A-E6EC-5B4C-B0E1-1080428D70D0}" type="presOf" srcId="{C295152C-D7A1-4782-8D6C-5BA76BEDCF4E}" destId="{A2CCDFF2-27FD-4CCD-A1C9-03771C4394D2}" srcOrd="0" destOrd="0" presId="urn:microsoft.com/office/officeart/2005/8/layout/hierarchy4"/>
    <dgm:cxn modelId="{5FD06424-CE90-8F40-9873-7065EB0180F8}" type="presOf" srcId="{26FD21C1-4FBE-4964-BBA3-AB50AB725786}" destId="{5F1AA605-9DD3-4CE4-BBB0-B19192586901}" srcOrd="0" destOrd="0" presId="urn:microsoft.com/office/officeart/2005/8/layout/hierarchy4"/>
    <dgm:cxn modelId="{CF12DE24-9FBA-4678-978E-CF4562285FD7}" srcId="{E0E90435-749A-47DB-9035-6E548E0E2322}" destId="{423BB46A-5970-44FA-ABD1-29FF7A91E277}" srcOrd="1" destOrd="0" parTransId="{E5304CE4-CC31-454C-895E-5777E96C968E}" sibTransId="{49779115-B835-4481-85E3-1C0DE8613D3F}"/>
    <dgm:cxn modelId="{F9981928-E8EA-4B22-A6B1-85896D7FA684}" srcId="{34B70048-BE93-4F47-A7FD-05A015337E78}" destId="{CCF66826-3A48-4A63-9C8A-31EAF216619E}" srcOrd="1" destOrd="0" parTransId="{891F90DD-6809-49DE-B27E-3473C63F75FA}" sibTransId="{CFE8CBCB-1169-485C-A48C-E9AB31B1E872}"/>
    <dgm:cxn modelId="{0BF36228-A592-C044-891E-A7244B2DB123}" type="presOf" srcId="{E0E90435-749A-47DB-9035-6E548E0E2322}" destId="{F32E5D3E-09B9-465E-BC74-DDB4E3F2C788}" srcOrd="0" destOrd="0" presId="urn:microsoft.com/office/officeart/2005/8/layout/hierarchy4"/>
    <dgm:cxn modelId="{D49CC631-629A-41F8-AE9F-D4AA4231862E}" srcId="{34B70048-BE93-4F47-A7FD-05A015337E78}" destId="{69DBFD93-E16B-40A6-BC37-43AF039AEEE6}" srcOrd="0" destOrd="0" parTransId="{B90334A4-F54D-47A2-83CE-540FD74BEB77}" sibTransId="{A6FD61B5-9E60-4E1B-88C3-A543C7934C15}"/>
    <dgm:cxn modelId="{06A8F64D-737A-4B9B-A2D4-3DBC3CCE11A1}" srcId="{E0E90435-749A-47DB-9035-6E548E0E2322}" destId="{451A8728-B811-4469-8714-A3972412673B}" srcOrd="2" destOrd="0" parTransId="{6241ABE0-16D9-46BB-B2AC-205A87CDBBE5}" sibTransId="{84F25B1B-EFC1-481D-9405-033D345577F4}"/>
    <dgm:cxn modelId="{D9A39969-931F-4EFC-BAC6-825768353211}" srcId="{65D7883B-F274-4BB0-9218-07CE5F9EAAFC}" destId="{E0E90435-749A-47DB-9035-6E548E0E2322}" srcOrd="1" destOrd="0" parTransId="{D6D44A8E-2AC2-4D56-A154-0CC609ECC6E7}" sibTransId="{093D0CED-3A33-4F76-8577-838498C51093}"/>
    <dgm:cxn modelId="{9EB22488-D683-4157-B0E5-E2CE23EEB2D2}" srcId="{65D7883B-F274-4BB0-9218-07CE5F9EAAFC}" destId="{34B70048-BE93-4F47-A7FD-05A015337E78}" srcOrd="0" destOrd="0" parTransId="{9BAA295E-9250-4435-BAD4-14B0782C674C}" sibTransId="{9A6B3BEC-6266-481E-9FFA-386E2407EE7D}"/>
    <dgm:cxn modelId="{94B4898A-FEFA-4050-83B5-C5E4E8791F05}" srcId="{E0E90435-749A-47DB-9035-6E548E0E2322}" destId="{26FD21C1-4FBE-4964-BBA3-AB50AB725786}" srcOrd="0" destOrd="0" parTransId="{ABEA11C3-A5D5-4AB5-B576-D02C3B8A6BB6}" sibTransId="{E309FC9A-DEA3-45FF-8391-765BFCB0ADE6}"/>
    <dgm:cxn modelId="{CE063F95-1121-4C9D-844A-38B338FD7368}" srcId="{62CAC941-6BA0-4251-987F-1D2EFF362257}" destId="{65D7883B-F274-4BB0-9218-07CE5F9EAAFC}" srcOrd="0" destOrd="0" parTransId="{70CA436B-5931-4CCB-80CB-E72E31A0FA74}" sibTransId="{6181C435-3983-4782-9061-549874AA67C3}"/>
    <dgm:cxn modelId="{ACCD38B5-B8BE-874C-A013-C827803EE530}" type="presOf" srcId="{423BB46A-5970-44FA-ABD1-29FF7A91E277}" destId="{BA887B2C-AA92-4CD6-A448-D08DBF02177B}" srcOrd="0" destOrd="0" presId="urn:microsoft.com/office/officeart/2005/8/layout/hierarchy4"/>
    <dgm:cxn modelId="{9025FBBB-62D5-0D43-8891-EBCDE2EDB120}" type="presOf" srcId="{34B70048-BE93-4F47-A7FD-05A015337E78}" destId="{064151EC-C5E8-433B-AFCD-28A3D560478A}" srcOrd="0" destOrd="0" presId="urn:microsoft.com/office/officeart/2005/8/layout/hierarchy4"/>
    <dgm:cxn modelId="{179597C8-F49C-8846-8D47-3FB454CC1248}" type="presOf" srcId="{CCF66826-3A48-4A63-9C8A-31EAF216619E}" destId="{8B58270B-5873-4F43-AF8E-8C361F28C996}" srcOrd="0" destOrd="0" presId="urn:microsoft.com/office/officeart/2005/8/layout/hierarchy4"/>
    <dgm:cxn modelId="{1EE8C2E7-53F8-E74F-8236-E1BA8EE626E5}" type="presOf" srcId="{69DBFD93-E16B-40A6-BC37-43AF039AEEE6}" destId="{F2F18C38-7D1A-4C6D-8BD7-4E5087380D8B}" srcOrd="0" destOrd="0" presId="urn:microsoft.com/office/officeart/2005/8/layout/hierarchy4"/>
    <dgm:cxn modelId="{9A11FCF6-82D2-3142-BBA5-6380ED174342}" type="presOf" srcId="{65D7883B-F274-4BB0-9218-07CE5F9EAAFC}" destId="{259F7EBF-D19C-48A7-8B47-13749FBF958D}" srcOrd="0" destOrd="0" presId="urn:microsoft.com/office/officeart/2005/8/layout/hierarchy4"/>
    <dgm:cxn modelId="{A64EA6FB-0E57-9F4F-84ED-41E734E21AA3}" type="presOf" srcId="{451A8728-B811-4469-8714-A3972412673B}" destId="{FB75B5AB-A47F-4D47-8FC7-56607846ED98}" srcOrd="0" destOrd="0" presId="urn:microsoft.com/office/officeart/2005/8/layout/hierarchy4"/>
    <dgm:cxn modelId="{3FF19416-B758-FD40-BFEC-4DA5194F348D}" type="presParOf" srcId="{C230ADA2-92BC-480F-912E-0FE1FAC7CE4F}" destId="{FFDA8FDE-C390-4004-AC91-D8F3F6071332}" srcOrd="0" destOrd="0" presId="urn:microsoft.com/office/officeart/2005/8/layout/hierarchy4"/>
    <dgm:cxn modelId="{24BD0046-8B5B-644D-BFD1-193A35C830A3}" type="presParOf" srcId="{FFDA8FDE-C390-4004-AC91-D8F3F6071332}" destId="{259F7EBF-D19C-48A7-8B47-13749FBF958D}" srcOrd="0" destOrd="0" presId="urn:microsoft.com/office/officeart/2005/8/layout/hierarchy4"/>
    <dgm:cxn modelId="{75AED312-C855-674B-85B1-497930825F35}" type="presParOf" srcId="{FFDA8FDE-C390-4004-AC91-D8F3F6071332}" destId="{E1B54779-43E2-4A03-B40D-FFFF373BFBAD}" srcOrd="1" destOrd="0" presId="urn:microsoft.com/office/officeart/2005/8/layout/hierarchy4"/>
    <dgm:cxn modelId="{52B4CEC9-7EBC-A646-AE5A-EA3A1045A99F}" type="presParOf" srcId="{FFDA8FDE-C390-4004-AC91-D8F3F6071332}" destId="{B73EAD80-87A0-42DD-A7F0-20EBF970CA04}" srcOrd="2" destOrd="0" presId="urn:microsoft.com/office/officeart/2005/8/layout/hierarchy4"/>
    <dgm:cxn modelId="{D3264DD3-2470-ED43-A1C1-F7387BA32EC1}" type="presParOf" srcId="{B73EAD80-87A0-42DD-A7F0-20EBF970CA04}" destId="{9F7E0802-7894-4037-9360-CDFD165566AC}" srcOrd="0" destOrd="0" presId="urn:microsoft.com/office/officeart/2005/8/layout/hierarchy4"/>
    <dgm:cxn modelId="{BCB8730D-02C8-BE44-B6C6-2BED98606FE3}" type="presParOf" srcId="{9F7E0802-7894-4037-9360-CDFD165566AC}" destId="{064151EC-C5E8-433B-AFCD-28A3D560478A}" srcOrd="0" destOrd="0" presId="urn:microsoft.com/office/officeart/2005/8/layout/hierarchy4"/>
    <dgm:cxn modelId="{1F2AB5C1-0D27-2443-B026-C5008141146C}" type="presParOf" srcId="{9F7E0802-7894-4037-9360-CDFD165566AC}" destId="{781CDD5A-78AC-4274-9FB5-8FA9643FC311}" srcOrd="1" destOrd="0" presId="urn:microsoft.com/office/officeart/2005/8/layout/hierarchy4"/>
    <dgm:cxn modelId="{C7440507-3224-F44D-8087-51643B574CAE}" type="presParOf" srcId="{9F7E0802-7894-4037-9360-CDFD165566AC}" destId="{F42CC5D9-590E-4EA8-A560-3845FCB4A374}" srcOrd="2" destOrd="0" presId="urn:microsoft.com/office/officeart/2005/8/layout/hierarchy4"/>
    <dgm:cxn modelId="{C8CE57A4-5A57-FC4D-8286-63E773A39D8D}" type="presParOf" srcId="{F42CC5D9-590E-4EA8-A560-3845FCB4A374}" destId="{03145CB0-F866-4E5D-A9CB-1428A3A3F34E}" srcOrd="0" destOrd="0" presId="urn:microsoft.com/office/officeart/2005/8/layout/hierarchy4"/>
    <dgm:cxn modelId="{E53A5E61-E6F0-F248-9387-7ABB2ACB7A7E}" type="presParOf" srcId="{03145CB0-F866-4E5D-A9CB-1428A3A3F34E}" destId="{F2F18C38-7D1A-4C6D-8BD7-4E5087380D8B}" srcOrd="0" destOrd="0" presId="urn:microsoft.com/office/officeart/2005/8/layout/hierarchy4"/>
    <dgm:cxn modelId="{9F5910D0-2A4E-6F4A-ABC1-C29F85BA9041}" type="presParOf" srcId="{03145CB0-F866-4E5D-A9CB-1428A3A3F34E}" destId="{D82C6C9C-26DC-4067-9981-3E97C74C6710}" srcOrd="1" destOrd="0" presId="urn:microsoft.com/office/officeart/2005/8/layout/hierarchy4"/>
    <dgm:cxn modelId="{876C78B2-B25D-9344-BCB9-F906160F803C}" type="presParOf" srcId="{F42CC5D9-590E-4EA8-A560-3845FCB4A374}" destId="{1A496436-BCDB-4304-A49F-E715380B9D7E}" srcOrd="1" destOrd="0" presId="urn:microsoft.com/office/officeart/2005/8/layout/hierarchy4"/>
    <dgm:cxn modelId="{7F5FB9B9-41BA-684B-8FE4-17620EC28C90}" type="presParOf" srcId="{F42CC5D9-590E-4EA8-A560-3845FCB4A374}" destId="{F57FB333-DCF0-43B3-9F3B-55A664499CBD}" srcOrd="2" destOrd="0" presId="urn:microsoft.com/office/officeart/2005/8/layout/hierarchy4"/>
    <dgm:cxn modelId="{CC331376-BCCB-5B48-A978-9D3ECC7E787A}" type="presParOf" srcId="{F57FB333-DCF0-43B3-9F3B-55A664499CBD}" destId="{8B58270B-5873-4F43-AF8E-8C361F28C996}" srcOrd="0" destOrd="0" presId="urn:microsoft.com/office/officeart/2005/8/layout/hierarchy4"/>
    <dgm:cxn modelId="{0BC84481-78D4-C44B-A0AD-29D64B3197EE}" type="presParOf" srcId="{F57FB333-DCF0-43B3-9F3B-55A664499CBD}" destId="{53B61F1D-6E44-46DB-A0AC-E63141977248}" srcOrd="1" destOrd="0" presId="urn:microsoft.com/office/officeart/2005/8/layout/hierarchy4"/>
    <dgm:cxn modelId="{49BEF822-4185-094B-B0BA-4936DA547ABF}" type="presParOf" srcId="{F42CC5D9-590E-4EA8-A560-3845FCB4A374}" destId="{992A63E8-BD4E-40B9-85B5-925AD551D565}" srcOrd="3" destOrd="0" presId="urn:microsoft.com/office/officeart/2005/8/layout/hierarchy4"/>
    <dgm:cxn modelId="{045DFECC-0165-A24A-A7CA-DA1DDC838E76}" type="presParOf" srcId="{F42CC5D9-590E-4EA8-A560-3845FCB4A374}" destId="{76E93BE8-C067-41DB-827C-5B36114C4F2A}" srcOrd="4" destOrd="0" presId="urn:microsoft.com/office/officeart/2005/8/layout/hierarchy4"/>
    <dgm:cxn modelId="{D62610CF-E754-4B49-96CA-A0BB2FCF719A}" type="presParOf" srcId="{76E93BE8-C067-41DB-827C-5B36114C4F2A}" destId="{A2CCDFF2-27FD-4CCD-A1C9-03771C4394D2}" srcOrd="0" destOrd="0" presId="urn:microsoft.com/office/officeart/2005/8/layout/hierarchy4"/>
    <dgm:cxn modelId="{1D25E731-1B05-F44E-BC07-DD9423CDA944}" type="presParOf" srcId="{76E93BE8-C067-41DB-827C-5B36114C4F2A}" destId="{23E4936F-C1F9-4F0B-A095-D85228C45F0C}" srcOrd="1" destOrd="0" presId="urn:microsoft.com/office/officeart/2005/8/layout/hierarchy4"/>
    <dgm:cxn modelId="{39E5D3AB-F4C4-B34E-8B3F-BE96FFC38CCD}" type="presParOf" srcId="{B73EAD80-87A0-42DD-A7F0-20EBF970CA04}" destId="{CEB6A3E2-B402-4612-97DE-18F97BB4C94F}" srcOrd="1" destOrd="0" presId="urn:microsoft.com/office/officeart/2005/8/layout/hierarchy4"/>
    <dgm:cxn modelId="{EA43D88E-B4EE-D444-84C7-D5B6D740D86F}" type="presParOf" srcId="{B73EAD80-87A0-42DD-A7F0-20EBF970CA04}" destId="{EE7FEDCB-7262-4ED0-BE92-491B0E0B6166}" srcOrd="2" destOrd="0" presId="urn:microsoft.com/office/officeart/2005/8/layout/hierarchy4"/>
    <dgm:cxn modelId="{89383AF1-32B6-424B-B591-58E4F1B6AC21}" type="presParOf" srcId="{EE7FEDCB-7262-4ED0-BE92-491B0E0B6166}" destId="{F32E5D3E-09B9-465E-BC74-DDB4E3F2C788}" srcOrd="0" destOrd="0" presId="urn:microsoft.com/office/officeart/2005/8/layout/hierarchy4"/>
    <dgm:cxn modelId="{215F33AB-E001-D44E-97DC-9F22CAD040CB}" type="presParOf" srcId="{EE7FEDCB-7262-4ED0-BE92-491B0E0B6166}" destId="{55DAE093-3C5F-4F7B-8F6C-CD3FD47FA1A1}" srcOrd="1" destOrd="0" presId="urn:microsoft.com/office/officeart/2005/8/layout/hierarchy4"/>
    <dgm:cxn modelId="{DF92B7C7-20CA-6C45-B422-3F453215968B}" type="presParOf" srcId="{EE7FEDCB-7262-4ED0-BE92-491B0E0B6166}" destId="{92562E8B-8BD8-4FEC-B8B7-4D7136AEE4C6}" srcOrd="2" destOrd="0" presId="urn:microsoft.com/office/officeart/2005/8/layout/hierarchy4"/>
    <dgm:cxn modelId="{BD48A616-84F8-A24A-8C05-2D20161306E9}" type="presParOf" srcId="{92562E8B-8BD8-4FEC-B8B7-4D7136AEE4C6}" destId="{F06E20F9-5686-4E75-BECE-5B46272ABE52}" srcOrd="0" destOrd="0" presId="urn:microsoft.com/office/officeart/2005/8/layout/hierarchy4"/>
    <dgm:cxn modelId="{220D105C-FEF4-EC49-BA59-4F34D662CB0A}" type="presParOf" srcId="{F06E20F9-5686-4E75-BECE-5B46272ABE52}" destId="{5F1AA605-9DD3-4CE4-BBB0-B19192586901}" srcOrd="0" destOrd="0" presId="urn:microsoft.com/office/officeart/2005/8/layout/hierarchy4"/>
    <dgm:cxn modelId="{8FA3EC2A-538A-5244-AA6B-37E6E2F46AC3}" type="presParOf" srcId="{F06E20F9-5686-4E75-BECE-5B46272ABE52}" destId="{DDDC4FF4-A5CB-4F13-8870-ECC7BE262093}" srcOrd="1" destOrd="0" presId="urn:microsoft.com/office/officeart/2005/8/layout/hierarchy4"/>
    <dgm:cxn modelId="{B22F52F4-AD23-0244-8C89-F8718B74EBDF}" type="presParOf" srcId="{92562E8B-8BD8-4FEC-B8B7-4D7136AEE4C6}" destId="{61993549-3040-4DEA-A84E-A74A99665A25}" srcOrd="1" destOrd="0" presId="urn:microsoft.com/office/officeart/2005/8/layout/hierarchy4"/>
    <dgm:cxn modelId="{7D956EED-A319-D84C-BB2C-37BF9DAF78A1}" type="presParOf" srcId="{92562E8B-8BD8-4FEC-B8B7-4D7136AEE4C6}" destId="{DE15C101-1104-4589-A1A0-E718B96C6B06}" srcOrd="2" destOrd="0" presId="urn:microsoft.com/office/officeart/2005/8/layout/hierarchy4"/>
    <dgm:cxn modelId="{86A99E8D-2410-5143-898B-48B7E98809C0}" type="presParOf" srcId="{DE15C101-1104-4589-A1A0-E718B96C6B06}" destId="{BA887B2C-AA92-4CD6-A448-D08DBF02177B}" srcOrd="0" destOrd="0" presId="urn:microsoft.com/office/officeart/2005/8/layout/hierarchy4"/>
    <dgm:cxn modelId="{D5D502D2-B9CB-5642-9BF9-D9E991E74CA4}" type="presParOf" srcId="{DE15C101-1104-4589-A1A0-E718B96C6B06}" destId="{A3812265-0470-4956-A27A-CA880ACEECB8}" srcOrd="1" destOrd="0" presId="urn:microsoft.com/office/officeart/2005/8/layout/hierarchy4"/>
    <dgm:cxn modelId="{BE331992-8FCB-FE41-BD16-B133CAF5ECD3}" type="presParOf" srcId="{92562E8B-8BD8-4FEC-B8B7-4D7136AEE4C6}" destId="{44DAD2BA-50BB-4D48-B0F4-5E820A78B86D}" srcOrd="3" destOrd="0" presId="urn:microsoft.com/office/officeart/2005/8/layout/hierarchy4"/>
    <dgm:cxn modelId="{2ACF7958-929E-5F48-9732-828DED500C44}" type="presParOf" srcId="{92562E8B-8BD8-4FEC-B8B7-4D7136AEE4C6}" destId="{73556C22-F610-41DF-BDF2-8A44973BDEDC}" srcOrd="4" destOrd="0" presId="urn:microsoft.com/office/officeart/2005/8/layout/hierarchy4"/>
    <dgm:cxn modelId="{27520CB5-3442-424C-AFC6-F4B1BB1544FF}" type="presParOf" srcId="{73556C22-F610-41DF-BDF2-8A44973BDEDC}" destId="{FB75B5AB-A47F-4D47-8FC7-56607846ED98}" srcOrd="0" destOrd="0" presId="urn:microsoft.com/office/officeart/2005/8/layout/hierarchy4"/>
    <dgm:cxn modelId="{9A41CFEC-21EC-C643-8BE9-024C2EDDEC95}" type="presParOf" srcId="{73556C22-F610-41DF-BDF2-8A44973BDEDC}" destId="{630FDA21-6E6E-43B1-A720-07606547717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53DC3-3AC1-1146-B184-7DC9B5887663}">
      <dsp:nvSpPr>
        <dsp:cNvPr id="0" name=""/>
        <dsp:cNvSpPr/>
      </dsp:nvSpPr>
      <dsp:spPr>
        <a:xfrm>
          <a:off x="0" y="0"/>
          <a:ext cx="336884" cy="1296000"/>
        </a:xfrm>
        <a:prstGeom prst="right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952A8F-0239-2D4C-AD36-C97667130104}">
      <dsp:nvSpPr>
        <dsp:cNvPr id="0" name=""/>
        <dsp:cNvSpPr/>
      </dsp:nvSpPr>
      <dsp:spPr>
        <a:xfrm>
          <a:off x="27174" y="336305"/>
          <a:ext cx="276021"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 </a:t>
          </a:r>
        </a:p>
      </dsp:txBody>
      <dsp:txXfrm>
        <a:off x="27174" y="336305"/>
        <a:ext cx="276021"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F7EBF-D19C-48A7-8B47-13749FBF958D}">
      <dsp:nvSpPr>
        <dsp:cNvPr id="0" name=""/>
        <dsp:cNvSpPr/>
      </dsp:nvSpPr>
      <dsp:spPr>
        <a:xfrm>
          <a:off x="891" y="1264"/>
          <a:ext cx="7770616" cy="191352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a:t>District Leadership Team</a:t>
          </a:r>
        </a:p>
      </dsp:txBody>
      <dsp:txXfrm>
        <a:off x="56936" y="57309"/>
        <a:ext cx="7658526" cy="1801430"/>
      </dsp:txXfrm>
    </dsp:sp>
    <dsp:sp modelId="{064151EC-C5E8-433B-AFCD-28A3D560478A}">
      <dsp:nvSpPr>
        <dsp:cNvPr id="0" name=""/>
        <dsp:cNvSpPr/>
      </dsp:nvSpPr>
      <dsp:spPr>
        <a:xfrm>
          <a:off x="891" y="2053139"/>
          <a:ext cx="3833106" cy="191352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Building Leadership Team</a:t>
          </a:r>
        </a:p>
      </dsp:txBody>
      <dsp:txXfrm>
        <a:off x="56936" y="2109184"/>
        <a:ext cx="3721016" cy="1801430"/>
      </dsp:txXfrm>
    </dsp:sp>
    <dsp:sp modelId="{F2F18C38-7D1A-4C6D-8BD7-4E5087380D8B}">
      <dsp:nvSpPr>
        <dsp:cNvPr id="0" name=""/>
        <dsp:cNvSpPr/>
      </dsp:nvSpPr>
      <dsp:spPr>
        <a:xfrm>
          <a:off x="891" y="4105014"/>
          <a:ext cx="1242900" cy="1913520"/>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Teacher Based Team</a:t>
          </a:r>
        </a:p>
      </dsp:txBody>
      <dsp:txXfrm>
        <a:off x="37294" y="4141417"/>
        <a:ext cx="1170094" cy="1840714"/>
      </dsp:txXfrm>
    </dsp:sp>
    <dsp:sp modelId="{8B58270B-5873-4F43-AF8E-8C361F28C996}">
      <dsp:nvSpPr>
        <dsp:cNvPr id="0" name=""/>
        <dsp:cNvSpPr/>
      </dsp:nvSpPr>
      <dsp:spPr>
        <a:xfrm>
          <a:off x="1295994" y="4105014"/>
          <a:ext cx="1242900" cy="1913520"/>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Teacher Based Team</a:t>
          </a:r>
        </a:p>
      </dsp:txBody>
      <dsp:txXfrm>
        <a:off x="1332397" y="4141417"/>
        <a:ext cx="1170094" cy="1840714"/>
      </dsp:txXfrm>
    </dsp:sp>
    <dsp:sp modelId="{A2CCDFF2-27FD-4CCD-A1C9-03771C4394D2}">
      <dsp:nvSpPr>
        <dsp:cNvPr id="0" name=""/>
        <dsp:cNvSpPr/>
      </dsp:nvSpPr>
      <dsp:spPr>
        <a:xfrm>
          <a:off x="2591097" y="4105014"/>
          <a:ext cx="1242900" cy="1913520"/>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Teacher Based Team</a:t>
          </a:r>
        </a:p>
      </dsp:txBody>
      <dsp:txXfrm>
        <a:off x="2627500" y="4141417"/>
        <a:ext cx="1170094" cy="1840714"/>
      </dsp:txXfrm>
    </dsp:sp>
    <dsp:sp modelId="{F32E5D3E-09B9-465E-BC74-DDB4E3F2C788}">
      <dsp:nvSpPr>
        <dsp:cNvPr id="0" name=""/>
        <dsp:cNvSpPr/>
      </dsp:nvSpPr>
      <dsp:spPr>
        <a:xfrm>
          <a:off x="3938401" y="2053139"/>
          <a:ext cx="3833106" cy="191352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Building Leadership Team</a:t>
          </a:r>
        </a:p>
      </dsp:txBody>
      <dsp:txXfrm>
        <a:off x="3994446" y="2109184"/>
        <a:ext cx="3721016" cy="1801430"/>
      </dsp:txXfrm>
    </dsp:sp>
    <dsp:sp modelId="{5F1AA605-9DD3-4CE4-BBB0-B19192586901}">
      <dsp:nvSpPr>
        <dsp:cNvPr id="0" name=""/>
        <dsp:cNvSpPr/>
      </dsp:nvSpPr>
      <dsp:spPr>
        <a:xfrm>
          <a:off x="3938401" y="4105014"/>
          <a:ext cx="1242900" cy="1913520"/>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Teacher Based Team</a:t>
          </a:r>
        </a:p>
      </dsp:txBody>
      <dsp:txXfrm>
        <a:off x="3974804" y="4141417"/>
        <a:ext cx="1170094" cy="1840714"/>
      </dsp:txXfrm>
    </dsp:sp>
    <dsp:sp modelId="{BA887B2C-AA92-4CD6-A448-D08DBF02177B}">
      <dsp:nvSpPr>
        <dsp:cNvPr id="0" name=""/>
        <dsp:cNvSpPr/>
      </dsp:nvSpPr>
      <dsp:spPr>
        <a:xfrm>
          <a:off x="5233504" y="4105014"/>
          <a:ext cx="1242900" cy="1913520"/>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Teacher Based Team</a:t>
          </a:r>
        </a:p>
      </dsp:txBody>
      <dsp:txXfrm>
        <a:off x="5269907" y="4141417"/>
        <a:ext cx="1170094" cy="1840714"/>
      </dsp:txXfrm>
    </dsp:sp>
    <dsp:sp modelId="{FB75B5AB-A47F-4D47-8FC7-56607846ED98}">
      <dsp:nvSpPr>
        <dsp:cNvPr id="0" name=""/>
        <dsp:cNvSpPr/>
      </dsp:nvSpPr>
      <dsp:spPr>
        <a:xfrm>
          <a:off x="6528607" y="4105014"/>
          <a:ext cx="1242900" cy="1913520"/>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Teacher Based Team</a:t>
          </a:r>
        </a:p>
      </dsp:txBody>
      <dsp:txXfrm>
        <a:off x="6565010" y="4141417"/>
        <a:ext cx="1170094" cy="18407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91D58-A057-E84E-A171-94C8616AD87F}" type="datetimeFigureOut">
              <a:rPr lang="en-US" smtClean="0"/>
              <a:t>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0CCA0-EA6E-DD4A-A09E-3BD8FAA481BF}" type="slidenum">
              <a:rPr lang="en-US" smtClean="0"/>
              <a:t>‹#›</a:t>
            </a:fld>
            <a:endParaRPr lang="en-US"/>
          </a:p>
        </p:txBody>
      </p:sp>
    </p:spTree>
    <p:extLst>
      <p:ext uri="{BB962C8B-B14F-4D97-AF65-F5344CB8AC3E}">
        <p14:creationId xmlns:p14="http://schemas.microsoft.com/office/powerpoint/2010/main" val="214686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0CCA0-EA6E-DD4A-A09E-3BD8FAA481BF}" type="slidenum">
              <a:rPr lang="en-US" smtClean="0"/>
              <a:t>5</a:t>
            </a:fld>
            <a:endParaRPr lang="en-US"/>
          </a:p>
        </p:txBody>
      </p:sp>
    </p:spTree>
    <p:extLst>
      <p:ext uri="{BB962C8B-B14F-4D97-AF65-F5344CB8AC3E}">
        <p14:creationId xmlns:p14="http://schemas.microsoft.com/office/powerpoint/2010/main" val="191819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sz="1800"/>
              <a:t>Risk sharing</a:t>
            </a:r>
            <a:r>
              <a:rPr lang="en-US" sz="1800" baseline="0"/>
              <a:t> or risk distribution  across a groups allows individuals to take greater risks than they would as individuals</a:t>
            </a:r>
            <a:endParaRPr lang="en-US" sz="1800"/>
          </a:p>
        </p:txBody>
      </p:sp>
      <p:sp>
        <p:nvSpPr>
          <p:cNvPr id="4" name="Slide Number Placeholder 3"/>
          <p:cNvSpPr>
            <a:spLocks noGrp="1"/>
          </p:cNvSpPr>
          <p:nvPr>
            <p:ph type="sldNum" sz="quarter" idx="10"/>
          </p:nvPr>
        </p:nvSpPr>
        <p:spPr/>
        <p:txBody>
          <a:bodyPr/>
          <a:lstStyle/>
          <a:p>
            <a:fld id="{767DDF12-E7BC-7B4F-87B9-7796D7463E71}" type="slidenum">
              <a:rPr lang="en-US" smtClean="0"/>
              <a:pPr/>
              <a:t>76</a:t>
            </a:fld>
            <a:endParaRPr lang="en-US"/>
          </a:p>
        </p:txBody>
      </p:sp>
    </p:spTree>
    <p:extLst>
      <p:ext uri="{BB962C8B-B14F-4D97-AF65-F5344CB8AC3E}">
        <p14:creationId xmlns:p14="http://schemas.microsoft.com/office/powerpoint/2010/main" val="287301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D0CCA0-EA6E-DD4A-A09E-3BD8FAA481BF}" type="slidenum">
              <a:rPr lang="en-US" smtClean="0"/>
              <a:t>79</a:t>
            </a:fld>
            <a:endParaRPr lang="en-US"/>
          </a:p>
        </p:txBody>
      </p:sp>
    </p:spTree>
    <p:extLst>
      <p:ext uri="{BB962C8B-B14F-4D97-AF65-F5344CB8AC3E}">
        <p14:creationId xmlns:p14="http://schemas.microsoft.com/office/powerpoint/2010/main" val="146011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p. 5 handouts. This represents the transition</a:t>
            </a:r>
            <a:r>
              <a:rPr lang="en-US" baseline="0"/>
              <a:t> to the new OIP process</a:t>
            </a:r>
          </a:p>
          <a:p>
            <a:r>
              <a:rPr lang="en-US" baseline="0"/>
              <a:t>Each step follows and should be discussed.  Leaders need to know this process in order to use it to build the instructional capacity of teachers</a:t>
            </a:r>
            <a:endParaRPr lang="en-US"/>
          </a:p>
        </p:txBody>
      </p:sp>
      <p:sp>
        <p:nvSpPr>
          <p:cNvPr id="4" name="Slide Number Placeholder 3"/>
          <p:cNvSpPr>
            <a:spLocks noGrp="1"/>
          </p:cNvSpPr>
          <p:nvPr>
            <p:ph type="sldNum" sz="quarter" idx="10"/>
          </p:nvPr>
        </p:nvSpPr>
        <p:spPr/>
        <p:txBody>
          <a:bodyPr/>
          <a:lstStyle/>
          <a:p>
            <a:fld id="{1DD3F1A9-388D-4C92-8237-E95450C9A1E4}" type="slidenum">
              <a:rPr lang="en-US" smtClean="0"/>
              <a:t>82</a:t>
            </a:fld>
            <a:endParaRPr lang="en-US"/>
          </a:p>
        </p:txBody>
      </p:sp>
    </p:spTree>
    <p:extLst>
      <p:ext uri="{BB962C8B-B14F-4D97-AF65-F5344CB8AC3E}">
        <p14:creationId xmlns:p14="http://schemas.microsoft.com/office/powerpoint/2010/main" val="3026385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 5 handouts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2C4312-A97E-40AD-99AA-927EA19CC356}" type="slidenum">
              <a:rPr lang="en-US" altLang="en-US" smtClean="0">
                <a:latin typeface="Arial" panose="020B0604020202020204" pitchFamily="34" charset="0"/>
              </a:rPr>
              <a:pPr fontAlgn="base">
                <a:spcBef>
                  <a:spcPct val="0"/>
                </a:spcBef>
                <a:spcAft>
                  <a:spcPct val="0"/>
                </a:spcAft>
              </a:pPr>
              <a:t>83</a:t>
            </a:fld>
            <a:endParaRPr lang="en-US" altLang="en-US">
              <a:latin typeface="Arial" panose="020B0604020202020204" pitchFamily="34" charset="0"/>
            </a:endParaRPr>
          </a:p>
        </p:txBody>
      </p:sp>
    </p:spTree>
    <p:extLst>
      <p:ext uri="{BB962C8B-B14F-4D97-AF65-F5344CB8AC3E}">
        <p14:creationId xmlns:p14="http://schemas.microsoft.com/office/powerpoint/2010/main" val="3911556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 5 handouts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EFA701-9048-464E-AA57-39AC647EBCF9}" type="slidenum">
              <a:rPr lang="en-US" altLang="en-US" smtClean="0">
                <a:latin typeface="Arial" panose="020B0604020202020204" pitchFamily="34" charset="0"/>
              </a:rPr>
              <a:pPr fontAlgn="base">
                <a:spcBef>
                  <a:spcPct val="0"/>
                </a:spcBef>
                <a:spcAft>
                  <a:spcPct val="0"/>
                </a:spcAft>
              </a:pPr>
              <a:t>84</a:t>
            </a:fld>
            <a:endParaRPr lang="en-US" altLang="en-US">
              <a:latin typeface="Arial" panose="020B0604020202020204" pitchFamily="34" charset="0"/>
            </a:endParaRPr>
          </a:p>
        </p:txBody>
      </p:sp>
    </p:spTree>
    <p:extLst>
      <p:ext uri="{BB962C8B-B14F-4D97-AF65-F5344CB8AC3E}">
        <p14:creationId xmlns:p14="http://schemas.microsoft.com/office/powerpoint/2010/main" val="3842159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 5 handouts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799210-F60C-48BB-A58F-E2132CF1BA57}" type="slidenum">
              <a:rPr lang="en-US" altLang="en-US" smtClean="0">
                <a:latin typeface="Arial" panose="020B0604020202020204" pitchFamily="34" charset="0"/>
              </a:rPr>
              <a:pPr fontAlgn="base">
                <a:spcBef>
                  <a:spcPct val="0"/>
                </a:spcBef>
                <a:spcAft>
                  <a:spcPct val="0"/>
                </a:spcAft>
              </a:pPr>
              <a:t>85</a:t>
            </a:fld>
            <a:endParaRPr lang="en-US" altLang="en-US">
              <a:latin typeface="Arial" panose="020B0604020202020204" pitchFamily="34" charset="0"/>
            </a:endParaRPr>
          </a:p>
        </p:txBody>
      </p:sp>
    </p:spTree>
    <p:extLst>
      <p:ext uri="{BB962C8B-B14F-4D97-AF65-F5344CB8AC3E}">
        <p14:creationId xmlns:p14="http://schemas.microsoft.com/office/powerpoint/2010/main" val="349356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688569-2A45-4CB9-9B7A-744690DF62CB}" type="slidenum">
              <a:rPr lang="en-US" altLang="en-US" smtClean="0">
                <a:latin typeface="Arial" panose="020B0604020202020204" pitchFamily="34" charset="0"/>
              </a:rPr>
              <a:pPr fontAlgn="base">
                <a:spcBef>
                  <a:spcPct val="0"/>
                </a:spcBef>
                <a:spcAft>
                  <a:spcPct val="0"/>
                </a:spcAft>
              </a:pPr>
              <a:t>86</a:t>
            </a:fld>
            <a:endParaRPr lang="en-US" altLang="en-US">
              <a:latin typeface="Arial" panose="020B0604020202020204" pitchFamily="34" charset="0"/>
            </a:endParaRPr>
          </a:p>
        </p:txBody>
      </p:sp>
    </p:spTree>
    <p:extLst>
      <p:ext uri="{BB962C8B-B14F-4D97-AF65-F5344CB8AC3E}">
        <p14:creationId xmlns:p14="http://schemas.microsoft.com/office/powerpoint/2010/main" val="1150694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 5 handouts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FE93AF5-5914-4E08-8D86-F683E432B841}" type="slidenum">
              <a:rPr lang="en-US" altLang="en-US" smtClean="0">
                <a:latin typeface="Arial" panose="020B0604020202020204" pitchFamily="34" charset="0"/>
              </a:rPr>
              <a:pPr fontAlgn="base">
                <a:spcBef>
                  <a:spcPct val="0"/>
                </a:spcBef>
                <a:spcAft>
                  <a:spcPct val="0"/>
                </a:spcAft>
              </a:pPr>
              <a:t>87</a:t>
            </a:fld>
            <a:endParaRPr lang="en-US" altLang="en-US">
              <a:latin typeface="Arial" panose="020B0604020202020204" pitchFamily="34" charset="0"/>
            </a:endParaRPr>
          </a:p>
        </p:txBody>
      </p:sp>
    </p:spTree>
    <p:extLst>
      <p:ext uri="{BB962C8B-B14F-4D97-AF65-F5344CB8AC3E}">
        <p14:creationId xmlns:p14="http://schemas.microsoft.com/office/powerpoint/2010/main" val="259462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0D0CCA0-EA6E-DD4A-A09E-3BD8FAA481BF}" type="slidenum">
              <a:rPr lang="en-US" smtClean="0"/>
              <a:t>6</a:t>
            </a:fld>
            <a:endParaRPr lang="en-US"/>
          </a:p>
        </p:txBody>
      </p:sp>
    </p:spTree>
    <p:extLst>
      <p:ext uri="{BB962C8B-B14F-4D97-AF65-F5344CB8AC3E}">
        <p14:creationId xmlns:p14="http://schemas.microsoft.com/office/powerpoint/2010/main" val="134713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4000" b="1"/>
              <a:t>Everyone needs to own the progress</a:t>
            </a:r>
          </a:p>
          <a:p>
            <a:r>
              <a:rPr lang="en-US" sz="4000" b="1"/>
              <a:t>Think DLT, BLT and TBTs</a:t>
            </a:r>
          </a:p>
        </p:txBody>
      </p:sp>
      <p:sp>
        <p:nvSpPr>
          <p:cNvPr id="4" name="Slide Number Placeholder 3"/>
          <p:cNvSpPr>
            <a:spLocks noGrp="1"/>
          </p:cNvSpPr>
          <p:nvPr>
            <p:ph type="sldNum" sz="quarter" idx="10"/>
          </p:nvPr>
        </p:nvSpPr>
        <p:spPr/>
        <p:txBody>
          <a:bodyPr/>
          <a:lstStyle/>
          <a:p>
            <a:fld id="{E86DF753-90E4-544E-8092-ED7843C4C384}" type="slidenum">
              <a:rPr lang="en-US" smtClean="0"/>
              <a:t>31</a:t>
            </a:fld>
            <a:endParaRPr lang="en-US"/>
          </a:p>
        </p:txBody>
      </p:sp>
    </p:spTree>
    <p:extLst>
      <p:ext uri="{BB962C8B-B14F-4D97-AF65-F5344CB8AC3E}">
        <p14:creationId xmlns:p14="http://schemas.microsoft.com/office/powerpoint/2010/main" val="82895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65317-E7B2-694A-AD83-7145923B9999}" type="slidenum">
              <a:rPr lang="en-US"/>
              <a:pPr/>
              <a:t>42</a:t>
            </a:fld>
            <a:endParaRPr lang="en-US"/>
          </a:p>
        </p:txBody>
      </p:sp>
      <p:sp>
        <p:nvSpPr>
          <p:cNvPr id="113666" name="Rectangle 2"/>
          <p:cNvSpPr>
            <a:spLocks noGrp="1" noRot="1" noChangeAspect="1" noChangeArrowheads="1" noTextEdit="1"/>
          </p:cNvSpPr>
          <p:nvPr>
            <p:ph type="sldImg"/>
          </p:nvPr>
        </p:nvSpPr>
        <p:spPr>
          <a:xfrm>
            <a:off x="457200" y="720725"/>
            <a:ext cx="6402388" cy="3602038"/>
          </a:xfrm>
          <a:ln/>
        </p:spPr>
      </p:sp>
      <p:sp>
        <p:nvSpPr>
          <p:cNvPr id="1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395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A8AE1-6BC1-2B45-B0D3-D77E925687DF}" type="slidenum">
              <a:rPr lang="en-US"/>
              <a:pPr/>
              <a:t>43</a:t>
            </a:fld>
            <a:endParaRPr lang="en-US"/>
          </a:p>
        </p:txBody>
      </p:sp>
      <p:sp>
        <p:nvSpPr>
          <p:cNvPr id="106498" name="Rectangle 2"/>
          <p:cNvSpPr>
            <a:spLocks noGrp="1" noRot="1" noChangeAspect="1" noChangeArrowheads="1" noTextEdit="1"/>
          </p:cNvSpPr>
          <p:nvPr>
            <p:ph type="sldImg"/>
          </p:nvPr>
        </p:nvSpPr>
        <p:spPr>
          <a:xfrm>
            <a:off x="460375" y="720725"/>
            <a:ext cx="6396038" cy="3598863"/>
          </a:xfrm>
          <a:ln/>
        </p:spPr>
      </p:sp>
      <p:sp>
        <p:nvSpPr>
          <p:cNvPr id="10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387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9E018-5350-1146-85B5-6BEBDCC31F27}" type="slidenum">
              <a:rPr lang="en-US"/>
              <a:pPr/>
              <a:t>44</a:t>
            </a:fld>
            <a:endParaRPr lang="en-US"/>
          </a:p>
        </p:txBody>
      </p:sp>
      <p:sp>
        <p:nvSpPr>
          <p:cNvPr id="148482" name="Rectangle 2"/>
          <p:cNvSpPr>
            <a:spLocks noGrp="1" noRot="1" noChangeAspect="1" noChangeArrowheads="1" noTextEdit="1"/>
          </p:cNvSpPr>
          <p:nvPr>
            <p:ph type="sldImg"/>
          </p:nvPr>
        </p:nvSpPr>
        <p:spPr>
          <a:xfrm>
            <a:off x="457200" y="720725"/>
            <a:ext cx="6402388" cy="3602038"/>
          </a:xfrm>
          <a:ln/>
        </p:spPr>
      </p:sp>
      <p:sp>
        <p:nvSpPr>
          <p:cNvPr id="148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671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D0CCA0-EA6E-DD4A-A09E-3BD8FAA481BF}" type="slidenum">
              <a:rPr lang="en-US" smtClean="0"/>
              <a:t>47</a:t>
            </a:fld>
            <a:endParaRPr lang="en-US"/>
          </a:p>
        </p:txBody>
      </p:sp>
    </p:spTree>
    <p:extLst>
      <p:ext uri="{BB962C8B-B14F-4D97-AF65-F5344CB8AC3E}">
        <p14:creationId xmlns:p14="http://schemas.microsoft.com/office/powerpoint/2010/main" val="3582956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D0CCA0-EA6E-DD4A-A09E-3BD8FAA481BF}" type="slidenum">
              <a:rPr lang="en-US" smtClean="0"/>
              <a:t>52</a:t>
            </a:fld>
            <a:endParaRPr lang="en-US"/>
          </a:p>
        </p:txBody>
      </p:sp>
    </p:spTree>
    <p:extLst>
      <p:ext uri="{BB962C8B-B14F-4D97-AF65-F5344CB8AC3E}">
        <p14:creationId xmlns:p14="http://schemas.microsoft.com/office/powerpoint/2010/main" val="173710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pPr>
              <a:tabLst>
                <a:tab pos="0" algn="l"/>
                <a:tab pos="983089" algn="l"/>
                <a:tab pos="1967823" algn="l"/>
                <a:tab pos="2952558" algn="l"/>
                <a:tab pos="3937293" algn="l"/>
                <a:tab pos="4922028" algn="l"/>
                <a:tab pos="5906763" algn="l"/>
                <a:tab pos="6893144" algn="l"/>
                <a:tab pos="7877879" algn="l"/>
                <a:tab pos="8862613" algn="l"/>
                <a:tab pos="9847348" algn="l"/>
                <a:tab pos="10832083" algn="l"/>
              </a:tabLst>
            </a:pPr>
            <a:fld id="{AD163DCC-3D4E-6D4D-B3B9-3B89D5A6B5D3}" type="slidenum">
              <a:rPr lang="en-US">
                <a:latin typeface="Arial" charset="0"/>
                <a:ea typeface="ヒラギノ角ゴ Pro W3" charset="-128"/>
                <a:cs typeface="ヒラギノ角ゴ Pro W3" charset="-128"/>
              </a:rPr>
              <a:pPr>
                <a:tabLst>
                  <a:tab pos="0" algn="l"/>
                  <a:tab pos="983089" algn="l"/>
                  <a:tab pos="1967823" algn="l"/>
                  <a:tab pos="2952558" algn="l"/>
                  <a:tab pos="3937293" algn="l"/>
                  <a:tab pos="4922028" algn="l"/>
                  <a:tab pos="5906763" algn="l"/>
                  <a:tab pos="6893144" algn="l"/>
                  <a:tab pos="7877879" algn="l"/>
                  <a:tab pos="8862613" algn="l"/>
                  <a:tab pos="9847348" algn="l"/>
                  <a:tab pos="10832083" algn="l"/>
                </a:tabLst>
              </a:pPr>
              <a:t>68</a:t>
            </a:fld>
            <a:endParaRPr lang="en-US">
              <a:latin typeface="Arial" charset="0"/>
              <a:ea typeface="ヒラギノ角ゴ Pro W3" charset="-128"/>
              <a:cs typeface="ヒラギノ角ゴ Pro W3" charset="-128"/>
            </a:endParaRPr>
          </a:p>
        </p:txBody>
      </p:sp>
      <p:sp>
        <p:nvSpPr>
          <p:cNvPr id="27651" name="Rectangle 1"/>
          <p:cNvSpPr>
            <a:spLocks noGrp="1" noRot="1" noChangeAspect="1" noChangeArrowheads="1" noTextEdit="1"/>
          </p:cNvSpPr>
          <p:nvPr>
            <p:ph type="sldImg"/>
          </p:nvPr>
        </p:nvSpPr>
        <p:spPr>
          <a:xfrm>
            <a:off x="685800" y="1143000"/>
            <a:ext cx="5486400" cy="3086100"/>
          </a:xfrm>
          <a:solidFill>
            <a:srgbClr val="FFFFFF"/>
          </a:solidFill>
          <a:ln/>
        </p:spPr>
      </p:sp>
      <p:sp>
        <p:nvSpPr>
          <p:cNvPr id="27652" name="Rectangle 2"/>
          <p:cNvSpPr>
            <a:spLocks noGrp="1" noChangeArrowheads="1"/>
          </p:cNvSpPr>
          <p:nvPr>
            <p:ph type="body" idx="1"/>
          </p:nvPr>
        </p:nvSpPr>
        <p:spPr>
          <a:xfrm>
            <a:off x="732183" y="4562866"/>
            <a:ext cx="5850835" cy="4225118"/>
          </a:xfrm>
          <a:noFill/>
        </p:spPr>
        <p:txBody>
          <a:bodyPr wrap="none" anchor="ctr"/>
          <a:lstStyle/>
          <a:p>
            <a:pPr eaLnBrk="1" hangingPunct="1">
              <a:spcBef>
                <a:spcPct val="0"/>
              </a:spcBef>
            </a:pPr>
            <a:r>
              <a:rPr lang="en-US">
                <a:latin typeface="Times New Roman" charset="0"/>
              </a:rPr>
              <a:t>Slide 5</a:t>
            </a:r>
          </a:p>
          <a:p>
            <a:pPr eaLnBrk="1" hangingPunct="1">
              <a:spcBef>
                <a:spcPct val="0"/>
              </a:spcBef>
            </a:pPr>
            <a:r>
              <a:rPr lang="en-US">
                <a:latin typeface="Times New Roman" charset="0"/>
              </a:rPr>
              <a:t>This visual shows how the DLT – BLT – TBT structures work in a district.  The district has to lead the work and provide the framework and parameters so there is consistency of understanding across the district. This visual shows how this process allows all staff to be a part of a learning organization because everyone is involved in a collaborative structure. The visual will look somewhat different in a community school. See the next slide.</a:t>
            </a:r>
          </a:p>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292933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45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0743B12-DEFA-B245-A833-03B62EAD6F97}" type="datetimeFigureOut">
              <a:rPr lang="en-US" smtClean="0"/>
              <a:t>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23214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8167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683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712" y="1949035"/>
            <a:ext cx="10231931" cy="723172"/>
          </a:xfrm>
          <a:prstGeom prst="rect">
            <a:avLst/>
          </a:prstGeom>
        </p:spPr>
        <p:txBody>
          <a:bodyPr vert="horz"/>
          <a:lstStyle>
            <a:lvl1pPr algn="ctr">
              <a:defRPr sz="4000" b="1" i="0">
                <a:solidFill>
                  <a:schemeClr val="bg1"/>
                </a:solidFill>
                <a:latin typeface="Arial"/>
                <a:cs typeface="Arial"/>
              </a:defRPr>
            </a:lvl1pPr>
          </a:lstStyle>
          <a:p>
            <a:r>
              <a:rPr lang="en-US" dirty="0"/>
              <a:t>TITLE GOES HERE</a:t>
            </a:r>
          </a:p>
        </p:txBody>
      </p:sp>
      <p:sp>
        <p:nvSpPr>
          <p:cNvPr id="4" name="Text Placeholder 3"/>
          <p:cNvSpPr>
            <a:spLocks noGrp="1"/>
          </p:cNvSpPr>
          <p:nvPr>
            <p:ph type="body" sz="quarter" idx="10"/>
          </p:nvPr>
        </p:nvSpPr>
        <p:spPr>
          <a:xfrm>
            <a:off x="1434695" y="3581109"/>
            <a:ext cx="9173548" cy="2265994"/>
          </a:xfrm>
          <a:prstGeom prst="rect">
            <a:avLst/>
          </a:prstGeom>
        </p:spPr>
        <p:txBody>
          <a:bodyPr vert="horz"/>
          <a:lstStyle>
            <a:lvl1pPr>
              <a:defRPr sz="3600" b="1">
                <a:solidFill>
                  <a:srgbClr val="FFFFFF"/>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2194431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463551"/>
            <a:ext cx="10361084" cy="1433513"/>
          </a:xfrm>
        </p:spPr>
        <p:txBody>
          <a:bodyPr/>
          <a:lstStyle/>
          <a:p>
            <a:r>
              <a:rPr lang="en-US"/>
              <a:t>Click to edit Master title style</a:t>
            </a:r>
          </a:p>
        </p:txBody>
      </p:sp>
      <p:sp>
        <p:nvSpPr>
          <p:cNvPr id="3" name="Slide Number Placeholder 2"/>
          <p:cNvSpPr>
            <a:spLocks noGrp="1" noChangeArrowheads="1"/>
          </p:cNvSpPr>
          <p:nvPr>
            <p:ph type="sldNum" idx="10"/>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ED757E2-49E9-3341-9399-060FB9DEA08A}" type="slidenum">
              <a:rPr lang="en-US"/>
              <a:pPr>
                <a:defRPr/>
              </a:pPr>
              <a:t>‹#›</a:t>
            </a:fld>
            <a:endParaRPr lang="en-US"/>
          </a:p>
        </p:txBody>
      </p:sp>
    </p:spTree>
    <p:extLst>
      <p:ext uri="{BB962C8B-B14F-4D97-AF65-F5344CB8AC3E}">
        <p14:creationId xmlns:p14="http://schemas.microsoft.com/office/powerpoint/2010/main" val="96677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403971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43B12-DEFA-B245-A833-03B62EAD6F97}" type="datetimeFigureOut">
              <a:rPr lang="en-US" smtClean="0"/>
              <a:t>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22183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43B12-DEFA-B245-A833-03B62EAD6F97}" type="datetimeFigureOut">
              <a:rPr lang="en-US" smtClean="0"/>
              <a:t>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1271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43B12-DEFA-B245-A833-03B62EAD6F97}" type="datetimeFigureOut">
              <a:rPr lang="en-US" smtClean="0"/>
              <a:t>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69031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43B12-DEFA-B245-A833-03B62EAD6F97}" type="datetimeFigureOut">
              <a:rPr lang="en-US" smtClean="0"/>
              <a:t>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44294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43B12-DEFA-B245-A833-03B62EAD6F97}" type="datetimeFigureOut">
              <a:rPr lang="en-US" smtClean="0"/>
              <a:t>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5716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38200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44179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43B12-DEFA-B245-A833-03B62EAD6F97}" type="datetimeFigureOut">
              <a:rPr lang="en-US" smtClean="0"/>
              <a:t>1/4/21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A7C8A-80E3-F342-A618-B030C9A5BE12}" type="slidenum">
              <a:rPr lang="en-US" smtClean="0"/>
              <a:t>‹#›</a:t>
            </a:fld>
            <a:endParaRPr lang="en-US"/>
          </a:p>
        </p:txBody>
      </p:sp>
    </p:spTree>
    <p:extLst>
      <p:ext uri="{BB962C8B-B14F-4D97-AF65-F5344CB8AC3E}">
        <p14:creationId xmlns:p14="http://schemas.microsoft.com/office/powerpoint/2010/main" val="3708770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40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40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4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4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5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 Id="rId4" Type="http://schemas.openxmlformats.org/officeDocument/2006/relationships/comments" Target="../comments/comment7.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txBox="1">
            <a:spLocks/>
          </p:cNvSpPr>
          <p:nvPr/>
        </p:nvSpPr>
        <p:spPr>
          <a:xfrm>
            <a:off x="445775" y="5463579"/>
            <a:ext cx="5348269" cy="61713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600" dirty="0"/>
              <a:t>Brian A McNulty Ph.D.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0258679" y="4418550"/>
            <a:ext cx="1470376" cy="2090057"/>
          </a:xfrm>
          <a:prstGeom prst="rect">
            <a:avLst/>
          </a:prstGeom>
        </p:spPr>
      </p:pic>
      <p:sp>
        <p:nvSpPr>
          <p:cNvPr id="10" name="Title 1"/>
          <p:cNvSpPr>
            <a:spLocks noGrp="1"/>
          </p:cNvSpPr>
          <p:nvPr>
            <p:ph type="subTitle" idx="1"/>
          </p:nvPr>
        </p:nvSpPr>
        <p:spPr>
          <a:xfrm>
            <a:off x="445775" y="2385763"/>
            <a:ext cx="10903542" cy="1452303"/>
          </a:xfrm>
        </p:spPr>
        <p:txBody>
          <a:bodyPr>
            <a:noAutofit/>
          </a:bodyPr>
          <a:lstStyle/>
          <a:p>
            <a:r>
              <a:rPr lang="en-US" sz="4000" dirty="0">
                <a:solidFill>
                  <a:schemeClr val="tx1"/>
                </a:solidFill>
              </a:rPr>
              <a:t>Shared Leadership for Superintendents, </a:t>
            </a:r>
          </a:p>
          <a:p>
            <a:r>
              <a:rPr lang="en-US" sz="4000" dirty="0">
                <a:solidFill>
                  <a:schemeClr val="tx1"/>
                </a:solidFill>
              </a:rPr>
              <a:t>Central Office, and District Leadership Teams</a:t>
            </a:r>
          </a:p>
        </p:txBody>
      </p:sp>
      <p:pic>
        <p:nvPicPr>
          <p:cNvPr id="3" name="Picture 2">
            <a:extLst>
              <a:ext uri="{FF2B5EF4-FFF2-40B4-BE49-F238E27FC236}">
                <a16:creationId xmlns:a16="http://schemas.microsoft.com/office/drawing/2014/main" id="{ABD77ED2-823C-074B-8741-211FE9BADAC7}"/>
              </a:ext>
            </a:extLst>
          </p:cNvPr>
          <p:cNvPicPr>
            <a:picLocks noChangeAspect="1"/>
          </p:cNvPicPr>
          <p:nvPr/>
        </p:nvPicPr>
        <p:blipFill>
          <a:blip r:embed="rId3"/>
          <a:stretch>
            <a:fillRect/>
          </a:stretch>
        </p:blipFill>
        <p:spPr>
          <a:xfrm>
            <a:off x="445775" y="283062"/>
            <a:ext cx="2156454" cy="1568330"/>
          </a:xfrm>
          <a:prstGeom prst="rect">
            <a:avLst/>
          </a:prstGeom>
        </p:spPr>
      </p:pic>
    </p:spTree>
    <p:extLst>
      <p:ext uri="{BB962C8B-B14F-4D97-AF65-F5344CB8AC3E}">
        <p14:creationId xmlns:p14="http://schemas.microsoft.com/office/powerpoint/2010/main" val="228806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338905"/>
            <a:ext cx="7379138" cy="1143000"/>
          </a:xfrm>
        </p:spPr>
        <p:txBody>
          <a:bodyPr/>
          <a:lstStyle/>
          <a:p>
            <a:pPr algn="l"/>
            <a:r>
              <a:rPr lang="en-US" dirty="0"/>
              <a:t>Three Non-Negotiables</a:t>
            </a:r>
          </a:p>
        </p:txBody>
      </p:sp>
      <p:sp>
        <p:nvSpPr>
          <p:cNvPr id="3" name="Content Placeholder 2"/>
          <p:cNvSpPr>
            <a:spLocks noGrp="1"/>
          </p:cNvSpPr>
          <p:nvPr>
            <p:ph idx="1"/>
          </p:nvPr>
        </p:nvSpPr>
        <p:spPr>
          <a:xfrm>
            <a:off x="806116" y="1481905"/>
            <a:ext cx="10036676" cy="4525963"/>
          </a:xfrm>
        </p:spPr>
        <p:txBody>
          <a:bodyPr>
            <a:normAutofit/>
          </a:bodyPr>
          <a:lstStyle/>
          <a:p>
            <a:pPr marL="514350" indent="-514350">
              <a:spcAft>
                <a:spcPts val="1800"/>
              </a:spcAft>
              <a:buFont typeface="+mj-lt"/>
              <a:buAutoNum type="arabicPeriod"/>
            </a:pPr>
            <a:r>
              <a:rPr lang="en-US" b="0" dirty="0"/>
              <a:t>Common Focus</a:t>
            </a:r>
          </a:p>
          <a:p>
            <a:pPr marL="514350" indent="-514350">
              <a:spcAft>
                <a:spcPts val="1800"/>
              </a:spcAft>
              <a:buFont typeface="+mj-lt"/>
              <a:buAutoNum type="arabicPeriod"/>
            </a:pPr>
            <a:r>
              <a:rPr lang="en-US" b="0" dirty="0"/>
              <a:t>Shared Leadership and Collaborative Inquiry</a:t>
            </a:r>
          </a:p>
          <a:p>
            <a:pPr marL="514350" indent="-514350">
              <a:spcAft>
                <a:spcPts val="1800"/>
              </a:spcAft>
              <a:buFont typeface="+mj-lt"/>
              <a:buAutoNum type="arabicPeriod"/>
            </a:pPr>
            <a:r>
              <a:rPr lang="en-US" b="0" dirty="0"/>
              <a:t>Teams at Every Level That Use the 5-Step Process (Protocol)</a:t>
            </a:r>
          </a:p>
        </p:txBody>
      </p:sp>
      <p:pic>
        <p:nvPicPr>
          <p:cNvPr id="5" name="Picture 4">
            <a:extLst>
              <a:ext uri="{FF2B5EF4-FFF2-40B4-BE49-F238E27FC236}">
                <a16:creationId xmlns:a16="http://schemas.microsoft.com/office/drawing/2014/main" id="{2143FEEB-01C9-4146-82E1-FBA93BD83D46}"/>
              </a:ext>
            </a:extLst>
          </p:cNvPr>
          <p:cNvPicPr>
            <a:picLocks noChangeAspect="1"/>
          </p:cNvPicPr>
          <p:nvPr/>
        </p:nvPicPr>
        <p:blipFill>
          <a:blip r:embed="rId2"/>
          <a:stretch>
            <a:fillRect/>
          </a:stretch>
        </p:blipFill>
        <p:spPr>
          <a:xfrm rot="20845308">
            <a:off x="8013031" y="4515770"/>
            <a:ext cx="3737295" cy="1356276"/>
          </a:xfrm>
          <a:prstGeom prst="rect">
            <a:avLst/>
          </a:prstGeom>
        </p:spPr>
      </p:pic>
    </p:spTree>
    <p:extLst>
      <p:ext uri="{BB962C8B-B14F-4D97-AF65-F5344CB8AC3E}">
        <p14:creationId xmlns:p14="http://schemas.microsoft.com/office/powerpoint/2010/main" val="380015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390309" y="501283"/>
            <a:ext cx="7383792" cy="1200329"/>
          </a:xfrm>
          <a:prstGeom prst="rect">
            <a:avLst/>
          </a:prstGeom>
        </p:spPr>
        <p:txBody>
          <a:bodyPr wrap="square">
            <a:spAutoFit/>
          </a:bodyPr>
          <a:lstStyle/>
          <a:p>
            <a:pPr algn="ctr"/>
            <a:r>
              <a:rPr lang="en-US" sz="72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Theory of Action</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 17"/>
          <p:cNvGrpSpPr/>
          <p:nvPr/>
        </p:nvGrpSpPr>
        <p:grpSpPr>
          <a:xfrm>
            <a:off x="1138148" y="2302107"/>
            <a:ext cx="10410029" cy="2984334"/>
            <a:chOff x="1138148" y="2302107"/>
            <a:chExt cx="10410029" cy="2984334"/>
          </a:xfrm>
        </p:grpSpPr>
        <p:sp>
          <p:nvSpPr>
            <p:cNvPr id="19" name="Rectangle 18"/>
            <p:cNvSpPr/>
            <p:nvPr/>
          </p:nvSpPr>
          <p:spPr>
            <a:xfrm>
              <a:off x="1138148"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5-Step Inquiry Process</a:t>
              </a:r>
              <a:endParaRPr lang="en-US" sz="1200">
                <a:effectLst/>
                <a:ea typeface="Calibri" panose="020F0502020204030204" pitchFamily="34" charset="0"/>
                <a:cs typeface="Times New Roman" panose="02020603050405020304" pitchFamily="18" charset="0"/>
              </a:endParaRPr>
            </a:p>
          </p:txBody>
        </p:sp>
        <p:sp>
          <p:nvSpPr>
            <p:cNvPr id="20" name="Rectangle 19"/>
            <p:cNvSpPr/>
            <p:nvPr/>
          </p:nvSpPr>
          <p:spPr>
            <a:xfrm>
              <a:off x="3245078"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Collaborative Inquiry</a:t>
              </a:r>
              <a:endParaRPr lang="en-US" sz="1200">
                <a:effectLst/>
                <a:ea typeface="Calibri" panose="020F0502020204030204" pitchFamily="34" charset="0"/>
                <a:cs typeface="Times New Roman" panose="02020603050405020304" pitchFamily="18" charset="0"/>
              </a:endParaRPr>
            </a:p>
          </p:txBody>
        </p:sp>
        <p:sp>
          <p:nvSpPr>
            <p:cNvPr id="21" name="Rectangle 20"/>
            <p:cNvSpPr/>
            <p:nvPr/>
          </p:nvSpPr>
          <p:spPr>
            <a:xfrm>
              <a:off x="5367222"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300"/>
                </a:spcAft>
              </a:pPr>
              <a:r>
                <a:rPr lang="en-US" sz="1800" b="1" dirty="0">
                  <a:effectLst/>
                  <a:ea typeface="Calibri" panose="020F0502020204030204" pitchFamily="34" charset="0"/>
                  <a:cs typeface="Times New Roman" panose="02020603050405020304" pitchFamily="18" charset="0"/>
                </a:rPr>
                <a:t>Focus</a:t>
              </a:r>
              <a:endParaRPr lang="en-US" sz="1200" dirty="0">
                <a:effectLst/>
                <a:ea typeface="Calibri" panose="020F0502020204030204" pitchFamily="34" charset="0"/>
                <a:cs typeface="Times New Roman" panose="02020603050405020304" pitchFamily="18" charset="0"/>
              </a:endParaRPr>
            </a:p>
          </p:txBody>
        </p:sp>
        <p:sp>
          <p:nvSpPr>
            <p:cNvPr id="22" name="Rectangle 21"/>
            <p:cNvSpPr/>
            <p:nvPr/>
          </p:nvSpPr>
          <p:spPr>
            <a:xfrm>
              <a:off x="7489367" y="3111406"/>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Improved Teaching and Learning</a:t>
              </a:r>
              <a:endParaRPr lang="en-US" sz="1200">
                <a:effectLst/>
                <a:ea typeface="Calibri" panose="020F0502020204030204" pitchFamily="34" charset="0"/>
                <a:cs typeface="Times New Roman" panose="02020603050405020304" pitchFamily="18" charset="0"/>
              </a:endParaRPr>
            </a:p>
          </p:txBody>
        </p:sp>
        <p:sp>
          <p:nvSpPr>
            <p:cNvPr id="23" name="Rectangle 22"/>
            <p:cNvSpPr/>
            <p:nvPr/>
          </p:nvSpPr>
          <p:spPr>
            <a:xfrm>
              <a:off x="1138148"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u="sng">
                  <a:effectLst/>
                  <a:ea typeface="Calibri" panose="020F0502020204030204" pitchFamily="34" charset="0"/>
                  <a:cs typeface="Times New Roman" panose="02020603050405020304" pitchFamily="18" charset="0"/>
                </a:rPr>
                <a:t>Teams </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DLT</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BLT</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TBT</a:t>
              </a:r>
              <a:endParaRPr lang="en-US" sz="1200">
                <a:effectLst/>
                <a:ea typeface="Calibri" panose="020F0502020204030204" pitchFamily="34" charset="0"/>
                <a:cs typeface="Times New Roman" panose="02020603050405020304" pitchFamily="18" charset="0"/>
              </a:endParaRPr>
            </a:p>
          </p:txBody>
        </p:sp>
        <p:sp>
          <p:nvSpPr>
            <p:cNvPr id="24" name="Rectangle 23"/>
            <p:cNvSpPr/>
            <p:nvPr/>
          </p:nvSpPr>
          <p:spPr>
            <a:xfrm>
              <a:off x="3245078"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Shared Leadership</a:t>
              </a:r>
              <a:endParaRPr lang="en-US" sz="1200">
                <a:effectLst/>
                <a:ea typeface="Calibri" panose="020F0502020204030204" pitchFamily="34" charset="0"/>
                <a:cs typeface="Times New Roman" panose="02020603050405020304" pitchFamily="18" charset="0"/>
              </a:endParaRPr>
            </a:p>
          </p:txBody>
        </p:sp>
        <p:sp>
          <p:nvSpPr>
            <p:cNvPr id="25" name="Oval 24"/>
            <p:cNvSpPr/>
            <p:nvPr/>
          </p:nvSpPr>
          <p:spPr>
            <a:xfrm>
              <a:off x="9640493" y="3008523"/>
              <a:ext cx="1907684" cy="1602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Improved Student Outcomes</a:t>
              </a:r>
              <a:endParaRPr lang="en-US" sz="1200">
                <a:effectLst/>
                <a:ea typeface="Calibri" panose="020F0502020204030204" pitchFamily="34" charset="0"/>
                <a:cs typeface="Times New Roman" panose="02020603050405020304" pitchFamily="18" charset="0"/>
              </a:endParaRPr>
            </a:p>
          </p:txBody>
        </p:sp>
        <p:sp>
          <p:nvSpPr>
            <p:cNvPr id="26" name="Right Arrow 25"/>
            <p:cNvSpPr/>
            <p:nvPr/>
          </p:nvSpPr>
          <p:spPr>
            <a:xfrm>
              <a:off x="2729213"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ight Arrow 26"/>
            <p:cNvSpPr/>
            <p:nvPr/>
          </p:nvSpPr>
          <p:spPr>
            <a:xfrm>
              <a:off x="4839041"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ight Arrow 27"/>
            <p:cNvSpPr/>
            <p:nvPr/>
          </p:nvSpPr>
          <p:spPr>
            <a:xfrm>
              <a:off x="9128251"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p:cNvSpPr/>
            <p:nvPr/>
          </p:nvSpPr>
          <p:spPr>
            <a:xfrm>
              <a:off x="5356354"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dirty="0">
                  <a:effectLst/>
                  <a:ea typeface="Calibri" panose="020F0502020204030204" pitchFamily="34" charset="0"/>
                  <a:cs typeface="Times New Roman" panose="02020603050405020304" pitchFamily="18" charset="0"/>
                </a:rPr>
                <a:t>Instructional Leadership</a:t>
              </a:r>
              <a:endParaRPr lang="en-US" sz="1200" dirty="0">
                <a:effectLst/>
                <a:ea typeface="Calibri" panose="020F0502020204030204" pitchFamily="34" charset="0"/>
                <a:cs typeface="Times New Roman" panose="02020603050405020304" pitchFamily="18" charset="0"/>
              </a:endParaRPr>
            </a:p>
          </p:txBody>
        </p:sp>
        <p:sp>
          <p:nvSpPr>
            <p:cNvPr id="30" name="Right Arrow 29"/>
            <p:cNvSpPr/>
            <p:nvPr/>
          </p:nvSpPr>
          <p:spPr>
            <a:xfrm>
              <a:off x="6977850"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Frame 16">
            <a:extLst>
              <a:ext uri="{FF2B5EF4-FFF2-40B4-BE49-F238E27FC236}">
                <a16:creationId xmlns:a16="http://schemas.microsoft.com/office/drawing/2014/main" id="{34209173-010B-E442-857B-A717EC8AFAA4}"/>
              </a:ext>
            </a:extLst>
          </p:cNvPr>
          <p:cNvSpPr/>
          <p:nvPr/>
        </p:nvSpPr>
        <p:spPr>
          <a:xfrm>
            <a:off x="4975519" y="1798655"/>
            <a:ext cx="2429649" cy="3969099"/>
          </a:xfrm>
          <a:prstGeom prst="frame">
            <a:avLst/>
          </a:prstGeom>
          <a:gradFill>
            <a:gsLst>
              <a:gs pos="0">
                <a:schemeClr val="accent2">
                  <a:tint val="100000"/>
                  <a:shade val="100000"/>
                  <a:satMod val="130000"/>
                  <a:alpha val="70000"/>
                </a:schemeClr>
              </a:gs>
              <a:gs pos="10000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186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338905"/>
            <a:ext cx="7379138" cy="1143000"/>
          </a:xfrm>
        </p:spPr>
        <p:txBody>
          <a:bodyPr/>
          <a:lstStyle/>
          <a:p>
            <a:pPr algn="l"/>
            <a:r>
              <a:rPr lang="en-US" dirty="0"/>
              <a:t>Three Non-Negotiables</a:t>
            </a:r>
          </a:p>
        </p:txBody>
      </p:sp>
      <p:sp>
        <p:nvSpPr>
          <p:cNvPr id="3" name="Content Placeholder 2"/>
          <p:cNvSpPr>
            <a:spLocks noGrp="1"/>
          </p:cNvSpPr>
          <p:nvPr>
            <p:ph idx="1"/>
          </p:nvPr>
        </p:nvSpPr>
        <p:spPr>
          <a:xfrm>
            <a:off x="806116" y="1481905"/>
            <a:ext cx="10036676" cy="4525963"/>
          </a:xfrm>
        </p:spPr>
        <p:txBody>
          <a:bodyPr>
            <a:normAutofit/>
          </a:bodyPr>
          <a:lstStyle/>
          <a:p>
            <a:pPr marL="514350" indent="-514350">
              <a:spcAft>
                <a:spcPts val="1800"/>
              </a:spcAft>
              <a:buFont typeface="+mj-lt"/>
              <a:buAutoNum type="arabicPeriod"/>
            </a:pPr>
            <a:r>
              <a:rPr lang="en-US" b="0" dirty="0"/>
              <a:t>Common Focus</a:t>
            </a:r>
          </a:p>
          <a:p>
            <a:pPr marL="514350" indent="-514350">
              <a:spcAft>
                <a:spcPts val="1800"/>
              </a:spcAft>
              <a:buFont typeface="+mj-lt"/>
              <a:buAutoNum type="arabicPeriod"/>
            </a:pPr>
            <a:r>
              <a:rPr lang="en-US" b="0" dirty="0">
                <a:solidFill>
                  <a:schemeClr val="bg1">
                    <a:lumMod val="65000"/>
                  </a:schemeClr>
                </a:solidFill>
              </a:rPr>
              <a:t>Shared Leadership and Collaborative Inquiry</a:t>
            </a:r>
          </a:p>
          <a:p>
            <a:pPr marL="514350" indent="-514350">
              <a:spcAft>
                <a:spcPts val="1800"/>
              </a:spcAft>
              <a:buFont typeface="+mj-lt"/>
              <a:buAutoNum type="arabicPeriod"/>
            </a:pPr>
            <a:r>
              <a:rPr lang="en-US" b="0" dirty="0">
                <a:solidFill>
                  <a:schemeClr val="bg1">
                    <a:lumMod val="65000"/>
                  </a:schemeClr>
                </a:solidFill>
              </a:rPr>
              <a:t>Teams at every level that use the 5-step process (protocol)</a:t>
            </a:r>
          </a:p>
        </p:txBody>
      </p:sp>
      <p:pic>
        <p:nvPicPr>
          <p:cNvPr id="5" name="Picture 4">
            <a:extLst>
              <a:ext uri="{FF2B5EF4-FFF2-40B4-BE49-F238E27FC236}">
                <a16:creationId xmlns:a16="http://schemas.microsoft.com/office/drawing/2014/main" id="{2143FEEB-01C9-4146-82E1-FBA93BD83D46}"/>
              </a:ext>
            </a:extLst>
          </p:cNvPr>
          <p:cNvPicPr>
            <a:picLocks noChangeAspect="1"/>
          </p:cNvPicPr>
          <p:nvPr/>
        </p:nvPicPr>
        <p:blipFill>
          <a:blip r:embed="rId2"/>
          <a:stretch>
            <a:fillRect/>
          </a:stretch>
        </p:blipFill>
        <p:spPr>
          <a:xfrm rot="20845308">
            <a:off x="8013031" y="4515770"/>
            <a:ext cx="3737295" cy="1356276"/>
          </a:xfrm>
          <a:prstGeom prst="rect">
            <a:avLst/>
          </a:prstGeom>
        </p:spPr>
      </p:pic>
    </p:spTree>
    <p:extLst>
      <p:ext uri="{BB962C8B-B14F-4D97-AF65-F5344CB8AC3E}">
        <p14:creationId xmlns:p14="http://schemas.microsoft.com/office/powerpoint/2010/main" val="82217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71261" y="1"/>
            <a:ext cx="7772400" cy="1470025"/>
          </a:xfrm>
        </p:spPr>
        <p:txBody>
          <a:bodyPr/>
          <a:lstStyle/>
          <a:p>
            <a:r>
              <a:rPr lang="en-US" dirty="0"/>
              <a:t>Non-Negotiable # 1</a:t>
            </a:r>
          </a:p>
        </p:txBody>
      </p:sp>
      <p:sp>
        <p:nvSpPr>
          <p:cNvPr id="6" name="Subtitle 5"/>
          <p:cNvSpPr>
            <a:spLocks noGrp="1"/>
          </p:cNvSpPr>
          <p:nvPr>
            <p:ph type="subTitle" idx="1"/>
          </p:nvPr>
        </p:nvSpPr>
        <p:spPr>
          <a:xfrm>
            <a:off x="2657061" y="1470025"/>
            <a:ext cx="6400800" cy="1752600"/>
          </a:xfrm>
        </p:spPr>
        <p:txBody>
          <a:bodyPr/>
          <a:lstStyle/>
          <a:p>
            <a:r>
              <a:rPr lang="en-US" sz="4000" dirty="0"/>
              <a:t>Common Focus</a:t>
            </a:r>
          </a:p>
        </p:txBody>
      </p:sp>
      <p:pic>
        <p:nvPicPr>
          <p:cNvPr id="4" name="Picture 3">
            <a:extLst>
              <a:ext uri="{FF2B5EF4-FFF2-40B4-BE49-F238E27FC236}">
                <a16:creationId xmlns:a16="http://schemas.microsoft.com/office/drawing/2014/main" id="{32567DA2-FCB7-7E4C-AC92-6C9125326F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2922" y="2582470"/>
            <a:ext cx="5049078" cy="4066440"/>
          </a:xfrm>
          <a:prstGeom prst="rect">
            <a:avLst/>
          </a:prstGeom>
        </p:spPr>
      </p:pic>
    </p:spTree>
    <p:extLst>
      <p:ext uri="{BB962C8B-B14F-4D97-AF65-F5344CB8AC3E}">
        <p14:creationId xmlns:p14="http://schemas.microsoft.com/office/powerpoint/2010/main" val="6921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Box 2"/>
          <p:cNvSpPr txBox="1">
            <a:spLocks noChangeArrowheads="1"/>
          </p:cNvSpPr>
          <p:nvPr/>
        </p:nvSpPr>
        <p:spPr bwMode="auto">
          <a:xfrm>
            <a:off x="8772526" y="5940425"/>
            <a:ext cx="1438275" cy="369888"/>
          </a:xfrm>
          <a:prstGeom prst="rect">
            <a:avLst/>
          </a:prstGeom>
          <a:noFill/>
          <a:ln w="9525">
            <a:noFill/>
            <a:miter lim="800000"/>
            <a:headEnd/>
            <a:tailEnd/>
          </a:ln>
        </p:spPr>
        <p:txBody>
          <a:bodyPr wrap="none">
            <a:prstTxWarp prst="textNoShape">
              <a:avLst/>
            </a:prstTxWarp>
            <a:spAutoFit/>
          </a:bodyPr>
          <a:lstStyle/>
          <a:p>
            <a:r>
              <a:rPr lang="en-US" b="1">
                <a:solidFill>
                  <a:srgbClr val="FFFFFF"/>
                </a:solidFill>
              </a:rPr>
              <a:t>Reeves, 2011</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76726"/>
            <a:ext cx="12192000" cy="7732641"/>
          </a:xfrm>
          <a:prstGeom prst="rect">
            <a:avLst/>
          </a:prstGeom>
        </p:spPr>
      </p:pic>
      <p:sp>
        <p:nvSpPr>
          <p:cNvPr id="3" name="Rectangle 2"/>
          <p:cNvSpPr/>
          <p:nvPr/>
        </p:nvSpPr>
        <p:spPr>
          <a:xfrm>
            <a:off x="8669822" y="3460084"/>
            <a:ext cx="3522178" cy="1938992"/>
          </a:xfrm>
          <a:prstGeom prst="rect">
            <a:avLst/>
          </a:prstGeom>
          <a:noFill/>
        </p:spPr>
        <p:txBody>
          <a:bodyPr wrap="square">
            <a:spAutoFit/>
          </a:bodyPr>
          <a:lstStyle/>
          <a:p>
            <a:r>
              <a:rPr lang="en-US" sz="4000" b="1" dirty="0">
                <a:solidFill>
                  <a:srgbClr val="2A2C2D"/>
                </a:solidFill>
              </a:rPr>
              <a:t>Focus Is the First Obligation </a:t>
            </a:r>
            <a:br>
              <a:rPr lang="en-US" sz="4000" b="1" dirty="0">
                <a:solidFill>
                  <a:srgbClr val="2A2C2D"/>
                </a:solidFill>
              </a:rPr>
            </a:br>
            <a:r>
              <a:rPr lang="en-US" sz="4000" b="1" dirty="0">
                <a:solidFill>
                  <a:srgbClr val="2A2C2D"/>
                </a:solidFill>
              </a:rPr>
              <a:t>of Leaders. </a:t>
            </a:r>
          </a:p>
        </p:txBody>
      </p:sp>
      <p:sp>
        <p:nvSpPr>
          <p:cNvPr id="7" name="Rectangle 6">
            <a:extLst>
              <a:ext uri="{FF2B5EF4-FFF2-40B4-BE49-F238E27FC236}">
                <a16:creationId xmlns:a16="http://schemas.microsoft.com/office/drawing/2014/main" id="{4086C7C0-BC4B-F048-B851-A690B3C26554}"/>
              </a:ext>
            </a:extLst>
          </p:cNvPr>
          <p:cNvSpPr/>
          <p:nvPr/>
        </p:nvSpPr>
        <p:spPr>
          <a:xfrm>
            <a:off x="9157536" y="6873812"/>
            <a:ext cx="2807948" cy="461665"/>
          </a:xfrm>
          <a:prstGeom prst="rect">
            <a:avLst/>
          </a:prstGeom>
        </p:spPr>
        <p:txBody>
          <a:bodyPr wrap="none">
            <a:spAutoFit/>
          </a:bodyPr>
          <a:lstStyle/>
          <a:p>
            <a:pPr>
              <a:spcAft>
                <a:spcPts val="600"/>
              </a:spcAft>
            </a:pPr>
            <a:r>
              <a:rPr lang="en-US" sz="2400" dirty="0"/>
              <a:t> </a:t>
            </a:r>
            <a:r>
              <a:rPr lang="en-US" sz="2400" b="1" dirty="0"/>
              <a:t>Reeves (2011, 2019)</a:t>
            </a:r>
          </a:p>
        </p:txBody>
      </p:sp>
    </p:spTree>
    <p:extLst>
      <p:ext uri="{BB962C8B-B14F-4D97-AF65-F5344CB8AC3E}">
        <p14:creationId xmlns:p14="http://schemas.microsoft.com/office/powerpoint/2010/main" val="131307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585537" y="102838"/>
            <a:ext cx="8229600" cy="945649"/>
          </a:xfrm>
        </p:spPr>
        <p:txBody>
          <a:bodyPr>
            <a:normAutofit/>
          </a:bodyPr>
          <a:lstStyle/>
          <a:p>
            <a:pPr algn="l" eaLnBrk="1" hangingPunct="1"/>
            <a:r>
              <a:rPr lang="en-US" sz="4800" dirty="0">
                <a:solidFill>
                  <a:srgbClr val="0253FF"/>
                </a:solidFill>
              </a:rPr>
              <a:t>1. Focus</a:t>
            </a:r>
          </a:p>
        </p:txBody>
      </p:sp>
      <p:sp>
        <p:nvSpPr>
          <p:cNvPr id="78851" name="Content Placeholder 2"/>
          <p:cNvSpPr>
            <a:spLocks noGrp="1"/>
          </p:cNvSpPr>
          <p:nvPr>
            <p:ph idx="1"/>
          </p:nvPr>
        </p:nvSpPr>
        <p:spPr>
          <a:xfrm>
            <a:off x="1752600" y="1069550"/>
            <a:ext cx="8450262" cy="5345022"/>
          </a:xfrm>
        </p:spPr>
        <p:txBody>
          <a:bodyPr>
            <a:normAutofit/>
          </a:bodyPr>
          <a:lstStyle/>
          <a:p>
            <a:pPr>
              <a:spcBef>
                <a:spcPts val="0"/>
              </a:spcBef>
              <a:spcAft>
                <a:spcPts val="600"/>
              </a:spcAft>
            </a:pPr>
            <a:r>
              <a:rPr lang="en-US" sz="2600" b="0" dirty="0"/>
              <a:t> </a:t>
            </a:r>
            <a:r>
              <a:rPr lang="en-US" sz="2600" b="0" dirty="0" err="1"/>
              <a:t>Marzano</a:t>
            </a:r>
            <a:r>
              <a:rPr lang="en-US" sz="2600" b="0" dirty="0"/>
              <a:t>, Waters, McNulty (2005)</a:t>
            </a:r>
          </a:p>
          <a:p>
            <a:pPr>
              <a:spcBef>
                <a:spcPts val="0"/>
              </a:spcBef>
              <a:spcAft>
                <a:spcPts val="600"/>
              </a:spcAft>
            </a:pPr>
            <a:r>
              <a:rPr lang="en-US" sz="2600" b="0" dirty="0"/>
              <a:t> Sanborn (2006)</a:t>
            </a:r>
          </a:p>
          <a:p>
            <a:pPr>
              <a:spcBef>
                <a:spcPts val="0"/>
              </a:spcBef>
              <a:spcAft>
                <a:spcPts val="600"/>
              </a:spcAft>
            </a:pPr>
            <a:r>
              <a:rPr lang="en-US" sz="2600" b="0" dirty="0"/>
              <a:t> Robinson (2011)</a:t>
            </a:r>
          </a:p>
          <a:p>
            <a:pPr>
              <a:spcBef>
                <a:spcPts val="0"/>
              </a:spcBef>
              <a:spcAft>
                <a:spcPts val="600"/>
              </a:spcAft>
            </a:pPr>
            <a:r>
              <a:rPr lang="en-US" sz="2600" b="0" dirty="0"/>
              <a:t> Reeves (2011, 2019)</a:t>
            </a:r>
          </a:p>
          <a:p>
            <a:pPr>
              <a:spcBef>
                <a:spcPts val="0"/>
              </a:spcBef>
              <a:spcAft>
                <a:spcPts val="600"/>
              </a:spcAft>
            </a:pPr>
            <a:r>
              <a:rPr lang="en-US" sz="2600" b="0" dirty="0"/>
              <a:t> </a:t>
            </a:r>
            <a:r>
              <a:rPr lang="en-US" sz="2600" b="0" dirty="0" err="1"/>
              <a:t>Schmoker</a:t>
            </a:r>
            <a:r>
              <a:rPr lang="en-US" sz="2600" b="0" dirty="0"/>
              <a:t> (2011, 2019)</a:t>
            </a:r>
          </a:p>
          <a:p>
            <a:pPr>
              <a:spcBef>
                <a:spcPts val="0"/>
              </a:spcBef>
              <a:spcAft>
                <a:spcPts val="600"/>
              </a:spcAft>
            </a:pPr>
            <a:r>
              <a:rPr lang="en-US" sz="2600" b="0" dirty="0"/>
              <a:t> McNulty &amp; </a:t>
            </a:r>
            <a:r>
              <a:rPr lang="en-US" sz="2600" b="0" dirty="0" err="1"/>
              <a:t>Besser</a:t>
            </a:r>
            <a:r>
              <a:rPr lang="en-US" sz="2600" b="0" dirty="0"/>
              <a:t> (2011)</a:t>
            </a:r>
          </a:p>
          <a:p>
            <a:pPr>
              <a:spcBef>
                <a:spcPts val="0"/>
              </a:spcBef>
              <a:spcAft>
                <a:spcPts val="600"/>
              </a:spcAft>
            </a:pPr>
            <a:r>
              <a:rPr lang="en-US" sz="2600" b="0" dirty="0"/>
              <a:t> </a:t>
            </a:r>
            <a:r>
              <a:rPr lang="en-US" sz="2600" b="0" dirty="0" err="1"/>
              <a:t>McChesney</a:t>
            </a:r>
            <a:r>
              <a:rPr lang="en-US" sz="2600" b="0" dirty="0"/>
              <a:t>, et al. (2012) </a:t>
            </a:r>
          </a:p>
          <a:p>
            <a:pPr>
              <a:spcBef>
                <a:spcPts val="0"/>
              </a:spcBef>
              <a:spcAft>
                <a:spcPts val="600"/>
              </a:spcAft>
            </a:pPr>
            <a:r>
              <a:rPr lang="en-US" sz="2600" b="0" dirty="0"/>
              <a:t> Keller &amp; </a:t>
            </a:r>
            <a:r>
              <a:rPr lang="en-US" sz="2600" b="0" dirty="0" err="1"/>
              <a:t>Papason</a:t>
            </a:r>
            <a:r>
              <a:rPr lang="en-US" sz="2600" b="0" dirty="0"/>
              <a:t> (2013)</a:t>
            </a:r>
          </a:p>
          <a:p>
            <a:pPr>
              <a:spcBef>
                <a:spcPts val="0"/>
              </a:spcBef>
              <a:spcAft>
                <a:spcPts val="600"/>
              </a:spcAft>
            </a:pPr>
            <a:r>
              <a:rPr lang="en-US" sz="2600" b="0" dirty="0"/>
              <a:t> Goleman (2013)</a:t>
            </a:r>
          </a:p>
          <a:p>
            <a:pPr>
              <a:spcBef>
                <a:spcPts val="0"/>
              </a:spcBef>
              <a:spcAft>
                <a:spcPts val="600"/>
              </a:spcAft>
            </a:pPr>
            <a:r>
              <a:rPr lang="en-US" sz="2600" b="0" dirty="0"/>
              <a:t> Smith &amp; White (2014)</a:t>
            </a:r>
          </a:p>
          <a:p>
            <a:pPr>
              <a:spcBef>
                <a:spcPts val="0"/>
              </a:spcBef>
              <a:spcAft>
                <a:spcPts val="600"/>
              </a:spcAft>
            </a:pPr>
            <a:r>
              <a:rPr lang="en-US" sz="2600" b="0" dirty="0"/>
              <a:t> Hansen (2018)</a:t>
            </a:r>
          </a:p>
        </p:txBody>
      </p:sp>
      <p:pic>
        <p:nvPicPr>
          <p:cNvPr id="4" name="Picture 3" descr="Focus1.tiff"/>
          <p:cNvPicPr>
            <a:picLocks noChangeAspect="1"/>
          </p:cNvPicPr>
          <p:nvPr/>
        </p:nvPicPr>
        <p:blipFill>
          <a:blip r:embed="rId2"/>
          <a:stretch>
            <a:fillRect/>
          </a:stretch>
        </p:blipFill>
        <p:spPr>
          <a:xfrm>
            <a:off x="8614612" y="4096902"/>
            <a:ext cx="3280610" cy="2875765"/>
          </a:xfrm>
          <a:prstGeom prst="rect">
            <a:avLst/>
          </a:prstGeom>
        </p:spPr>
      </p:pic>
    </p:spTree>
    <p:extLst>
      <p:ext uri="{BB962C8B-B14F-4D97-AF65-F5344CB8AC3E}">
        <p14:creationId xmlns:p14="http://schemas.microsoft.com/office/powerpoint/2010/main" val="173852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6039854" y="562329"/>
            <a:ext cx="5351380" cy="5579533"/>
          </a:xfrm>
        </p:spPr>
        <p:txBody>
          <a:bodyPr/>
          <a:lstStyle/>
          <a:p>
            <a:pPr algn="l" eaLnBrk="1" hangingPunct="1"/>
            <a:r>
              <a:rPr lang="en-US" dirty="0">
                <a:solidFill>
                  <a:srgbClr val="000000"/>
                </a:solidFill>
                <a:latin typeface="Arial" panose="020B0604020202020204" pitchFamily="34" charset="0"/>
                <a:cs typeface="Arial" panose="020B0604020202020204" pitchFamily="34" charset="0"/>
              </a:rPr>
              <a:t>Based on a double-blind review of more than 2000 schools…</a:t>
            </a:r>
            <a:endParaRPr lang="en-US" sz="3600" dirty="0">
              <a:latin typeface="Arial" panose="020B0604020202020204" pitchFamily="34" charset="0"/>
              <a:cs typeface="Arial" panose="020B0604020202020204" pitchFamily="34" charset="0"/>
            </a:endParaRPr>
          </a:p>
        </p:txBody>
      </p:sp>
      <p:sp>
        <p:nvSpPr>
          <p:cNvPr id="81923" name="TextBox 2"/>
          <p:cNvSpPr txBox="1">
            <a:spLocks noChangeArrowheads="1"/>
          </p:cNvSpPr>
          <p:nvPr/>
        </p:nvSpPr>
        <p:spPr bwMode="auto">
          <a:xfrm>
            <a:off x="8068733" y="6257279"/>
            <a:ext cx="3517678" cy="461665"/>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b="1" dirty="0">
                <a:solidFill>
                  <a:schemeClr val="tx1">
                    <a:lumMod val="50000"/>
                  </a:schemeClr>
                </a:solidFill>
              </a:rPr>
              <a:t>Reeves, 2011, 2019</a:t>
            </a:r>
          </a:p>
        </p:txBody>
      </p:sp>
      <p:pic>
        <p:nvPicPr>
          <p:cNvPr id="4" name="Picture 3" descr="Double-blind.jpg"/>
          <p:cNvPicPr>
            <a:picLocks noChangeAspect="1"/>
          </p:cNvPicPr>
          <p:nvPr/>
        </p:nvPicPr>
        <p:blipFill>
          <a:blip r:embed="rId2"/>
          <a:stretch>
            <a:fillRect/>
          </a:stretch>
        </p:blipFill>
        <p:spPr>
          <a:xfrm>
            <a:off x="1650913" y="465668"/>
            <a:ext cx="3955044" cy="5503333"/>
          </a:xfrm>
          <a:prstGeom prst="rect">
            <a:avLst/>
          </a:prstGeom>
        </p:spPr>
      </p:pic>
      <p:sp>
        <p:nvSpPr>
          <p:cNvPr id="2" name="TextBox 1">
            <a:extLst>
              <a:ext uri="{FF2B5EF4-FFF2-40B4-BE49-F238E27FC236}">
                <a16:creationId xmlns:a16="http://schemas.microsoft.com/office/drawing/2014/main" id="{794DF530-93E3-0E4B-85E1-E1AAF18C748F}"/>
              </a:ext>
            </a:extLst>
          </p:cNvPr>
          <p:cNvSpPr txBox="1"/>
          <p:nvPr/>
        </p:nvSpPr>
        <p:spPr>
          <a:xfrm>
            <a:off x="15036800" y="14427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580967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p:cNvSpPr>
            <a:spLocks noGrp="1"/>
          </p:cNvSpPr>
          <p:nvPr>
            <p:ph type="ctrTitle"/>
          </p:nvPr>
        </p:nvSpPr>
        <p:spPr>
          <a:xfrm>
            <a:off x="762001" y="0"/>
            <a:ext cx="11429999" cy="2814860"/>
          </a:xfrm>
        </p:spPr>
        <p:txBody>
          <a:bodyPr>
            <a:normAutofit/>
          </a:bodyPr>
          <a:lstStyle/>
          <a:p>
            <a:pPr algn="l" eaLnBrk="1" hangingPunct="1"/>
            <a:r>
              <a:rPr lang="en-US" sz="4400" dirty="0">
                <a:solidFill>
                  <a:schemeClr val="tx1">
                    <a:lumMod val="50000"/>
                  </a:schemeClr>
                </a:solidFill>
              </a:rPr>
              <a:t>The single variable that had the highest relationship with increased student performance was...</a:t>
            </a:r>
            <a:endParaRPr lang="en-US" sz="4400" dirty="0"/>
          </a:p>
        </p:txBody>
      </p:sp>
      <p:sp>
        <p:nvSpPr>
          <p:cNvPr id="83972" name="TextBox 3"/>
          <p:cNvSpPr txBox="1">
            <a:spLocks noChangeArrowheads="1"/>
          </p:cNvSpPr>
          <p:nvPr/>
        </p:nvSpPr>
        <p:spPr bwMode="auto">
          <a:xfrm>
            <a:off x="8720138" y="5816600"/>
            <a:ext cx="1434752" cy="369332"/>
          </a:xfrm>
          <a:prstGeom prst="rect">
            <a:avLst/>
          </a:prstGeom>
          <a:noFill/>
          <a:ln w="9525">
            <a:noFill/>
            <a:miter lim="800000"/>
            <a:headEnd/>
            <a:tailEnd/>
          </a:ln>
        </p:spPr>
        <p:txBody>
          <a:bodyPr wrap="none">
            <a:prstTxWarp prst="textNoShape">
              <a:avLst/>
            </a:prstTxWarp>
            <a:spAutoFit/>
          </a:bodyPr>
          <a:lstStyle/>
          <a:p>
            <a:r>
              <a:rPr lang="en-US" b="1">
                <a:solidFill>
                  <a:srgbClr val="FFFFFF"/>
                </a:solidFill>
              </a:rPr>
              <a:t>Reeves, 2011</a:t>
            </a:r>
          </a:p>
        </p:txBody>
      </p:sp>
      <p:pic>
        <p:nvPicPr>
          <p:cNvPr id="83973" name="Picture 5" descr="focus.tiff"/>
          <p:cNvPicPr>
            <a:picLocks noChangeAspect="1"/>
          </p:cNvPicPr>
          <p:nvPr/>
        </p:nvPicPr>
        <p:blipFill>
          <a:blip r:embed="rId2"/>
          <a:srcRect/>
          <a:stretch>
            <a:fillRect/>
          </a:stretch>
        </p:blipFill>
        <p:spPr bwMode="auto">
          <a:xfrm rot="20402149">
            <a:off x="1851947" y="3530499"/>
            <a:ext cx="1861180" cy="2803221"/>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30447" y="3438489"/>
            <a:ext cx="4079776" cy="2987238"/>
          </a:xfrm>
          <a:prstGeom prst="rect">
            <a:avLst/>
          </a:prstGeom>
        </p:spPr>
      </p:pic>
      <p:pic>
        <p:nvPicPr>
          <p:cNvPr id="4" name="Picture 3">
            <a:extLst>
              <a:ext uri="{FF2B5EF4-FFF2-40B4-BE49-F238E27FC236}">
                <a16:creationId xmlns:a16="http://schemas.microsoft.com/office/drawing/2014/main" id="{744BA88C-8436-C945-877D-0BBFF3D1F41B}"/>
              </a:ext>
            </a:extLst>
          </p:cNvPr>
          <p:cNvPicPr>
            <a:picLocks noChangeAspect="1"/>
          </p:cNvPicPr>
          <p:nvPr/>
        </p:nvPicPr>
        <p:blipFill>
          <a:blip r:embed="rId4"/>
          <a:stretch>
            <a:fillRect/>
          </a:stretch>
        </p:blipFill>
        <p:spPr>
          <a:xfrm rot="1250270">
            <a:off x="7664600" y="3151606"/>
            <a:ext cx="2548053" cy="3561008"/>
          </a:xfrm>
          <a:prstGeom prst="rect">
            <a:avLst/>
          </a:prstGeom>
        </p:spPr>
      </p:pic>
    </p:spTree>
    <p:extLst>
      <p:ext uri="{BB962C8B-B14F-4D97-AF65-F5344CB8AC3E}">
        <p14:creationId xmlns:p14="http://schemas.microsoft.com/office/powerpoint/2010/main" val="1139714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394285" y="457665"/>
            <a:ext cx="4511066" cy="1715931"/>
          </a:xfrm>
          <a:prstGeom prst="rect">
            <a:avLst/>
          </a:prstGeom>
        </p:spPr>
      </p:pic>
      <p:sp>
        <p:nvSpPr>
          <p:cNvPr id="2" name="Title 1">
            <a:extLst>
              <a:ext uri="{FF2B5EF4-FFF2-40B4-BE49-F238E27FC236}">
                <a16:creationId xmlns:a16="http://schemas.microsoft.com/office/drawing/2014/main" id="{213F0FAB-3D65-7842-BC30-2868764BDDC1}"/>
              </a:ext>
            </a:extLst>
          </p:cNvPr>
          <p:cNvSpPr>
            <a:spLocks noGrp="1"/>
          </p:cNvSpPr>
          <p:nvPr>
            <p:ph type="ctrTitle"/>
          </p:nvPr>
        </p:nvSpPr>
        <p:spPr>
          <a:xfrm>
            <a:off x="1187114" y="2499499"/>
            <a:ext cx="9144000" cy="1538868"/>
          </a:xfrm>
        </p:spPr>
        <p:txBody>
          <a:bodyPr>
            <a:normAutofit/>
          </a:bodyPr>
          <a:lstStyle/>
          <a:p>
            <a:r>
              <a:rPr lang="en-US" dirty="0"/>
              <a:t>In a 5-year study of 5,000 leaders, the number one reason for success was…</a:t>
            </a:r>
          </a:p>
        </p:txBody>
      </p:sp>
      <p:sp>
        <p:nvSpPr>
          <p:cNvPr id="3" name="Subtitle 2">
            <a:extLst>
              <a:ext uri="{FF2B5EF4-FFF2-40B4-BE49-F238E27FC236}">
                <a16:creationId xmlns:a16="http://schemas.microsoft.com/office/drawing/2014/main" id="{C67967DC-224B-0D4B-AF7E-CB2E6BF6CA72}"/>
              </a:ext>
            </a:extLst>
          </p:cNvPr>
          <p:cNvSpPr>
            <a:spLocks noGrp="1"/>
          </p:cNvSpPr>
          <p:nvPr>
            <p:ph type="subTitle" idx="1"/>
          </p:nvPr>
        </p:nvSpPr>
        <p:spPr>
          <a:xfrm>
            <a:off x="2449418" y="4260191"/>
            <a:ext cx="6400800" cy="1752600"/>
          </a:xfrm>
        </p:spPr>
        <p:txBody>
          <a:bodyPr/>
          <a:lstStyle/>
          <a:p>
            <a:r>
              <a:rPr lang="en-US" dirty="0"/>
              <a:t>FOCUS</a:t>
            </a:r>
          </a:p>
          <a:p>
            <a:r>
              <a:rPr lang="en-US" dirty="0"/>
              <a:t>“Do Less, Then Obsess”</a:t>
            </a:r>
          </a:p>
        </p:txBody>
      </p:sp>
      <p:sp>
        <p:nvSpPr>
          <p:cNvPr id="7" name="TextBox 6">
            <a:extLst>
              <a:ext uri="{FF2B5EF4-FFF2-40B4-BE49-F238E27FC236}">
                <a16:creationId xmlns:a16="http://schemas.microsoft.com/office/drawing/2014/main" id="{4D14A1EB-0735-544D-8874-8F55D474C597}"/>
              </a:ext>
            </a:extLst>
          </p:cNvPr>
          <p:cNvSpPr txBox="1"/>
          <p:nvPr/>
        </p:nvSpPr>
        <p:spPr>
          <a:xfrm>
            <a:off x="9668367" y="6251455"/>
            <a:ext cx="1999265" cy="461665"/>
          </a:xfrm>
          <a:prstGeom prst="rect">
            <a:avLst/>
          </a:prstGeom>
          <a:noFill/>
        </p:spPr>
        <p:txBody>
          <a:bodyPr wrap="none" rtlCol="0">
            <a:spAutoFit/>
          </a:bodyPr>
          <a:lstStyle/>
          <a:p>
            <a:r>
              <a:rPr lang="en-US" sz="2400" dirty="0"/>
              <a:t>Hansen (2018)</a:t>
            </a:r>
          </a:p>
        </p:txBody>
      </p:sp>
    </p:spTree>
    <p:extLst>
      <p:ext uri="{BB962C8B-B14F-4D97-AF65-F5344CB8AC3E}">
        <p14:creationId xmlns:p14="http://schemas.microsoft.com/office/powerpoint/2010/main" val="13024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556" y="4438657"/>
            <a:ext cx="8819445" cy="1562093"/>
          </a:xfrm>
        </p:spPr>
        <p:txBody>
          <a:bodyPr>
            <a:normAutofit fontScale="90000"/>
          </a:bodyPr>
          <a:lstStyle/>
          <a:p>
            <a:r>
              <a:rPr lang="en-US" sz="4000"/>
              <a:t>Directing attention toward where it needs to go is a primal task of leadership. </a:t>
            </a:r>
          </a:p>
        </p:txBody>
      </p:sp>
      <p:sp>
        <p:nvSpPr>
          <p:cNvPr id="4" name="TextBox 3"/>
          <p:cNvSpPr txBox="1"/>
          <p:nvPr/>
        </p:nvSpPr>
        <p:spPr>
          <a:xfrm>
            <a:off x="9917730" y="6332493"/>
            <a:ext cx="2114681" cy="461665"/>
          </a:xfrm>
          <a:prstGeom prst="rect">
            <a:avLst/>
          </a:prstGeom>
          <a:noFill/>
        </p:spPr>
        <p:txBody>
          <a:bodyPr wrap="none" rtlCol="0">
            <a:spAutoFit/>
          </a:bodyPr>
          <a:lstStyle/>
          <a:p>
            <a:r>
              <a:rPr lang="en-US" sz="2400" b="1" dirty="0">
                <a:solidFill>
                  <a:schemeClr val="tx1">
                    <a:lumMod val="50000"/>
                  </a:schemeClr>
                </a:solidFill>
              </a:rPr>
              <a:t>Goleman, 2013</a:t>
            </a:r>
          </a:p>
        </p:txBody>
      </p:sp>
      <p:pic>
        <p:nvPicPr>
          <p:cNvPr id="5" name="Picture 4" descr="direction attention.jpg"/>
          <p:cNvPicPr>
            <a:picLocks noChangeAspect="1"/>
          </p:cNvPicPr>
          <p:nvPr/>
        </p:nvPicPr>
        <p:blipFill>
          <a:blip r:embed="rId2"/>
          <a:stretch>
            <a:fillRect/>
          </a:stretch>
        </p:blipFill>
        <p:spPr>
          <a:xfrm>
            <a:off x="2398890" y="1"/>
            <a:ext cx="6984999" cy="3961291"/>
          </a:xfrm>
          <a:prstGeom prst="rect">
            <a:avLst/>
          </a:prstGeom>
        </p:spPr>
      </p:pic>
    </p:spTree>
    <p:extLst>
      <p:ext uri="{BB962C8B-B14F-4D97-AF65-F5344CB8AC3E}">
        <p14:creationId xmlns:p14="http://schemas.microsoft.com/office/powerpoint/2010/main" val="102470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CD3477-F720-C945-A92C-030F49E1A1E7}"/>
              </a:ext>
            </a:extLst>
          </p:cNvPr>
          <p:cNvPicPr>
            <a:picLocks noChangeAspect="1"/>
          </p:cNvPicPr>
          <p:nvPr/>
        </p:nvPicPr>
        <p:blipFill>
          <a:blip r:embed="rId2"/>
          <a:stretch>
            <a:fillRect/>
          </a:stretch>
        </p:blipFill>
        <p:spPr>
          <a:xfrm>
            <a:off x="1861073" y="886230"/>
            <a:ext cx="8279803" cy="5670555"/>
          </a:xfrm>
          <a:prstGeom prst="rect">
            <a:avLst/>
          </a:prstGeom>
        </p:spPr>
      </p:pic>
      <p:sp>
        <p:nvSpPr>
          <p:cNvPr id="5" name="Down Arrow 4">
            <a:extLst>
              <a:ext uri="{FF2B5EF4-FFF2-40B4-BE49-F238E27FC236}">
                <a16:creationId xmlns:a16="http://schemas.microsoft.com/office/drawing/2014/main" id="{8A355BCD-A212-5D48-B8F6-9879C998C570}"/>
              </a:ext>
            </a:extLst>
          </p:cNvPr>
          <p:cNvSpPr/>
          <p:nvPr/>
        </p:nvSpPr>
        <p:spPr>
          <a:xfrm rot="1741770">
            <a:off x="6355839" y="1250921"/>
            <a:ext cx="1344246" cy="24305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CF0FBEB-506D-6746-A39F-46B4147ECF52}"/>
              </a:ext>
            </a:extLst>
          </p:cNvPr>
          <p:cNvSpPr txBox="1"/>
          <p:nvPr/>
        </p:nvSpPr>
        <p:spPr>
          <a:xfrm>
            <a:off x="2277207" y="1"/>
            <a:ext cx="7543800" cy="769441"/>
          </a:xfrm>
          <a:prstGeom prst="rect">
            <a:avLst/>
          </a:prstGeom>
          <a:solidFill>
            <a:schemeClr val="bg1"/>
          </a:solidFill>
        </p:spPr>
        <p:txBody>
          <a:bodyPr wrap="square" rtlCol="0">
            <a:spAutoFit/>
          </a:bodyPr>
          <a:lstStyle/>
          <a:p>
            <a:pPr algn="ctr"/>
            <a:r>
              <a:rPr lang="en-US" sz="4400" dirty="0" err="1"/>
              <a:t>www.ohioleadership.org</a:t>
            </a:r>
            <a:endParaRPr lang="en-US" sz="4400"/>
          </a:p>
        </p:txBody>
      </p:sp>
    </p:spTree>
    <p:extLst>
      <p:ext uri="{BB962C8B-B14F-4D97-AF65-F5344CB8AC3E}">
        <p14:creationId xmlns:p14="http://schemas.microsoft.com/office/powerpoint/2010/main" val="233365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3C21-69AA-D94A-85CE-A8E4993729C5}"/>
              </a:ext>
            </a:extLst>
          </p:cNvPr>
          <p:cNvSpPr>
            <a:spLocks noGrp="1"/>
          </p:cNvSpPr>
          <p:nvPr>
            <p:ph type="title"/>
          </p:nvPr>
        </p:nvSpPr>
        <p:spPr>
          <a:xfrm>
            <a:off x="693821" y="2353351"/>
            <a:ext cx="10972800" cy="1143000"/>
          </a:xfrm>
        </p:spPr>
        <p:txBody>
          <a:bodyPr/>
          <a:lstStyle/>
          <a:p>
            <a:r>
              <a:rPr lang="en-US" dirty="0"/>
              <a:t>The Work of the DLT</a:t>
            </a:r>
          </a:p>
        </p:txBody>
      </p:sp>
      <p:sp>
        <p:nvSpPr>
          <p:cNvPr id="4" name="TextBox 3">
            <a:extLst>
              <a:ext uri="{FF2B5EF4-FFF2-40B4-BE49-F238E27FC236}">
                <a16:creationId xmlns:a16="http://schemas.microsoft.com/office/drawing/2014/main" id="{1D87048F-5411-2543-8EDC-885C94BDCCAC}"/>
              </a:ext>
            </a:extLst>
          </p:cNvPr>
          <p:cNvSpPr txBox="1"/>
          <p:nvPr/>
        </p:nvSpPr>
        <p:spPr>
          <a:xfrm>
            <a:off x="3520149" y="3826689"/>
            <a:ext cx="5320144" cy="1323439"/>
          </a:xfrm>
          <a:prstGeom prst="rect">
            <a:avLst/>
          </a:prstGeom>
          <a:noFill/>
        </p:spPr>
        <p:txBody>
          <a:bodyPr wrap="square" rtlCol="0">
            <a:spAutoFit/>
          </a:bodyPr>
          <a:lstStyle/>
          <a:p>
            <a:pPr algn="ctr"/>
            <a:r>
              <a:rPr lang="en-US" sz="8000" b="1"/>
              <a:t>FOCUS</a:t>
            </a:r>
          </a:p>
        </p:txBody>
      </p:sp>
      <p:sp>
        <p:nvSpPr>
          <p:cNvPr id="5" name="TextBox 1"/>
          <p:cNvSpPr txBox="1">
            <a:spLocks noChangeArrowheads="1"/>
          </p:cNvSpPr>
          <p:nvPr/>
        </p:nvSpPr>
        <p:spPr bwMode="auto">
          <a:xfrm>
            <a:off x="3796824" y="472578"/>
            <a:ext cx="4766794" cy="1569660"/>
          </a:xfrm>
          <a:prstGeom prst="rect">
            <a:avLst/>
          </a:prstGeom>
          <a:solidFill>
            <a:srgbClr val="6699A3"/>
          </a:solidFill>
          <a:ln w="57150">
            <a:solidFill>
              <a:srgbClr val="365073"/>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9600" b="0" dirty="0">
                <a:solidFill>
                  <a:schemeClr val="bg1"/>
                </a:solidFill>
                <a:latin typeface="Arial Black" panose="020B0A04020102020204" pitchFamily="34" charset="0"/>
              </a:rPr>
              <a:t>DLT</a:t>
            </a:r>
          </a:p>
        </p:txBody>
      </p:sp>
    </p:spTree>
    <p:extLst>
      <p:ext uri="{BB962C8B-B14F-4D97-AF65-F5344CB8AC3E}">
        <p14:creationId xmlns:p14="http://schemas.microsoft.com/office/powerpoint/2010/main" val="3430638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74FC-DDCE-DD47-A18A-A77DC8DD4ECF}"/>
              </a:ext>
            </a:extLst>
          </p:cNvPr>
          <p:cNvSpPr>
            <a:spLocks noGrp="1"/>
          </p:cNvSpPr>
          <p:nvPr>
            <p:ph type="title"/>
          </p:nvPr>
        </p:nvSpPr>
        <p:spPr>
          <a:xfrm>
            <a:off x="624038" y="309695"/>
            <a:ext cx="5760720" cy="1143000"/>
          </a:xfrm>
        </p:spPr>
        <p:txBody>
          <a:bodyPr/>
          <a:lstStyle/>
          <a:p>
            <a:pPr algn="l"/>
            <a:r>
              <a:rPr lang="en-US" dirty="0"/>
              <a:t>DLT Work </a:t>
            </a:r>
          </a:p>
        </p:txBody>
      </p:sp>
      <p:sp>
        <p:nvSpPr>
          <p:cNvPr id="3" name="Content Placeholder 2">
            <a:extLst>
              <a:ext uri="{FF2B5EF4-FFF2-40B4-BE49-F238E27FC236}">
                <a16:creationId xmlns:a16="http://schemas.microsoft.com/office/drawing/2014/main" id="{9A484537-56E3-6E44-83B3-E2B812BB535D}"/>
              </a:ext>
            </a:extLst>
          </p:cNvPr>
          <p:cNvSpPr>
            <a:spLocks noGrp="1"/>
          </p:cNvSpPr>
          <p:nvPr>
            <p:ph idx="1"/>
          </p:nvPr>
        </p:nvSpPr>
        <p:spPr>
          <a:xfrm>
            <a:off x="624038" y="1342499"/>
            <a:ext cx="10768264" cy="4388636"/>
          </a:xfrm>
        </p:spPr>
        <p:txBody>
          <a:bodyPr>
            <a:normAutofit/>
          </a:bodyPr>
          <a:lstStyle/>
          <a:p>
            <a:r>
              <a:rPr lang="en-US" sz="3800" b="0" dirty="0"/>
              <a:t>Focus – Schools have too many priorities. The DLT needs to give schools a clear Focus that their number one priority is Collaborative Inquiry in their TBT and BLTs.</a:t>
            </a:r>
          </a:p>
          <a:p>
            <a:r>
              <a:rPr lang="en-US" sz="3800" b="0" dirty="0"/>
              <a:t>The DLT needs to ensure that all of the teams use the new OIP 5-step process. </a:t>
            </a:r>
          </a:p>
          <a:p>
            <a:r>
              <a:rPr lang="en-US" sz="3800" b="0" dirty="0"/>
              <a:t>This process is an Inquiry Process.</a:t>
            </a:r>
          </a:p>
        </p:txBody>
      </p:sp>
      <p:sp>
        <p:nvSpPr>
          <p:cNvPr id="6" name="TextBox 1"/>
          <p:cNvSpPr txBox="1">
            <a:spLocks noChangeArrowheads="1"/>
          </p:cNvSpPr>
          <p:nvPr/>
        </p:nvSpPr>
        <p:spPr bwMode="auto">
          <a:xfrm>
            <a:off x="8001000" y="223966"/>
            <a:ext cx="3979586" cy="1015663"/>
          </a:xfrm>
          <a:prstGeom prst="rect">
            <a:avLst/>
          </a:prstGeom>
          <a:solidFill>
            <a:srgbClr val="6699A3"/>
          </a:solidFill>
          <a:ln w="57150">
            <a:solidFill>
              <a:srgbClr val="365073"/>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6000" b="0" dirty="0">
                <a:solidFill>
                  <a:schemeClr val="bg1"/>
                </a:solidFill>
                <a:latin typeface="Arial Black" panose="020B0A04020102020204" pitchFamily="34" charset="0"/>
              </a:rPr>
              <a:t>DLT</a:t>
            </a:r>
          </a:p>
        </p:txBody>
      </p:sp>
    </p:spTree>
    <p:extLst>
      <p:ext uri="{BB962C8B-B14F-4D97-AF65-F5344CB8AC3E}">
        <p14:creationId xmlns:p14="http://schemas.microsoft.com/office/powerpoint/2010/main" val="16299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3244-E59B-A049-AE8B-79E0D4550CE5}"/>
              </a:ext>
            </a:extLst>
          </p:cNvPr>
          <p:cNvSpPr>
            <a:spLocks noGrp="1"/>
          </p:cNvSpPr>
          <p:nvPr>
            <p:ph type="title"/>
          </p:nvPr>
        </p:nvSpPr>
        <p:spPr/>
        <p:txBody>
          <a:bodyPr/>
          <a:lstStyle/>
          <a:p>
            <a:r>
              <a:rPr lang="en-US" dirty="0"/>
              <a:t>Focus Actions</a:t>
            </a:r>
          </a:p>
        </p:txBody>
      </p:sp>
      <p:sp>
        <p:nvSpPr>
          <p:cNvPr id="3" name="Content Placeholder 2">
            <a:extLst>
              <a:ext uri="{FF2B5EF4-FFF2-40B4-BE49-F238E27FC236}">
                <a16:creationId xmlns:a16="http://schemas.microsoft.com/office/drawing/2014/main" id="{1FAC92B0-2215-404A-BFB2-5842372E2C64}"/>
              </a:ext>
            </a:extLst>
          </p:cNvPr>
          <p:cNvSpPr>
            <a:spLocks noGrp="1"/>
          </p:cNvSpPr>
          <p:nvPr>
            <p:ph idx="1"/>
          </p:nvPr>
        </p:nvSpPr>
        <p:spPr>
          <a:xfrm>
            <a:off x="464127" y="1913021"/>
            <a:ext cx="11230567" cy="4776537"/>
          </a:xfrm>
        </p:spPr>
        <p:txBody>
          <a:bodyPr>
            <a:normAutofit/>
          </a:bodyPr>
          <a:lstStyle/>
          <a:p>
            <a:r>
              <a:rPr lang="en-US" sz="3400" b="0" dirty="0"/>
              <a:t>The Superintendent and the DLT must direct the BLTs to FOCUS on their TBTs.</a:t>
            </a:r>
          </a:p>
          <a:p>
            <a:r>
              <a:rPr lang="en-US" sz="3400" b="0" dirty="0"/>
              <a:t>Specifically, they need to focus on the effectiveness of their Inquiry Teams.</a:t>
            </a:r>
          </a:p>
          <a:p>
            <a:pPr lvl="1"/>
            <a:r>
              <a:rPr lang="en-US" sz="3400" b="0" dirty="0"/>
              <a:t> TBTs must be clear about how they will learn and use “What works for our kids here?”</a:t>
            </a:r>
          </a:p>
          <a:p>
            <a:pPr lvl="1"/>
            <a:r>
              <a:rPr lang="en-US" sz="3400" b="0" dirty="0"/>
              <a:t>BLTs must focus on supporting their TBTs and learning from them.</a:t>
            </a:r>
          </a:p>
        </p:txBody>
      </p:sp>
      <p:pic>
        <p:nvPicPr>
          <p:cNvPr id="4" name="Picture 3" descr="Focus1.tiff">
            <a:extLst>
              <a:ext uri="{FF2B5EF4-FFF2-40B4-BE49-F238E27FC236}">
                <a16:creationId xmlns:a16="http://schemas.microsoft.com/office/drawing/2014/main" id="{76F5DA41-E4DA-2845-B81C-ED35BB0FBD3C}"/>
              </a:ext>
            </a:extLst>
          </p:cNvPr>
          <p:cNvPicPr>
            <a:picLocks noChangeAspect="1"/>
          </p:cNvPicPr>
          <p:nvPr/>
        </p:nvPicPr>
        <p:blipFill>
          <a:blip r:embed="rId2"/>
          <a:srcRect/>
          <a:stretch>
            <a:fillRect/>
          </a:stretch>
        </p:blipFill>
        <p:spPr bwMode="auto">
          <a:xfrm>
            <a:off x="9462655" y="106363"/>
            <a:ext cx="2119745" cy="1479550"/>
          </a:xfrm>
          <a:prstGeom prst="rect">
            <a:avLst/>
          </a:prstGeom>
          <a:noFill/>
          <a:ln w="9525">
            <a:noFill/>
            <a:miter lim="800000"/>
            <a:headEnd/>
            <a:tailEnd/>
          </a:ln>
        </p:spPr>
      </p:pic>
      <p:pic>
        <p:nvPicPr>
          <p:cNvPr id="5" name="Picture 4">
            <a:extLst>
              <a:ext uri="{FF2B5EF4-FFF2-40B4-BE49-F238E27FC236}">
                <a16:creationId xmlns:a16="http://schemas.microsoft.com/office/drawing/2014/main" id="{05174E5C-EC22-7D42-B3F9-9743FB70C2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1"/>
            <a:ext cx="2119745" cy="1433513"/>
          </a:xfrm>
          <a:prstGeom prst="rect">
            <a:avLst/>
          </a:prstGeom>
        </p:spPr>
      </p:pic>
    </p:spTree>
    <p:extLst>
      <p:ext uri="{BB962C8B-B14F-4D97-AF65-F5344CB8AC3E}">
        <p14:creationId xmlns:p14="http://schemas.microsoft.com/office/powerpoint/2010/main" val="6607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83D3-53BD-6241-85A9-1BDD73491CC7}"/>
              </a:ext>
            </a:extLst>
          </p:cNvPr>
          <p:cNvSpPr>
            <a:spLocks noGrp="1"/>
          </p:cNvSpPr>
          <p:nvPr>
            <p:ph type="title"/>
          </p:nvPr>
        </p:nvSpPr>
        <p:spPr>
          <a:xfrm>
            <a:off x="555859" y="553452"/>
            <a:ext cx="4754880" cy="1143000"/>
          </a:xfrm>
        </p:spPr>
        <p:txBody>
          <a:bodyPr/>
          <a:lstStyle/>
          <a:p>
            <a:pPr algn="l"/>
            <a:r>
              <a:rPr lang="en-US" dirty="0"/>
              <a:t>DLT Work</a:t>
            </a:r>
          </a:p>
        </p:txBody>
      </p:sp>
      <p:sp>
        <p:nvSpPr>
          <p:cNvPr id="3" name="Content Placeholder 2">
            <a:extLst>
              <a:ext uri="{FF2B5EF4-FFF2-40B4-BE49-F238E27FC236}">
                <a16:creationId xmlns:a16="http://schemas.microsoft.com/office/drawing/2014/main" id="{6210DC6A-5488-2A4B-97F8-722D1E61391D}"/>
              </a:ext>
            </a:extLst>
          </p:cNvPr>
          <p:cNvSpPr>
            <a:spLocks noGrp="1"/>
          </p:cNvSpPr>
          <p:nvPr>
            <p:ph idx="1"/>
          </p:nvPr>
        </p:nvSpPr>
        <p:spPr>
          <a:xfrm>
            <a:off x="555859" y="1696452"/>
            <a:ext cx="10531241" cy="4864368"/>
          </a:xfrm>
        </p:spPr>
        <p:txBody>
          <a:bodyPr>
            <a:normAutofit/>
          </a:bodyPr>
          <a:lstStyle/>
          <a:p>
            <a:pPr marL="0" indent="0">
              <a:buNone/>
            </a:pPr>
            <a:r>
              <a:rPr lang="en-US" sz="3600" b="0" u="sng" dirty="0"/>
              <a:t>School Updates</a:t>
            </a:r>
            <a:r>
              <a:rPr lang="en-US" sz="3600" b="0" dirty="0"/>
              <a:t> - There should be an annual schedule of schools who will present to the DLT.</a:t>
            </a:r>
          </a:p>
          <a:p>
            <a:pPr lvl="1"/>
            <a:r>
              <a:rPr lang="en-US" sz="3600" b="0" dirty="0"/>
              <a:t> For smaller districts, this should include all schools on an annual basis.</a:t>
            </a:r>
          </a:p>
          <a:p>
            <a:pPr lvl="1"/>
            <a:r>
              <a:rPr lang="en-US" sz="3600" b="0" dirty="0"/>
              <a:t> For larger districts, there should be a strategic sampling of schools that guides the DLT decision making.</a:t>
            </a:r>
          </a:p>
        </p:txBody>
      </p:sp>
      <p:sp>
        <p:nvSpPr>
          <p:cNvPr id="5" name="TextBox 1"/>
          <p:cNvSpPr txBox="1">
            <a:spLocks noChangeArrowheads="1"/>
          </p:cNvSpPr>
          <p:nvPr/>
        </p:nvSpPr>
        <p:spPr bwMode="auto">
          <a:xfrm>
            <a:off x="8001000" y="223966"/>
            <a:ext cx="3979586" cy="1015663"/>
          </a:xfrm>
          <a:prstGeom prst="rect">
            <a:avLst/>
          </a:prstGeom>
          <a:solidFill>
            <a:srgbClr val="6699A3"/>
          </a:solidFill>
          <a:ln w="57150">
            <a:solidFill>
              <a:srgbClr val="365073"/>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6000" b="0" dirty="0">
                <a:solidFill>
                  <a:schemeClr val="bg1"/>
                </a:solidFill>
                <a:latin typeface="Arial Black" panose="020B0A04020102020204" pitchFamily="34" charset="0"/>
              </a:rPr>
              <a:t>DLT</a:t>
            </a:r>
          </a:p>
        </p:txBody>
      </p:sp>
    </p:spTree>
    <p:extLst>
      <p:ext uri="{BB962C8B-B14F-4D97-AF65-F5344CB8AC3E}">
        <p14:creationId xmlns:p14="http://schemas.microsoft.com/office/powerpoint/2010/main" val="35507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0DC6A-5488-2A4B-97F8-722D1E61391D}"/>
              </a:ext>
            </a:extLst>
          </p:cNvPr>
          <p:cNvSpPr>
            <a:spLocks noGrp="1"/>
          </p:cNvSpPr>
          <p:nvPr>
            <p:ph idx="1"/>
          </p:nvPr>
        </p:nvSpPr>
        <p:spPr>
          <a:xfrm>
            <a:off x="555859" y="1696452"/>
            <a:ext cx="11217442" cy="4983480"/>
          </a:xfrm>
        </p:spPr>
        <p:txBody>
          <a:bodyPr>
            <a:normAutofit/>
          </a:bodyPr>
          <a:lstStyle/>
          <a:p>
            <a:pPr marL="0" indent="0">
              <a:buNone/>
            </a:pPr>
            <a:r>
              <a:rPr lang="en-US" sz="3700" b="0" u="sng" dirty="0"/>
              <a:t>School Updates</a:t>
            </a:r>
            <a:endParaRPr lang="en-US" sz="3700" b="0" dirty="0"/>
          </a:p>
          <a:p>
            <a:pPr marL="0" indent="0">
              <a:buNone/>
            </a:pPr>
            <a:r>
              <a:rPr lang="en-US" sz="3700" b="0" dirty="0"/>
              <a:t>Each school should:</a:t>
            </a:r>
          </a:p>
          <a:p>
            <a:r>
              <a:rPr lang="en-US" sz="3700" b="0" dirty="0"/>
              <a:t>Self-assess where their TBTs are in terms of progress (using the rubric)</a:t>
            </a:r>
          </a:p>
          <a:p>
            <a:r>
              <a:rPr lang="en-US" sz="3700" b="0" dirty="0"/>
              <a:t>Identify their strongest teams (how many - percentage)</a:t>
            </a:r>
          </a:p>
        </p:txBody>
      </p:sp>
      <p:sp>
        <p:nvSpPr>
          <p:cNvPr id="5" name="TextBox 1"/>
          <p:cNvSpPr txBox="1">
            <a:spLocks noChangeArrowheads="1"/>
          </p:cNvSpPr>
          <p:nvPr/>
        </p:nvSpPr>
        <p:spPr bwMode="auto">
          <a:xfrm>
            <a:off x="8001000" y="223966"/>
            <a:ext cx="3979586" cy="1015663"/>
          </a:xfrm>
          <a:prstGeom prst="rect">
            <a:avLst/>
          </a:prstGeom>
          <a:solidFill>
            <a:srgbClr val="6699A3"/>
          </a:solidFill>
          <a:ln w="57150">
            <a:solidFill>
              <a:srgbClr val="365073"/>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6000" b="0" dirty="0">
                <a:solidFill>
                  <a:schemeClr val="bg1"/>
                </a:solidFill>
                <a:latin typeface="Arial Black" panose="020B0A04020102020204" pitchFamily="34" charset="0"/>
              </a:rPr>
              <a:t>DLT</a:t>
            </a:r>
          </a:p>
        </p:txBody>
      </p:sp>
      <p:sp>
        <p:nvSpPr>
          <p:cNvPr id="7" name="Title 1">
            <a:extLst>
              <a:ext uri="{FF2B5EF4-FFF2-40B4-BE49-F238E27FC236}">
                <a16:creationId xmlns:a16="http://schemas.microsoft.com/office/drawing/2014/main" id="{F93283D3-53BD-6241-85A9-1BDD73491CC7}"/>
              </a:ext>
            </a:extLst>
          </p:cNvPr>
          <p:cNvSpPr>
            <a:spLocks noGrp="1"/>
          </p:cNvSpPr>
          <p:nvPr>
            <p:ph type="title"/>
          </p:nvPr>
        </p:nvSpPr>
        <p:spPr>
          <a:xfrm>
            <a:off x="555859" y="553452"/>
            <a:ext cx="4754880" cy="1143000"/>
          </a:xfrm>
        </p:spPr>
        <p:txBody>
          <a:bodyPr/>
          <a:lstStyle/>
          <a:p>
            <a:pPr algn="l"/>
            <a:r>
              <a:rPr lang="en-US" dirty="0"/>
              <a:t>DLT Work</a:t>
            </a:r>
          </a:p>
        </p:txBody>
      </p:sp>
    </p:spTree>
    <p:extLst>
      <p:ext uri="{BB962C8B-B14F-4D97-AF65-F5344CB8AC3E}">
        <p14:creationId xmlns:p14="http://schemas.microsoft.com/office/powerpoint/2010/main" val="83511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0DC6A-5488-2A4B-97F8-722D1E61391D}"/>
              </a:ext>
            </a:extLst>
          </p:cNvPr>
          <p:cNvSpPr>
            <a:spLocks noGrp="1"/>
          </p:cNvSpPr>
          <p:nvPr>
            <p:ph idx="1"/>
          </p:nvPr>
        </p:nvSpPr>
        <p:spPr>
          <a:xfrm>
            <a:off x="457200" y="1467848"/>
            <a:ext cx="11734800" cy="5185616"/>
          </a:xfrm>
        </p:spPr>
        <p:txBody>
          <a:bodyPr>
            <a:noAutofit/>
          </a:bodyPr>
          <a:lstStyle/>
          <a:p>
            <a:pPr marL="0" indent="0">
              <a:spcBef>
                <a:spcPts val="500"/>
              </a:spcBef>
              <a:buNone/>
            </a:pPr>
            <a:r>
              <a:rPr lang="en-US" sz="3600" b="0" u="sng" dirty="0"/>
              <a:t>School Updates </a:t>
            </a:r>
          </a:p>
          <a:p>
            <a:pPr>
              <a:spcBef>
                <a:spcPts val="500"/>
              </a:spcBef>
            </a:pPr>
            <a:r>
              <a:rPr lang="en-US" sz="3600" b="0" dirty="0"/>
              <a:t>BLTs should report on their Strongest Teams:</a:t>
            </a:r>
          </a:p>
          <a:p>
            <a:pPr lvl="1">
              <a:spcBef>
                <a:spcPts val="500"/>
              </a:spcBef>
            </a:pPr>
            <a:r>
              <a:rPr lang="en-US" sz="3600" b="0" dirty="0"/>
              <a:t> How many of these teams are there? (percentage)</a:t>
            </a:r>
          </a:p>
          <a:p>
            <a:pPr lvl="1">
              <a:spcBef>
                <a:spcPts val="500"/>
              </a:spcBef>
            </a:pPr>
            <a:r>
              <a:rPr lang="en-US" sz="3600" b="0" dirty="0"/>
              <a:t>Why are these teams stronger?</a:t>
            </a:r>
          </a:p>
          <a:p>
            <a:pPr lvl="2">
              <a:spcBef>
                <a:spcPts val="500"/>
              </a:spcBef>
            </a:pPr>
            <a:r>
              <a:rPr lang="en-US" sz="3600" b="0" dirty="0"/>
              <a:t>What progress have they made? How?</a:t>
            </a:r>
          </a:p>
          <a:p>
            <a:pPr lvl="2">
              <a:spcBef>
                <a:spcPts val="500"/>
              </a:spcBef>
            </a:pPr>
            <a:r>
              <a:rPr lang="en-US" sz="3600" b="0" dirty="0"/>
              <a:t>What are they doing?</a:t>
            </a:r>
          </a:p>
          <a:p>
            <a:pPr lvl="3">
              <a:spcBef>
                <a:spcPts val="500"/>
              </a:spcBef>
            </a:pPr>
            <a:r>
              <a:rPr lang="en-US" sz="3600" b="0" dirty="0"/>
              <a:t>How do you know? Evidence?</a:t>
            </a:r>
          </a:p>
          <a:p>
            <a:pPr>
              <a:spcBef>
                <a:spcPts val="500"/>
              </a:spcBef>
            </a:pPr>
            <a:r>
              <a:rPr lang="en-US" sz="3600" b="0" dirty="0"/>
              <a:t>Bring a 5-minute video that demonstrates a successful TBT</a:t>
            </a:r>
          </a:p>
        </p:txBody>
      </p:sp>
      <p:sp>
        <p:nvSpPr>
          <p:cNvPr id="5" name="Title 1">
            <a:extLst>
              <a:ext uri="{FF2B5EF4-FFF2-40B4-BE49-F238E27FC236}">
                <a16:creationId xmlns:a16="http://schemas.microsoft.com/office/drawing/2014/main" id="{F93283D3-53BD-6241-85A9-1BDD73491CC7}"/>
              </a:ext>
            </a:extLst>
          </p:cNvPr>
          <p:cNvSpPr txBox="1">
            <a:spLocks/>
          </p:cNvSpPr>
          <p:nvPr/>
        </p:nvSpPr>
        <p:spPr>
          <a:xfrm>
            <a:off x="372979" y="463192"/>
            <a:ext cx="47548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dirty="0"/>
              <a:t>DLT Work</a:t>
            </a:r>
          </a:p>
        </p:txBody>
      </p:sp>
      <p:sp>
        <p:nvSpPr>
          <p:cNvPr id="6" name="TextBox 1"/>
          <p:cNvSpPr txBox="1">
            <a:spLocks noChangeArrowheads="1"/>
          </p:cNvSpPr>
          <p:nvPr/>
        </p:nvSpPr>
        <p:spPr bwMode="auto">
          <a:xfrm>
            <a:off x="8001000" y="223966"/>
            <a:ext cx="3979586" cy="1015663"/>
          </a:xfrm>
          <a:prstGeom prst="rect">
            <a:avLst/>
          </a:prstGeom>
          <a:solidFill>
            <a:srgbClr val="6699A3"/>
          </a:solidFill>
          <a:ln w="57150">
            <a:solidFill>
              <a:srgbClr val="365073"/>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6000" b="0" dirty="0">
                <a:solidFill>
                  <a:schemeClr val="bg1"/>
                </a:solidFill>
                <a:latin typeface="Arial Black" panose="020B0A04020102020204" pitchFamily="34" charset="0"/>
              </a:rPr>
              <a:t>DLT</a:t>
            </a:r>
          </a:p>
        </p:txBody>
      </p:sp>
    </p:spTree>
    <p:extLst>
      <p:ext uri="{BB962C8B-B14F-4D97-AF65-F5344CB8AC3E}">
        <p14:creationId xmlns:p14="http://schemas.microsoft.com/office/powerpoint/2010/main" val="19977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0DC6A-5488-2A4B-97F8-722D1E61391D}"/>
              </a:ext>
            </a:extLst>
          </p:cNvPr>
          <p:cNvSpPr>
            <a:spLocks noGrp="1"/>
          </p:cNvSpPr>
          <p:nvPr>
            <p:ph idx="1"/>
          </p:nvPr>
        </p:nvSpPr>
        <p:spPr>
          <a:xfrm>
            <a:off x="529390" y="1587578"/>
            <a:ext cx="10252491" cy="4361046"/>
          </a:xfrm>
        </p:spPr>
        <p:txBody>
          <a:bodyPr>
            <a:normAutofit/>
          </a:bodyPr>
          <a:lstStyle/>
          <a:p>
            <a:pPr marL="0" indent="0">
              <a:buNone/>
            </a:pPr>
            <a:r>
              <a:rPr lang="en-US" sz="3600" b="0" u="sng" dirty="0"/>
              <a:t>School Updates </a:t>
            </a:r>
          </a:p>
          <a:p>
            <a:r>
              <a:rPr lang="en-US" sz="3600" b="0" dirty="0"/>
              <a:t>BLTs should report on their Struggling Teams:</a:t>
            </a:r>
          </a:p>
          <a:p>
            <a:pPr lvl="1"/>
            <a:r>
              <a:rPr lang="en-US" sz="3600" b="0" dirty="0"/>
              <a:t> How many of these teams are there (percentage)</a:t>
            </a:r>
          </a:p>
          <a:p>
            <a:pPr lvl="1"/>
            <a:r>
              <a:rPr lang="en-US" sz="3600" b="0" dirty="0"/>
              <a:t>Why are these teams struggling?</a:t>
            </a:r>
          </a:p>
          <a:p>
            <a:pPr lvl="2"/>
            <a:r>
              <a:rPr lang="en-US" sz="3600" b="0" dirty="0"/>
              <a:t>What has the BLT done to help them?</a:t>
            </a:r>
          </a:p>
          <a:p>
            <a:r>
              <a:rPr lang="en-US" sz="3600" b="0" dirty="0"/>
              <a:t>What supports from the DLT would help you?</a:t>
            </a:r>
          </a:p>
        </p:txBody>
      </p:sp>
      <p:sp>
        <p:nvSpPr>
          <p:cNvPr id="6" name="TextBox 1"/>
          <p:cNvSpPr txBox="1">
            <a:spLocks noChangeArrowheads="1"/>
          </p:cNvSpPr>
          <p:nvPr/>
        </p:nvSpPr>
        <p:spPr bwMode="auto">
          <a:xfrm>
            <a:off x="8001000" y="223966"/>
            <a:ext cx="3979586" cy="1015663"/>
          </a:xfrm>
          <a:prstGeom prst="rect">
            <a:avLst/>
          </a:prstGeom>
          <a:solidFill>
            <a:srgbClr val="6699A3"/>
          </a:solidFill>
          <a:ln w="57150">
            <a:solidFill>
              <a:srgbClr val="365073"/>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6000" b="0" dirty="0">
                <a:solidFill>
                  <a:schemeClr val="bg1"/>
                </a:solidFill>
                <a:latin typeface="Arial Black" panose="020B0A04020102020204" pitchFamily="34" charset="0"/>
              </a:rPr>
              <a:t>DLT</a:t>
            </a:r>
          </a:p>
        </p:txBody>
      </p:sp>
      <p:sp>
        <p:nvSpPr>
          <p:cNvPr id="7" name="Title 1">
            <a:extLst>
              <a:ext uri="{FF2B5EF4-FFF2-40B4-BE49-F238E27FC236}">
                <a16:creationId xmlns:a16="http://schemas.microsoft.com/office/drawing/2014/main" id="{F93283D3-53BD-6241-85A9-1BDD73491CC7}"/>
              </a:ext>
            </a:extLst>
          </p:cNvPr>
          <p:cNvSpPr txBox="1">
            <a:spLocks/>
          </p:cNvSpPr>
          <p:nvPr/>
        </p:nvSpPr>
        <p:spPr>
          <a:xfrm>
            <a:off x="372979" y="463192"/>
            <a:ext cx="47548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dirty="0"/>
              <a:t>DLT Work</a:t>
            </a:r>
          </a:p>
        </p:txBody>
      </p:sp>
    </p:spTree>
    <p:extLst>
      <p:ext uri="{BB962C8B-B14F-4D97-AF65-F5344CB8AC3E}">
        <p14:creationId xmlns:p14="http://schemas.microsoft.com/office/powerpoint/2010/main" val="6121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0DC6A-5488-2A4B-97F8-722D1E61391D}"/>
              </a:ext>
            </a:extLst>
          </p:cNvPr>
          <p:cNvSpPr>
            <a:spLocks noGrp="1"/>
          </p:cNvSpPr>
          <p:nvPr>
            <p:ph idx="1"/>
          </p:nvPr>
        </p:nvSpPr>
        <p:spPr>
          <a:xfrm>
            <a:off x="658729" y="1616135"/>
            <a:ext cx="10908431" cy="4020636"/>
          </a:xfrm>
        </p:spPr>
        <p:txBody>
          <a:bodyPr>
            <a:normAutofit/>
          </a:bodyPr>
          <a:lstStyle/>
          <a:p>
            <a:pPr marL="0" indent="0">
              <a:buNone/>
            </a:pPr>
            <a:r>
              <a:rPr lang="en-US" sz="3800" b="0" u="sng" dirty="0"/>
              <a:t>DLT Observations</a:t>
            </a:r>
          </a:p>
          <a:p>
            <a:pPr lvl="1"/>
            <a:r>
              <a:rPr lang="en-US" sz="3800" b="0" dirty="0"/>
              <a:t> DLT members should periodically visit school BLT and TBT meetings and aggregate observation data to align with data received from schools. </a:t>
            </a:r>
          </a:p>
          <a:p>
            <a:pPr lvl="1"/>
            <a:r>
              <a:rPr lang="en-US" sz="3800" b="0" dirty="0"/>
              <a:t> The DLT should monitor the effectiveness of their supports to BLTs and TBTs.</a:t>
            </a:r>
          </a:p>
        </p:txBody>
      </p:sp>
      <p:sp>
        <p:nvSpPr>
          <p:cNvPr id="7" name="TextBox 1"/>
          <p:cNvSpPr txBox="1">
            <a:spLocks noChangeArrowheads="1"/>
          </p:cNvSpPr>
          <p:nvPr/>
        </p:nvSpPr>
        <p:spPr bwMode="auto">
          <a:xfrm>
            <a:off x="8001000" y="223966"/>
            <a:ext cx="3979586" cy="1015663"/>
          </a:xfrm>
          <a:prstGeom prst="rect">
            <a:avLst/>
          </a:prstGeom>
          <a:solidFill>
            <a:srgbClr val="6699A3"/>
          </a:solidFill>
          <a:ln w="57150">
            <a:solidFill>
              <a:srgbClr val="365073"/>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6000" b="0" dirty="0">
                <a:solidFill>
                  <a:schemeClr val="bg1"/>
                </a:solidFill>
                <a:latin typeface="Arial Black" panose="020B0A04020102020204" pitchFamily="34" charset="0"/>
              </a:rPr>
              <a:t>DLT</a:t>
            </a:r>
          </a:p>
        </p:txBody>
      </p:sp>
      <p:sp>
        <p:nvSpPr>
          <p:cNvPr id="5" name="Title 1">
            <a:extLst>
              <a:ext uri="{FF2B5EF4-FFF2-40B4-BE49-F238E27FC236}">
                <a16:creationId xmlns:a16="http://schemas.microsoft.com/office/drawing/2014/main" id="{F93283D3-53BD-6241-85A9-1BDD73491CC7}"/>
              </a:ext>
            </a:extLst>
          </p:cNvPr>
          <p:cNvSpPr txBox="1">
            <a:spLocks/>
          </p:cNvSpPr>
          <p:nvPr/>
        </p:nvSpPr>
        <p:spPr>
          <a:xfrm>
            <a:off x="525379" y="615592"/>
            <a:ext cx="47548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dirty="0"/>
              <a:t>DLT Work</a:t>
            </a:r>
          </a:p>
        </p:txBody>
      </p:sp>
    </p:spTree>
    <p:extLst>
      <p:ext uri="{BB962C8B-B14F-4D97-AF65-F5344CB8AC3E}">
        <p14:creationId xmlns:p14="http://schemas.microsoft.com/office/powerpoint/2010/main" val="29423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9506"/>
            <a:ext cx="7311390" cy="1143000"/>
          </a:xfrm>
        </p:spPr>
        <p:txBody>
          <a:bodyPr/>
          <a:lstStyle/>
          <a:p>
            <a:pPr algn="l"/>
            <a:r>
              <a:rPr lang="en-US" dirty="0"/>
              <a:t>5-Step Process for DLTs </a:t>
            </a:r>
            <a:endParaRPr lang="en-US" dirty="0">
              <a:solidFill>
                <a:srgbClr val="FF0000"/>
              </a:solidFill>
            </a:endParaRPr>
          </a:p>
        </p:txBody>
      </p:sp>
      <p:sp>
        <p:nvSpPr>
          <p:cNvPr id="3" name="Content Placeholder 2"/>
          <p:cNvSpPr>
            <a:spLocks noGrp="1"/>
          </p:cNvSpPr>
          <p:nvPr>
            <p:ph idx="1"/>
          </p:nvPr>
        </p:nvSpPr>
        <p:spPr>
          <a:xfrm>
            <a:off x="609600" y="1532506"/>
            <a:ext cx="11471249" cy="5062604"/>
          </a:xfrm>
        </p:spPr>
        <p:txBody>
          <a:bodyPr>
            <a:normAutofit fontScale="92500" lnSpcReduction="20000"/>
          </a:bodyPr>
          <a:lstStyle/>
          <a:p>
            <a:r>
              <a:rPr lang="en-US" b="0" dirty="0"/>
              <a:t>Examples of data for DLT (e.g., TBTs/BLTs)</a:t>
            </a:r>
          </a:p>
          <a:p>
            <a:pPr lvl="1"/>
            <a:r>
              <a:rPr lang="en-US" b="0" dirty="0"/>
              <a:t>Outcome – student performance indicators</a:t>
            </a:r>
          </a:p>
          <a:p>
            <a:pPr lvl="1"/>
            <a:r>
              <a:rPr lang="en-US" b="0" dirty="0"/>
              <a:t>Cause data – adult performance indicators, i.e., effectiveness of their TBTs</a:t>
            </a:r>
          </a:p>
          <a:p>
            <a:r>
              <a:rPr lang="en-US" b="0" dirty="0"/>
              <a:t>Analyze data</a:t>
            </a:r>
          </a:p>
          <a:p>
            <a:pPr lvl="1"/>
            <a:r>
              <a:rPr lang="en-US" b="0" dirty="0"/>
              <a:t>Strengths/weaknesses</a:t>
            </a:r>
          </a:p>
          <a:p>
            <a:r>
              <a:rPr lang="en-US" b="0" dirty="0"/>
              <a:t>Act on data - review action steps, select strategies, differentiated PD, coaching, etc.</a:t>
            </a:r>
          </a:p>
          <a:p>
            <a:r>
              <a:rPr lang="en-US" b="0" dirty="0"/>
              <a:t>Evaluate the effectiveness of the PD provided</a:t>
            </a:r>
          </a:p>
        </p:txBody>
      </p:sp>
      <p:sp>
        <p:nvSpPr>
          <p:cNvPr id="6" name="TextBox 1"/>
          <p:cNvSpPr txBox="1">
            <a:spLocks noChangeArrowheads="1"/>
          </p:cNvSpPr>
          <p:nvPr/>
        </p:nvSpPr>
        <p:spPr bwMode="auto">
          <a:xfrm>
            <a:off x="8001000" y="223966"/>
            <a:ext cx="3979586" cy="1015663"/>
          </a:xfrm>
          <a:prstGeom prst="rect">
            <a:avLst/>
          </a:prstGeom>
          <a:solidFill>
            <a:srgbClr val="6699A3"/>
          </a:solidFill>
          <a:ln w="57150">
            <a:solidFill>
              <a:srgbClr val="365073"/>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6000" b="0" dirty="0">
                <a:solidFill>
                  <a:schemeClr val="bg1"/>
                </a:solidFill>
                <a:latin typeface="Arial Black" panose="020B0A04020102020204" pitchFamily="34" charset="0"/>
              </a:rPr>
              <a:t>DLT</a:t>
            </a:r>
          </a:p>
        </p:txBody>
      </p:sp>
    </p:spTree>
    <p:extLst>
      <p:ext uri="{BB962C8B-B14F-4D97-AF65-F5344CB8AC3E}">
        <p14:creationId xmlns:p14="http://schemas.microsoft.com/office/powerpoint/2010/main" val="140540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79" y="936897"/>
            <a:ext cx="10972800" cy="1143000"/>
          </a:xfrm>
        </p:spPr>
        <p:txBody>
          <a:bodyPr/>
          <a:lstStyle/>
          <a:p>
            <a:pPr algn="l"/>
            <a:r>
              <a:rPr lang="en-US" dirty="0"/>
              <a:t>Missing Links</a:t>
            </a:r>
          </a:p>
        </p:txBody>
      </p:sp>
      <p:sp>
        <p:nvSpPr>
          <p:cNvPr id="3" name="Content Placeholder 2"/>
          <p:cNvSpPr>
            <a:spLocks noGrp="1"/>
          </p:cNvSpPr>
          <p:nvPr>
            <p:ph idx="1"/>
          </p:nvPr>
        </p:nvSpPr>
        <p:spPr>
          <a:xfrm>
            <a:off x="525379" y="1980103"/>
            <a:ext cx="10710311" cy="4637867"/>
          </a:xfrm>
        </p:spPr>
        <p:txBody>
          <a:bodyPr>
            <a:normAutofit/>
          </a:bodyPr>
          <a:lstStyle/>
          <a:p>
            <a:r>
              <a:rPr lang="en-US" sz="3600" b="0" dirty="0"/>
              <a:t>BLTs and DLTs are not holding themselves responsible for moving the collaborative work of BLT and TBTs forward.</a:t>
            </a:r>
          </a:p>
          <a:p>
            <a:r>
              <a:rPr lang="en-US" sz="3600" b="0" dirty="0"/>
              <a:t>They are not monitoring themselves.</a:t>
            </a:r>
          </a:p>
          <a:p>
            <a:r>
              <a:rPr lang="en-US" sz="3600" b="0" dirty="0"/>
              <a:t>They are not acting on their own data.</a:t>
            </a:r>
          </a:p>
          <a:p>
            <a:r>
              <a:rPr lang="en-US" sz="3600" b="0" dirty="0"/>
              <a:t>They are providing limited differentiated PD to their schools.</a:t>
            </a:r>
          </a:p>
        </p:txBody>
      </p:sp>
      <p:pic>
        <p:nvPicPr>
          <p:cNvPr id="7" name="Picture 6">
            <a:extLst>
              <a:ext uri="{FF2B5EF4-FFF2-40B4-BE49-F238E27FC236}">
                <a16:creationId xmlns:a16="http://schemas.microsoft.com/office/drawing/2014/main" id="{0B422EFA-E2A0-3B46-8294-219C607450B8}"/>
              </a:ext>
            </a:extLst>
          </p:cNvPr>
          <p:cNvPicPr>
            <a:picLocks noChangeAspect="1"/>
          </p:cNvPicPr>
          <p:nvPr/>
        </p:nvPicPr>
        <p:blipFill>
          <a:blip r:embed="rId2"/>
          <a:stretch>
            <a:fillRect/>
          </a:stretch>
        </p:blipFill>
        <p:spPr>
          <a:xfrm rot="704975">
            <a:off x="7157466" y="320165"/>
            <a:ext cx="6671097" cy="1804962"/>
          </a:xfrm>
          <a:prstGeom prst="rect">
            <a:avLst/>
          </a:prstGeom>
        </p:spPr>
      </p:pic>
    </p:spTree>
    <p:extLst>
      <p:ext uri="{BB962C8B-B14F-4D97-AF65-F5344CB8AC3E}">
        <p14:creationId xmlns:p14="http://schemas.microsoft.com/office/powerpoint/2010/main" val="28478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EE88-0277-1C41-9F60-176EBF8BC791}"/>
              </a:ext>
            </a:extLst>
          </p:cNvPr>
          <p:cNvPicPr>
            <a:picLocks noChangeAspect="1"/>
          </p:cNvPicPr>
          <p:nvPr/>
        </p:nvPicPr>
        <p:blipFill>
          <a:blip r:embed="rId2"/>
          <a:stretch>
            <a:fillRect/>
          </a:stretch>
        </p:blipFill>
        <p:spPr>
          <a:xfrm>
            <a:off x="2261935" y="231399"/>
            <a:ext cx="7669361" cy="6168064"/>
          </a:xfrm>
          <a:prstGeom prst="rect">
            <a:avLst/>
          </a:prstGeom>
        </p:spPr>
      </p:pic>
    </p:spTree>
    <p:extLst>
      <p:ext uri="{BB962C8B-B14F-4D97-AF65-F5344CB8AC3E}">
        <p14:creationId xmlns:p14="http://schemas.microsoft.com/office/powerpoint/2010/main" val="595552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428" y="1513478"/>
            <a:ext cx="10802412" cy="4459853"/>
          </a:xfrm>
        </p:spPr>
        <p:txBody>
          <a:bodyPr>
            <a:normAutofit/>
          </a:bodyPr>
          <a:lstStyle/>
          <a:p>
            <a:r>
              <a:rPr lang="en-US" sz="3000" b="0" dirty="0"/>
              <a:t>Meet monthly</a:t>
            </a:r>
          </a:p>
          <a:p>
            <a:r>
              <a:rPr lang="en-US" sz="3000" b="0" dirty="0"/>
              <a:t>Analyze outcome and cause (monitoring) data</a:t>
            </a:r>
          </a:p>
          <a:p>
            <a:r>
              <a:rPr lang="en-US" sz="3000" b="0" dirty="0"/>
              <a:t>Review/decide action steps. Select specific powerful actions to move the work forward with their BLTs and TBTs</a:t>
            </a:r>
          </a:p>
          <a:p>
            <a:r>
              <a:rPr lang="en-US" sz="3000" b="0" dirty="0"/>
              <a:t>Provide feedback to schools and staff (Frequency?)</a:t>
            </a:r>
          </a:p>
          <a:p>
            <a:r>
              <a:rPr lang="en-US" sz="3000" b="0" dirty="0"/>
              <a:t>Assure the provision of powerful learning  </a:t>
            </a:r>
          </a:p>
          <a:p>
            <a:r>
              <a:rPr lang="en-US" sz="3000" b="0" dirty="0"/>
              <a:t>Between meeting - monitor, provide support/PD</a:t>
            </a:r>
          </a:p>
          <a:p>
            <a:r>
              <a:rPr lang="en-US" sz="3000" b="0" dirty="0"/>
              <a:t>Communicate to staff and report to BLTs</a:t>
            </a:r>
          </a:p>
        </p:txBody>
      </p:sp>
      <p:sp>
        <p:nvSpPr>
          <p:cNvPr id="6" name="TextBox 1"/>
          <p:cNvSpPr txBox="1">
            <a:spLocks noChangeArrowheads="1"/>
          </p:cNvSpPr>
          <p:nvPr/>
        </p:nvSpPr>
        <p:spPr bwMode="auto">
          <a:xfrm>
            <a:off x="8001000" y="223966"/>
            <a:ext cx="3979586" cy="1015663"/>
          </a:xfrm>
          <a:prstGeom prst="rect">
            <a:avLst/>
          </a:prstGeom>
          <a:solidFill>
            <a:srgbClr val="6699A3"/>
          </a:solidFill>
          <a:ln w="57150">
            <a:solidFill>
              <a:srgbClr val="365073"/>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6000" b="0" dirty="0">
                <a:solidFill>
                  <a:schemeClr val="bg1"/>
                </a:solidFill>
                <a:latin typeface="Arial Black" panose="020B0A04020102020204" pitchFamily="34" charset="0"/>
              </a:rPr>
              <a:t>DLT</a:t>
            </a:r>
          </a:p>
        </p:txBody>
      </p:sp>
      <p:sp>
        <p:nvSpPr>
          <p:cNvPr id="7" name="Title 1">
            <a:extLst>
              <a:ext uri="{FF2B5EF4-FFF2-40B4-BE49-F238E27FC236}">
                <a16:creationId xmlns:a16="http://schemas.microsoft.com/office/drawing/2014/main" id="{F93283D3-53BD-6241-85A9-1BDD73491CC7}"/>
              </a:ext>
            </a:extLst>
          </p:cNvPr>
          <p:cNvSpPr txBox="1">
            <a:spLocks/>
          </p:cNvSpPr>
          <p:nvPr/>
        </p:nvSpPr>
        <p:spPr>
          <a:xfrm>
            <a:off x="372979" y="568144"/>
            <a:ext cx="47548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dirty="0"/>
              <a:t>DLT Work</a:t>
            </a:r>
          </a:p>
        </p:txBody>
      </p:sp>
    </p:spTree>
    <p:extLst>
      <p:ext uri="{BB962C8B-B14F-4D97-AF65-F5344CB8AC3E}">
        <p14:creationId xmlns:p14="http://schemas.microsoft.com/office/powerpoint/2010/main" val="14541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1" y="-7079"/>
            <a:ext cx="10118558" cy="1744126"/>
          </a:xfrm>
        </p:spPr>
        <p:txBody>
          <a:bodyPr>
            <a:noAutofit/>
          </a:bodyPr>
          <a:lstStyle/>
          <a:p>
            <a:pPr lvl="0"/>
            <a:r>
              <a:rPr lang="en-US" sz="4800" dirty="0">
                <a:latin typeface="+mn-lt"/>
              </a:rPr>
              <a:t>Getting colleagues focused on evaluating their impact.</a:t>
            </a:r>
          </a:p>
        </p:txBody>
      </p:sp>
      <p:sp>
        <p:nvSpPr>
          <p:cNvPr id="6" name="Subtitle 5"/>
          <p:cNvSpPr>
            <a:spLocks noGrp="1"/>
          </p:cNvSpPr>
          <p:nvPr>
            <p:ph type="subTitle" idx="1"/>
          </p:nvPr>
        </p:nvSpPr>
        <p:spPr>
          <a:xfrm>
            <a:off x="6826409" y="2822339"/>
            <a:ext cx="3096125" cy="808746"/>
          </a:xfrm>
        </p:spPr>
        <p:txBody>
          <a:bodyPr>
            <a:noAutofit/>
          </a:bodyPr>
          <a:lstStyle/>
          <a:p>
            <a:r>
              <a:rPr lang="en-US" sz="5000" dirty="0"/>
              <a:t>ES = .91</a:t>
            </a:r>
          </a:p>
        </p:txBody>
      </p:sp>
      <p:pic>
        <p:nvPicPr>
          <p:cNvPr id="5" name="Picture 4" descr="Collaborati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99504" y="2176856"/>
            <a:ext cx="3545061" cy="2099712"/>
          </a:xfrm>
          <a:prstGeom prst="rect">
            <a:avLst/>
          </a:prstGeom>
          <a:ln w="38100">
            <a:solidFill>
              <a:srgbClr val="3C4360"/>
            </a:solidFill>
          </a:ln>
        </p:spPr>
      </p:pic>
      <p:sp>
        <p:nvSpPr>
          <p:cNvPr id="7" name="TextBox 6"/>
          <p:cNvSpPr txBox="1"/>
          <p:nvPr/>
        </p:nvSpPr>
        <p:spPr>
          <a:xfrm>
            <a:off x="9795639" y="6109105"/>
            <a:ext cx="1660968" cy="461665"/>
          </a:xfrm>
          <a:prstGeom prst="rect">
            <a:avLst/>
          </a:prstGeom>
          <a:noFill/>
        </p:spPr>
        <p:txBody>
          <a:bodyPr wrap="none" rtlCol="0">
            <a:spAutoFit/>
          </a:bodyPr>
          <a:lstStyle/>
          <a:p>
            <a:r>
              <a:rPr lang="en-US" sz="2400" b="1" dirty="0"/>
              <a:t>Hattie 2015</a:t>
            </a:r>
          </a:p>
        </p:txBody>
      </p:sp>
      <p:pic>
        <p:nvPicPr>
          <p:cNvPr id="8" name="Picture 7" descr="John Hatti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08518" y="4885422"/>
            <a:ext cx="3000216" cy="1548188"/>
          </a:xfrm>
          <a:prstGeom prst="rect">
            <a:avLst/>
          </a:prstGeom>
          <a:ln w="38100">
            <a:solidFill>
              <a:schemeClr val="tx1"/>
            </a:solidFill>
          </a:ln>
        </p:spPr>
      </p:pic>
      <p:sp>
        <p:nvSpPr>
          <p:cNvPr id="2" name="Rectangle 1"/>
          <p:cNvSpPr/>
          <p:nvPr/>
        </p:nvSpPr>
        <p:spPr>
          <a:xfrm>
            <a:off x="1780674" y="1945349"/>
            <a:ext cx="8698831" cy="2562727"/>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9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1CD0-7390-B94D-B565-FCB0A058C8B1}"/>
              </a:ext>
            </a:extLst>
          </p:cNvPr>
          <p:cNvSpPr>
            <a:spLocks noGrp="1"/>
          </p:cNvSpPr>
          <p:nvPr>
            <p:ph type="title"/>
          </p:nvPr>
        </p:nvSpPr>
        <p:spPr>
          <a:xfrm>
            <a:off x="465221" y="1056089"/>
            <a:ext cx="5959642" cy="1143000"/>
          </a:xfrm>
        </p:spPr>
        <p:txBody>
          <a:bodyPr>
            <a:normAutofit/>
          </a:bodyPr>
          <a:lstStyle/>
          <a:p>
            <a:pPr algn="l"/>
            <a:r>
              <a:rPr lang="en-US" sz="5400" dirty="0"/>
              <a:t>How effective are…</a:t>
            </a:r>
          </a:p>
        </p:txBody>
      </p:sp>
      <p:sp>
        <p:nvSpPr>
          <p:cNvPr id="3" name="Content Placeholder 2">
            <a:extLst>
              <a:ext uri="{FF2B5EF4-FFF2-40B4-BE49-F238E27FC236}">
                <a16:creationId xmlns:a16="http://schemas.microsoft.com/office/drawing/2014/main" id="{87C755D8-B6C0-354E-8088-B20F792D7869}"/>
              </a:ext>
            </a:extLst>
          </p:cNvPr>
          <p:cNvSpPr>
            <a:spLocks noGrp="1"/>
          </p:cNvSpPr>
          <p:nvPr>
            <p:ph idx="1"/>
          </p:nvPr>
        </p:nvSpPr>
        <p:spPr>
          <a:xfrm>
            <a:off x="465221" y="2199089"/>
            <a:ext cx="10972800" cy="2466474"/>
          </a:xfrm>
        </p:spPr>
        <p:txBody>
          <a:bodyPr/>
          <a:lstStyle/>
          <a:p>
            <a:r>
              <a:rPr lang="en-US" b="0" dirty="0"/>
              <a:t>TBTs/BLTs/DLT?</a:t>
            </a:r>
          </a:p>
          <a:p>
            <a:r>
              <a:rPr lang="en-US" b="0" dirty="0"/>
              <a:t>What evidence are you using to make decisions?</a:t>
            </a:r>
          </a:p>
          <a:p>
            <a:r>
              <a:rPr lang="en-US" b="0" dirty="0"/>
              <a:t>What other data should you be considering?</a:t>
            </a:r>
          </a:p>
        </p:txBody>
      </p:sp>
      <p:sp>
        <p:nvSpPr>
          <p:cNvPr id="5" name="TextBox 1"/>
          <p:cNvSpPr txBox="1">
            <a:spLocks noChangeArrowheads="1"/>
          </p:cNvSpPr>
          <p:nvPr/>
        </p:nvSpPr>
        <p:spPr bwMode="auto">
          <a:xfrm>
            <a:off x="8001000" y="200279"/>
            <a:ext cx="3979586" cy="1015663"/>
          </a:xfrm>
          <a:prstGeom prst="rect">
            <a:avLst/>
          </a:prstGeom>
          <a:solidFill>
            <a:srgbClr val="6699A3"/>
          </a:solidFill>
          <a:ln w="57150">
            <a:solidFill>
              <a:srgbClr val="365073"/>
            </a:solidFill>
            <a:miter lim="800000"/>
            <a:headEnd/>
            <a:tailEnd/>
          </a:ln>
        </p:spPr>
        <p:txBody>
          <a:bodyPr wrap="squar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6000" b="0" dirty="0">
                <a:solidFill>
                  <a:schemeClr val="bg1"/>
                </a:solidFill>
                <a:latin typeface="Arial Black" panose="020B0A04020102020204" pitchFamily="34" charset="0"/>
              </a:rPr>
              <a:t>DLT</a:t>
            </a:r>
          </a:p>
        </p:txBody>
      </p:sp>
    </p:spTree>
    <p:extLst>
      <p:ext uri="{BB962C8B-B14F-4D97-AF65-F5344CB8AC3E}">
        <p14:creationId xmlns:p14="http://schemas.microsoft.com/office/powerpoint/2010/main" val="260588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390309" y="501283"/>
            <a:ext cx="7383792" cy="1200329"/>
          </a:xfrm>
          <a:prstGeom prst="rect">
            <a:avLst/>
          </a:prstGeom>
        </p:spPr>
        <p:txBody>
          <a:bodyPr wrap="square">
            <a:spAutoFit/>
          </a:bodyPr>
          <a:lstStyle/>
          <a:p>
            <a:pPr algn="ctr"/>
            <a:r>
              <a:rPr lang="en-US" sz="72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Theory of Action</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 17"/>
          <p:cNvGrpSpPr/>
          <p:nvPr/>
        </p:nvGrpSpPr>
        <p:grpSpPr>
          <a:xfrm>
            <a:off x="1138148" y="2302107"/>
            <a:ext cx="10410029" cy="2984334"/>
            <a:chOff x="1138148" y="2302107"/>
            <a:chExt cx="10410029" cy="2984334"/>
          </a:xfrm>
        </p:grpSpPr>
        <p:sp>
          <p:nvSpPr>
            <p:cNvPr id="19" name="Rectangle 18"/>
            <p:cNvSpPr/>
            <p:nvPr/>
          </p:nvSpPr>
          <p:spPr>
            <a:xfrm>
              <a:off x="1138148"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5-Step Inquiry Process</a:t>
              </a:r>
              <a:endParaRPr lang="en-US" sz="1200">
                <a:effectLst/>
                <a:ea typeface="Calibri" panose="020F0502020204030204" pitchFamily="34" charset="0"/>
                <a:cs typeface="Times New Roman" panose="02020603050405020304" pitchFamily="18" charset="0"/>
              </a:endParaRPr>
            </a:p>
          </p:txBody>
        </p:sp>
        <p:sp>
          <p:nvSpPr>
            <p:cNvPr id="20" name="Rectangle 19"/>
            <p:cNvSpPr/>
            <p:nvPr/>
          </p:nvSpPr>
          <p:spPr>
            <a:xfrm>
              <a:off x="3245078"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Collaborative Inquiry</a:t>
              </a:r>
              <a:endParaRPr lang="en-US" sz="1200">
                <a:effectLst/>
                <a:ea typeface="Calibri" panose="020F0502020204030204" pitchFamily="34" charset="0"/>
                <a:cs typeface="Times New Roman" panose="02020603050405020304" pitchFamily="18" charset="0"/>
              </a:endParaRPr>
            </a:p>
          </p:txBody>
        </p:sp>
        <p:sp>
          <p:nvSpPr>
            <p:cNvPr id="21" name="Rectangle 20"/>
            <p:cNvSpPr/>
            <p:nvPr/>
          </p:nvSpPr>
          <p:spPr>
            <a:xfrm>
              <a:off x="5367222"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300"/>
                </a:spcAft>
              </a:pPr>
              <a:r>
                <a:rPr lang="en-US" sz="1800" b="1" dirty="0">
                  <a:effectLst/>
                  <a:ea typeface="Calibri" panose="020F0502020204030204" pitchFamily="34" charset="0"/>
                  <a:cs typeface="Times New Roman" panose="02020603050405020304" pitchFamily="18" charset="0"/>
                </a:rPr>
                <a:t>Focus</a:t>
              </a:r>
              <a:endParaRPr lang="en-US" sz="1200" dirty="0">
                <a:effectLst/>
                <a:ea typeface="Calibri" panose="020F0502020204030204" pitchFamily="34" charset="0"/>
                <a:cs typeface="Times New Roman" panose="02020603050405020304" pitchFamily="18" charset="0"/>
              </a:endParaRPr>
            </a:p>
          </p:txBody>
        </p:sp>
        <p:sp>
          <p:nvSpPr>
            <p:cNvPr id="22" name="Rectangle 21"/>
            <p:cNvSpPr/>
            <p:nvPr/>
          </p:nvSpPr>
          <p:spPr>
            <a:xfrm>
              <a:off x="7489367" y="3111406"/>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Improved Teaching and Learning</a:t>
              </a:r>
              <a:endParaRPr lang="en-US" sz="1200">
                <a:effectLst/>
                <a:ea typeface="Calibri" panose="020F0502020204030204" pitchFamily="34" charset="0"/>
                <a:cs typeface="Times New Roman" panose="02020603050405020304" pitchFamily="18" charset="0"/>
              </a:endParaRPr>
            </a:p>
          </p:txBody>
        </p:sp>
        <p:sp>
          <p:nvSpPr>
            <p:cNvPr id="23" name="Rectangle 22"/>
            <p:cNvSpPr/>
            <p:nvPr/>
          </p:nvSpPr>
          <p:spPr>
            <a:xfrm>
              <a:off x="1138148"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u="sng">
                  <a:effectLst/>
                  <a:ea typeface="Calibri" panose="020F0502020204030204" pitchFamily="34" charset="0"/>
                  <a:cs typeface="Times New Roman" panose="02020603050405020304" pitchFamily="18" charset="0"/>
                </a:rPr>
                <a:t>Teams </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DLT</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BLT</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TBT</a:t>
              </a:r>
              <a:endParaRPr lang="en-US" sz="1200">
                <a:effectLst/>
                <a:ea typeface="Calibri" panose="020F0502020204030204" pitchFamily="34" charset="0"/>
                <a:cs typeface="Times New Roman" panose="02020603050405020304" pitchFamily="18" charset="0"/>
              </a:endParaRPr>
            </a:p>
          </p:txBody>
        </p:sp>
        <p:sp>
          <p:nvSpPr>
            <p:cNvPr id="24" name="Rectangle 23"/>
            <p:cNvSpPr/>
            <p:nvPr/>
          </p:nvSpPr>
          <p:spPr>
            <a:xfrm>
              <a:off x="3245078"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Shared Leadership</a:t>
              </a:r>
              <a:endParaRPr lang="en-US" sz="1200">
                <a:effectLst/>
                <a:ea typeface="Calibri" panose="020F0502020204030204" pitchFamily="34" charset="0"/>
                <a:cs typeface="Times New Roman" panose="02020603050405020304" pitchFamily="18" charset="0"/>
              </a:endParaRPr>
            </a:p>
          </p:txBody>
        </p:sp>
        <p:sp>
          <p:nvSpPr>
            <p:cNvPr id="25" name="Oval 24"/>
            <p:cNvSpPr/>
            <p:nvPr/>
          </p:nvSpPr>
          <p:spPr>
            <a:xfrm>
              <a:off x="9640493" y="3008523"/>
              <a:ext cx="1907684" cy="1602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Improved Student Outcomes</a:t>
              </a:r>
              <a:endParaRPr lang="en-US" sz="1200">
                <a:effectLst/>
                <a:ea typeface="Calibri" panose="020F0502020204030204" pitchFamily="34" charset="0"/>
                <a:cs typeface="Times New Roman" panose="02020603050405020304" pitchFamily="18" charset="0"/>
              </a:endParaRPr>
            </a:p>
          </p:txBody>
        </p:sp>
        <p:sp>
          <p:nvSpPr>
            <p:cNvPr id="26" name="Right Arrow 25"/>
            <p:cNvSpPr/>
            <p:nvPr/>
          </p:nvSpPr>
          <p:spPr>
            <a:xfrm>
              <a:off x="2729213"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ight Arrow 26"/>
            <p:cNvSpPr/>
            <p:nvPr/>
          </p:nvSpPr>
          <p:spPr>
            <a:xfrm>
              <a:off x="4839041"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ight Arrow 27"/>
            <p:cNvSpPr/>
            <p:nvPr/>
          </p:nvSpPr>
          <p:spPr>
            <a:xfrm>
              <a:off x="9128251"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p:cNvSpPr/>
            <p:nvPr/>
          </p:nvSpPr>
          <p:spPr>
            <a:xfrm>
              <a:off x="5356354"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dirty="0">
                  <a:effectLst/>
                  <a:ea typeface="Calibri" panose="020F0502020204030204" pitchFamily="34" charset="0"/>
                  <a:cs typeface="Times New Roman" panose="02020603050405020304" pitchFamily="18" charset="0"/>
                </a:rPr>
                <a:t>Instructional Leadership</a:t>
              </a:r>
              <a:endParaRPr lang="en-US" sz="1200" dirty="0">
                <a:effectLst/>
                <a:ea typeface="Calibri" panose="020F0502020204030204" pitchFamily="34" charset="0"/>
                <a:cs typeface="Times New Roman" panose="02020603050405020304" pitchFamily="18" charset="0"/>
              </a:endParaRPr>
            </a:p>
          </p:txBody>
        </p:sp>
        <p:sp>
          <p:nvSpPr>
            <p:cNvPr id="30" name="Right Arrow 29"/>
            <p:cNvSpPr/>
            <p:nvPr/>
          </p:nvSpPr>
          <p:spPr>
            <a:xfrm>
              <a:off x="6977850"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Frame 16">
            <a:extLst>
              <a:ext uri="{FF2B5EF4-FFF2-40B4-BE49-F238E27FC236}">
                <a16:creationId xmlns:a16="http://schemas.microsoft.com/office/drawing/2014/main" id="{34209173-010B-E442-857B-A717EC8AFAA4}"/>
              </a:ext>
            </a:extLst>
          </p:cNvPr>
          <p:cNvSpPr/>
          <p:nvPr/>
        </p:nvSpPr>
        <p:spPr>
          <a:xfrm>
            <a:off x="2864910" y="1884535"/>
            <a:ext cx="2429649" cy="3806402"/>
          </a:xfrm>
          <a:prstGeom prst="frame">
            <a:avLst/>
          </a:prstGeom>
          <a:gradFill>
            <a:gsLst>
              <a:gs pos="0">
                <a:schemeClr val="accent2">
                  <a:tint val="100000"/>
                  <a:shade val="100000"/>
                  <a:satMod val="130000"/>
                  <a:alpha val="70000"/>
                </a:schemeClr>
              </a:gs>
              <a:gs pos="10000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3137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338905"/>
            <a:ext cx="7379138" cy="1143000"/>
          </a:xfrm>
        </p:spPr>
        <p:txBody>
          <a:bodyPr/>
          <a:lstStyle/>
          <a:p>
            <a:pPr algn="l"/>
            <a:r>
              <a:rPr lang="en-US" dirty="0"/>
              <a:t>Three Non-Negotiables</a:t>
            </a:r>
          </a:p>
        </p:txBody>
      </p:sp>
      <p:sp>
        <p:nvSpPr>
          <p:cNvPr id="3" name="Content Placeholder 2"/>
          <p:cNvSpPr>
            <a:spLocks noGrp="1"/>
          </p:cNvSpPr>
          <p:nvPr>
            <p:ph idx="1"/>
          </p:nvPr>
        </p:nvSpPr>
        <p:spPr>
          <a:xfrm>
            <a:off x="806116" y="1481905"/>
            <a:ext cx="10036676" cy="4525963"/>
          </a:xfrm>
        </p:spPr>
        <p:txBody>
          <a:bodyPr>
            <a:normAutofit/>
          </a:bodyPr>
          <a:lstStyle/>
          <a:p>
            <a:pPr marL="514350" indent="-514350">
              <a:spcAft>
                <a:spcPts val="1800"/>
              </a:spcAft>
              <a:buFont typeface="+mj-lt"/>
              <a:buAutoNum type="arabicPeriod"/>
            </a:pPr>
            <a:r>
              <a:rPr lang="en-US" b="0" dirty="0">
                <a:solidFill>
                  <a:schemeClr val="bg1">
                    <a:lumMod val="65000"/>
                  </a:schemeClr>
                </a:solidFill>
              </a:rPr>
              <a:t>Common Focus</a:t>
            </a:r>
          </a:p>
          <a:p>
            <a:pPr marL="514350" indent="-514350">
              <a:spcAft>
                <a:spcPts val="1800"/>
              </a:spcAft>
              <a:buFont typeface="+mj-lt"/>
              <a:buAutoNum type="arabicPeriod"/>
            </a:pPr>
            <a:r>
              <a:rPr lang="en-US" b="0" dirty="0"/>
              <a:t>Shared Leadership and Collaborative Inquiry</a:t>
            </a:r>
          </a:p>
          <a:p>
            <a:pPr marL="514350" indent="-514350">
              <a:spcAft>
                <a:spcPts val="1800"/>
              </a:spcAft>
              <a:buFont typeface="+mj-lt"/>
              <a:buAutoNum type="arabicPeriod"/>
            </a:pPr>
            <a:r>
              <a:rPr lang="en-US" b="0" dirty="0">
                <a:solidFill>
                  <a:schemeClr val="bg1">
                    <a:lumMod val="65000"/>
                  </a:schemeClr>
                </a:solidFill>
              </a:rPr>
              <a:t>Teams at every level that use the 5-step process (protocol)</a:t>
            </a:r>
          </a:p>
        </p:txBody>
      </p:sp>
      <p:pic>
        <p:nvPicPr>
          <p:cNvPr id="5" name="Picture 4">
            <a:extLst>
              <a:ext uri="{FF2B5EF4-FFF2-40B4-BE49-F238E27FC236}">
                <a16:creationId xmlns:a16="http://schemas.microsoft.com/office/drawing/2014/main" id="{2143FEEB-01C9-4146-82E1-FBA93BD83D46}"/>
              </a:ext>
            </a:extLst>
          </p:cNvPr>
          <p:cNvPicPr>
            <a:picLocks noChangeAspect="1"/>
          </p:cNvPicPr>
          <p:nvPr/>
        </p:nvPicPr>
        <p:blipFill>
          <a:blip r:embed="rId2"/>
          <a:stretch>
            <a:fillRect/>
          </a:stretch>
        </p:blipFill>
        <p:spPr>
          <a:xfrm rot="20845308">
            <a:off x="8013031" y="4515770"/>
            <a:ext cx="3737295" cy="1356276"/>
          </a:xfrm>
          <a:prstGeom prst="rect">
            <a:avLst/>
          </a:prstGeom>
        </p:spPr>
      </p:pic>
    </p:spTree>
    <p:extLst>
      <p:ext uri="{BB962C8B-B14F-4D97-AF65-F5344CB8AC3E}">
        <p14:creationId xmlns:p14="http://schemas.microsoft.com/office/powerpoint/2010/main" val="3369689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71261" y="1"/>
            <a:ext cx="7772400" cy="997527"/>
          </a:xfrm>
        </p:spPr>
        <p:txBody>
          <a:bodyPr/>
          <a:lstStyle/>
          <a:p>
            <a:r>
              <a:rPr lang="en-US" dirty="0"/>
              <a:t>Non-Negotiable # 2</a:t>
            </a:r>
          </a:p>
        </p:txBody>
      </p:sp>
      <p:sp>
        <p:nvSpPr>
          <p:cNvPr id="6" name="Subtitle 5"/>
          <p:cNvSpPr>
            <a:spLocks noGrp="1"/>
          </p:cNvSpPr>
          <p:nvPr>
            <p:ph type="subTitle" idx="1"/>
          </p:nvPr>
        </p:nvSpPr>
        <p:spPr>
          <a:xfrm>
            <a:off x="360947" y="1347901"/>
            <a:ext cx="11321716" cy="971015"/>
          </a:xfrm>
        </p:spPr>
        <p:txBody>
          <a:bodyPr>
            <a:normAutofit/>
          </a:bodyPr>
          <a:lstStyle/>
          <a:p>
            <a:r>
              <a:rPr lang="en-US" sz="4400" dirty="0"/>
              <a:t>Shared Leadership </a:t>
            </a:r>
            <a:r>
              <a:rPr lang="en-US" sz="4400" dirty="0">
                <a:solidFill>
                  <a:schemeClr val="bg1">
                    <a:lumMod val="65000"/>
                  </a:schemeClr>
                </a:solidFill>
              </a:rPr>
              <a:t>and Collaborative Inquiry</a:t>
            </a:r>
          </a:p>
        </p:txBody>
      </p:sp>
      <p:pic>
        <p:nvPicPr>
          <p:cNvPr id="3" name="Picture 2">
            <a:extLst>
              <a:ext uri="{FF2B5EF4-FFF2-40B4-BE49-F238E27FC236}">
                <a16:creationId xmlns:a16="http://schemas.microsoft.com/office/drawing/2014/main" id="{58CD6827-8032-E044-BC4B-219011E28F13}"/>
              </a:ext>
            </a:extLst>
          </p:cNvPr>
          <p:cNvPicPr>
            <a:picLocks noChangeAspect="1"/>
          </p:cNvPicPr>
          <p:nvPr/>
        </p:nvPicPr>
        <p:blipFill>
          <a:blip r:embed="rId2"/>
          <a:stretch>
            <a:fillRect/>
          </a:stretch>
        </p:blipFill>
        <p:spPr>
          <a:xfrm>
            <a:off x="6345011" y="2795291"/>
            <a:ext cx="4856604" cy="3473154"/>
          </a:xfrm>
          <a:prstGeom prst="rect">
            <a:avLst/>
          </a:prstGeom>
          <a:ln w="38100">
            <a:solidFill>
              <a:schemeClr val="bg1">
                <a:lumMod val="65000"/>
              </a:schemeClr>
            </a:solidFill>
          </a:ln>
        </p:spPr>
      </p:pic>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63308" y="3200396"/>
            <a:ext cx="4644189" cy="3019928"/>
          </a:xfrm>
          <a:prstGeom prst="rect">
            <a:avLst/>
          </a:prstGeom>
        </p:spPr>
      </p:pic>
      <p:sp>
        <p:nvSpPr>
          <p:cNvPr id="4" name="TextBox 3"/>
          <p:cNvSpPr txBox="1"/>
          <p:nvPr/>
        </p:nvSpPr>
        <p:spPr>
          <a:xfrm>
            <a:off x="1840832" y="2958311"/>
            <a:ext cx="3705726" cy="369332"/>
          </a:xfrm>
          <a:prstGeom prst="rect">
            <a:avLst/>
          </a:prstGeom>
          <a:solidFill>
            <a:schemeClr val="bg1"/>
          </a:solidFill>
        </p:spPr>
        <p:txBody>
          <a:bodyPr wrap="square" rtlCol="0">
            <a:spAutoFit/>
          </a:bodyPr>
          <a:lstStyle/>
          <a:p>
            <a:pPr algn="ctr"/>
            <a:r>
              <a:rPr lang="en-US" b="1" dirty="0">
                <a:solidFill>
                  <a:srgbClr val="FF0000"/>
                </a:solidFill>
              </a:rPr>
              <a:t>Enabling Shared Leadership</a:t>
            </a:r>
          </a:p>
        </p:txBody>
      </p:sp>
      <p:sp>
        <p:nvSpPr>
          <p:cNvPr id="7" name="Rectangle 6"/>
          <p:cNvSpPr/>
          <p:nvPr/>
        </p:nvSpPr>
        <p:spPr>
          <a:xfrm>
            <a:off x="1179087" y="2752879"/>
            <a:ext cx="4848726" cy="3515566"/>
          </a:xfrm>
          <a:prstGeom prst="rect">
            <a:avLst/>
          </a:prstGeom>
          <a:noFill/>
          <a:ln w="381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30171" y="2533551"/>
            <a:ext cx="10635916" cy="3963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668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6233-6C8E-9241-9348-02C1A78DD1E3}"/>
              </a:ext>
            </a:extLst>
          </p:cNvPr>
          <p:cNvSpPr>
            <a:spLocks noGrp="1"/>
          </p:cNvSpPr>
          <p:nvPr>
            <p:ph type="title"/>
          </p:nvPr>
        </p:nvSpPr>
        <p:spPr>
          <a:xfrm>
            <a:off x="609600" y="9943"/>
            <a:ext cx="10972800" cy="1143000"/>
          </a:xfrm>
        </p:spPr>
        <p:txBody>
          <a:bodyPr>
            <a:normAutofit/>
          </a:bodyPr>
          <a:lstStyle/>
          <a:p>
            <a:r>
              <a:rPr lang="en-US" dirty="0"/>
              <a:t>Why share leadership—and for what purpose?</a:t>
            </a:r>
          </a:p>
        </p:txBody>
      </p:sp>
      <p:pic>
        <p:nvPicPr>
          <p:cNvPr id="6" name="Picture 5">
            <a:extLst>
              <a:ext uri="{FF2B5EF4-FFF2-40B4-BE49-F238E27FC236}">
                <a16:creationId xmlns:a16="http://schemas.microsoft.com/office/drawing/2014/main" id="{1C4B5769-ACB3-A64A-951B-BF7DDF9AEF5A}"/>
              </a:ext>
            </a:extLst>
          </p:cNvPr>
          <p:cNvPicPr>
            <a:picLocks noChangeAspect="1"/>
          </p:cNvPicPr>
          <p:nvPr/>
        </p:nvPicPr>
        <p:blipFill>
          <a:blip r:embed="rId2"/>
          <a:stretch>
            <a:fillRect/>
          </a:stretch>
        </p:blipFill>
        <p:spPr>
          <a:xfrm>
            <a:off x="6146800" y="1427898"/>
            <a:ext cx="4064000" cy="1993900"/>
          </a:xfrm>
          <a:prstGeom prst="rect">
            <a:avLst/>
          </a:prstGeom>
        </p:spPr>
      </p:pic>
      <p:pic>
        <p:nvPicPr>
          <p:cNvPr id="9" name="Picture 8">
            <a:extLst>
              <a:ext uri="{FF2B5EF4-FFF2-40B4-BE49-F238E27FC236}">
                <a16:creationId xmlns:a16="http://schemas.microsoft.com/office/drawing/2014/main" id="{8B20783F-69D6-3B4A-BC57-314F828F94F3}"/>
              </a:ext>
            </a:extLst>
          </p:cNvPr>
          <p:cNvPicPr>
            <a:picLocks noChangeAspect="1"/>
          </p:cNvPicPr>
          <p:nvPr/>
        </p:nvPicPr>
        <p:blipFill>
          <a:blip r:embed="rId3"/>
          <a:stretch>
            <a:fillRect/>
          </a:stretch>
        </p:blipFill>
        <p:spPr>
          <a:xfrm rot="20510449">
            <a:off x="8783367" y="3079216"/>
            <a:ext cx="2286000" cy="3657600"/>
          </a:xfrm>
          <a:prstGeom prst="rect">
            <a:avLst/>
          </a:prstGeom>
        </p:spPr>
      </p:pic>
      <p:sp>
        <p:nvSpPr>
          <p:cNvPr id="3" name="Rectangle 2"/>
          <p:cNvSpPr/>
          <p:nvPr/>
        </p:nvSpPr>
        <p:spPr>
          <a:xfrm>
            <a:off x="1010652" y="1420696"/>
            <a:ext cx="4307305" cy="5238080"/>
          </a:xfrm>
          <a:prstGeom prst="rect">
            <a:avLst/>
          </a:prstGeom>
          <a:solidFill>
            <a:srgbClr val="05C1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a:solidFill>
                  <a:srgbClr val="E71628"/>
                </a:solidFill>
              </a:rPr>
              <a:t>WHY</a:t>
            </a:r>
          </a:p>
          <a:p>
            <a:pPr algn="ctr"/>
            <a:r>
              <a:rPr lang="en-US" sz="6600" dirty="0">
                <a:solidFill>
                  <a:srgbClr val="E71628"/>
                </a:solidFill>
              </a:rPr>
              <a:t>ARE</a:t>
            </a:r>
          </a:p>
          <a:p>
            <a:pPr algn="ctr"/>
            <a:r>
              <a:rPr lang="en-US" sz="4400" dirty="0">
                <a:solidFill>
                  <a:srgbClr val="E71628"/>
                </a:solidFill>
              </a:rPr>
              <a:t>WE</a:t>
            </a:r>
          </a:p>
          <a:p>
            <a:pPr algn="ctr"/>
            <a:r>
              <a:rPr lang="en-US" sz="6600" dirty="0">
                <a:solidFill>
                  <a:srgbClr val="E71628"/>
                </a:solidFill>
              </a:rPr>
              <a:t>DOING</a:t>
            </a:r>
          </a:p>
          <a:p>
            <a:pPr algn="ctr"/>
            <a:r>
              <a:rPr lang="en-US" sz="6600" dirty="0">
                <a:solidFill>
                  <a:srgbClr val="E71628"/>
                </a:solidFill>
              </a:rPr>
              <a:t>THIS</a:t>
            </a:r>
          </a:p>
        </p:txBody>
      </p:sp>
    </p:spTree>
    <p:extLst>
      <p:ext uri="{BB962C8B-B14F-4D97-AF65-F5344CB8AC3E}">
        <p14:creationId xmlns:p14="http://schemas.microsoft.com/office/powerpoint/2010/main" val="1878501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B71C4A-3FB6-264B-AE2B-6CF33230FCD9}"/>
              </a:ext>
            </a:extLst>
          </p:cNvPr>
          <p:cNvSpPr>
            <a:spLocks noGrp="1"/>
          </p:cNvSpPr>
          <p:nvPr>
            <p:ph type="title"/>
          </p:nvPr>
        </p:nvSpPr>
        <p:spPr>
          <a:xfrm>
            <a:off x="609600" y="9943"/>
            <a:ext cx="10972800" cy="1143000"/>
          </a:xfrm>
        </p:spPr>
        <p:txBody>
          <a:bodyPr/>
          <a:lstStyle/>
          <a:p>
            <a:r>
              <a:rPr lang="en-US" dirty="0"/>
              <a:t>Why – Shared Leadership</a:t>
            </a:r>
          </a:p>
        </p:txBody>
      </p:sp>
      <p:sp>
        <p:nvSpPr>
          <p:cNvPr id="4" name="Content Placeholder 3">
            <a:extLst>
              <a:ext uri="{FF2B5EF4-FFF2-40B4-BE49-F238E27FC236}">
                <a16:creationId xmlns:a16="http://schemas.microsoft.com/office/drawing/2014/main" id="{EAE4BFD3-F338-EB48-B67D-8E4FF36087D9}"/>
              </a:ext>
            </a:extLst>
          </p:cNvPr>
          <p:cNvSpPr>
            <a:spLocks noGrp="1"/>
          </p:cNvSpPr>
          <p:nvPr>
            <p:ph idx="1"/>
          </p:nvPr>
        </p:nvSpPr>
        <p:spPr>
          <a:xfrm>
            <a:off x="300789" y="1068722"/>
            <a:ext cx="11417969" cy="5789278"/>
          </a:xfrm>
        </p:spPr>
        <p:txBody>
          <a:bodyPr>
            <a:normAutofit/>
          </a:bodyPr>
          <a:lstStyle/>
          <a:p>
            <a:r>
              <a:rPr lang="en-US" sz="3400" b="0" dirty="0"/>
              <a:t>Life and organizations are too fast and complex for any single individual to change, adapt, and know enough to address complex and novel situations that face us.</a:t>
            </a:r>
          </a:p>
          <a:p>
            <a:r>
              <a:rPr lang="en-US" sz="3400" b="0" dirty="0"/>
              <a:t>We are not smart enough…</a:t>
            </a:r>
          </a:p>
          <a:p>
            <a:r>
              <a:rPr lang="en-US" sz="3400" b="0" dirty="0"/>
              <a:t>We are not quick enough…</a:t>
            </a:r>
          </a:p>
          <a:p>
            <a:r>
              <a:rPr lang="en-US" sz="3400" b="0" dirty="0"/>
              <a:t>We are not strong enough…</a:t>
            </a:r>
          </a:p>
          <a:p>
            <a:r>
              <a:rPr lang="en-US" sz="3400" b="0" dirty="0"/>
              <a:t>We are not open enough…</a:t>
            </a:r>
          </a:p>
          <a:p>
            <a:r>
              <a:rPr lang="en-US" sz="3400" b="0" dirty="0"/>
              <a:t>We don’t have enough different experiences…</a:t>
            </a:r>
          </a:p>
          <a:p>
            <a:r>
              <a:rPr lang="en-US" sz="3400" b="0" dirty="0"/>
              <a:t>Adult and student learning is very complex.</a:t>
            </a:r>
          </a:p>
        </p:txBody>
      </p:sp>
      <p:grpSp>
        <p:nvGrpSpPr>
          <p:cNvPr id="9" name="Group 8"/>
          <p:cNvGrpSpPr/>
          <p:nvPr/>
        </p:nvGrpSpPr>
        <p:grpSpPr>
          <a:xfrm>
            <a:off x="6436895" y="2493522"/>
            <a:ext cx="3056022" cy="2804332"/>
            <a:chOff x="6436895" y="2542543"/>
            <a:chExt cx="3056022" cy="2804332"/>
          </a:xfrm>
        </p:grpSpPr>
        <p:grpSp>
          <p:nvGrpSpPr>
            <p:cNvPr id="7" name="Group 6"/>
            <p:cNvGrpSpPr/>
            <p:nvPr/>
          </p:nvGrpSpPr>
          <p:grpSpPr>
            <a:xfrm>
              <a:off x="6436895" y="2662162"/>
              <a:ext cx="2935705" cy="2684713"/>
              <a:chOff x="6436895" y="2662162"/>
              <a:chExt cx="2935705" cy="2684713"/>
            </a:xfrm>
          </p:grpSpPr>
          <p:pic>
            <p:nvPicPr>
              <p:cNvPr id="2" name="Picture 1"/>
              <p:cNvPicPr>
                <a:picLocks noChangeAspect="1"/>
              </p:cNvPicPr>
              <p:nvPr/>
            </p:nvPicPr>
            <p:blipFill>
              <a:blip r:embed="rId2"/>
              <a:stretch>
                <a:fillRect/>
              </a:stretch>
            </p:blipFill>
            <p:spPr>
              <a:xfrm>
                <a:off x="6617369" y="2662162"/>
                <a:ext cx="2755231" cy="2684713"/>
              </a:xfrm>
              <a:prstGeom prst="rect">
                <a:avLst/>
              </a:prstGeom>
            </p:spPr>
          </p:pic>
          <p:sp>
            <p:nvSpPr>
              <p:cNvPr id="5" name="Rectangle 4"/>
              <p:cNvSpPr/>
              <p:nvPr/>
            </p:nvSpPr>
            <p:spPr>
              <a:xfrm>
                <a:off x="6436895" y="2662162"/>
                <a:ext cx="457200" cy="285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rot="20797273">
              <a:off x="9035717" y="2542543"/>
              <a:ext cx="457200" cy="285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810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1427747" y="103951"/>
            <a:ext cx="9144000" cy="1143000"/>
          </a:xfrm>
        </p:spPr>
        <p:txBody>
          <a:bodyPr/>
          <a:lstStyle/>
          <a:p>
            <a:pPr eaLnBrk="1" hangingPunct="1"/>
            <a:r>
              <a:rPr lang="en-US" b="1" dirty="0"/>
              <a:t>Largest Leadership Study to Date</a:t>
            </a:r>
          </a:p>
        </p:txBody>
      </p:sp>
      <p:sp>
        <p:nvSpPr>
          <p:cNvPr id="113667" name="Content Placeholder 2"/>
          <p:cNvSpPr>
            <a:spLocks noGrp="1"/>
          </p:cNvSpPr>
          <p:nvPr>
            <p:ph idx="1"/>
          </p:nvPr>
        </p:nvSpPr>
        <p:spPr>
          <a:xfrm>
            <a:off x="846607" y="1502611"/>
            <a:ext cx="6140116" cy="5384800"/>
          </a:xfrm>
        </p:spPr>
        <p:txBody>
          <a:bodyPr vert="horz" lIns="91440" tIns="45720" rIns="91440" bIns="45720" rtlCol="0" anchor="t">
            <a:normAutofit/>
          </a:bodyPr>
          <a:lstStyle/>
          <a:p>
            <a:r>
              <a:rPr lang="en-US" sz="3600" b="0" dirty="0">
                <a:solidFill>
                  <a:srgbClr val="54585A"/>
                </a:solidFill>
              </a:rPr>
              <a:t> </a:t>
            </a:r>
            <a:r>
              <a:rPr lang="en-US" b="0" dirty="0"/>
              <a:t>Nine states </a:t>
            </a:r>
            <a:endParaRPr lang="en-US" b="0" dirty="0">
              <a:cs typeface="Calibri"/>
            </a:endParaRPr>
          </a:p>
          <a:p>
            <a:r>
              <a:rPr lang="en-US" b="0" dirty="0"/>
              <a:t> 43 school districts</a:t>
            </a:r>
            <a:endParaRPr lang="en-US" b="0" dirty="0">
              <a:cs typeface="Calibri"/>
            </a:endParaRPr>
          </a:p>
          <a:p>
            <a:r>
              <a:rPr lang="en-US" b="0" dirty="0"/>
              <a:t> 180 schools </a:t>
            </a:r>
            <a:endParaRPr lang="en-US" b="0" dirty="0">
              <a:cs typeface="Calibri"/>
            </a:endParaRPr>
          </a:p>
          <a:p>
            <a:r>
              <a:rPr lang="en-US" b="0" dirty="0"/>
              <a:t> Data from a total of 8,391 teachers and 471 school administrators</a:t>
            </a:r>
            <a:r>
              <a:rPr lang="en-US" dirty="0"/>
              <a:t> </a:t>
            </a:r>
            <a:endParaRPr lang="en-US" dirty="0">
              <a:cs typeface="Calibri"/>
            </a:endParaRPr>
          </a:p>
        </p:txBody>
      </p:sp>
      <p:sp>
        <p:nvSpPr>
          <p:cNvPr id="113668" name="TextBox 3"/>
          <p:cNvSpPr txBox="1">
            <a:spLocks noChangeArrowheads="1"/>
          </p:cNvSpPr>
          <p:nvPr/>
        </p:nvSpPr>
        <p:spPr bwMode="auto">
          <a:xfrm>
            <a:off x="7424738" y="5842000"/>
            <a:ext cx="2676310" cy="369332"/>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Seashore Louis et. al, 2010</a:t>
            </a:r>
          </a:p>
        </p:txBody>
      </p:sp>
      <p:pic>
        <p:nvPicPr>
          <p:cNvPr id="113669" name="Picture 4" descr="Linking Ledership to student learning.tiff"/>
          <p:cNvPicPr>
            <a:picLocks noChangeAspect="1"/>
          </p:cNvPicPr>
          <p:nvPr/>
        </p:nvPicPr>
        <p:blipFill>
          <a:blip r:embed="rId2"/>
          <a:srcRect/>
          <a:stretch>
            <a:fillRect/>
          </a:stretch>
        </p:blipFill>
        <p:spPr bwMode="auto">
          <a:xfrm rot="1000484">
            <a:off x="7618409" y="1729838"/>
            <a:ext cx="3060700" cy="3833813"/>
          </a:xfrm>
          <a:prstGeom prst="rect">
            <a:avLst/>
          </a:prstGeom>
          <a:noFill/>
          <a:ln w="9525">
            <a:noFill/>
            <a:miter lim="800000"/>
            <a:headEnd/>
            <a:tailEnd/>
          </a:ln>
        </p:spPr>
      </p:pic>
    </p:spTree>
    <p:extLst>
      <p:ext uri="{BB962C8B-B14F-4D97-AF65-F5344CB8AC3E}">
        <p14:creationId xmlns:p14="http://schemas.microsoft.com/office/powerpoint/2010/main" val="2369937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a:spLocks noGrp="1"/>
          </p:cNvSpPr>
          <p:nvPr>
            <p:ph type="title"/>
          </p:nvPr>
        </p:nvSpPr>
        <p:spPr>
          <a:xfrm>
            <a:off x="922422" y="512213"/>
            <a:ext cx="8480425" cy="1186538"/>
          </a:xfrm>
        </p:spPr>
        <p:txBody>
          <a:bodyPr>
            <a:normAutofit fontScale="90000"/>
          </a:bodyPr>
          <a:lstStyle/>
          <a:p>
            <a:pPr algn="l" eaLnBrk="1" hangingPunct="1"/>
            <a:r>
              <a:rPr lang="en-US" sz="4800" dirty="0"/>
              <a:t>		</a:t>
            </a:r>
            <a:br>
              <a:rPr lang="en-US" sz="4800" dirty="0"/>
            </a:br>
            <a:r>
              <a:rPr lang="en-US" sz="4800" dirty="0"/>
              <a:t>Research has found that…</a:t>
            </a:r>
            <a:br>
              <a:rPr lang="en-US" dirty="0"/>
            </a:br>
            <a:endParaRPr lang="en-US" dirty="0"/>
          </a:p>
        </p:txBody>
      </p:sp>
      <p:sp>
        <p:nvSpPr>
          <p:cNvPr id="6" name="Content Placeholder 5"/>
          <p:cNvSpPr>
            <a:spLocks noGrp="1"/>
          </p:cNvSpPr>
          <p:nvPr>
            <p:ph idx="1"/>
          </p:nvPr>
        </p:nvSpPr>
        <p:spPr>
          <a:xfrm>
            <a:off x="922422" y="1883417"/>
            <a:ext cx="10399294" cy="3951899"/>
          </a:xfrm>
        </p:spPr>
        <p:txBody>
          <a:bodyPr/>
          <a:lstStyle/>
          <a:p>
            <a:pPr marL="742950" indent="-742950">
              <a:buClr>
                <a:schemeClr val="tx1"/>
              </a:buClr>
              <a:buNone/>
              <a:defRPr/>
            </a:pPr>
            <a:r>
              <a:rPr lang="en-US" b="0" dirty="0"/>
              <a:t>1. </a:t>
            </a:r>
            <a:r>
              <a:rPr lang="en-US" b="0" dirty="0">
                <a:solidFill>
                  <a:srgbClr val="3366FF"/>
                </a:solidFill>
              </a:rPr>
              <a:t>Collective leadership </a:t>
            </a:r>
            <a:r>
              <a:rPr lang="en-US" b="0" dirty="0">
                <a:solidFill>
                  <a:schemeClr val="tx1">
                    <a:lumMod val="75000"/>
                  </a:schemeClr>
                </a:solidFill>
              </a:rPr>
              <a:t>has a stronger influence                                                   on student learning than any individual source of leadership</a:t>
            </a:r>
          </a:p>
          <a:p>
            <a:pPr marL="742950" indent="-742950">
              <a:buNone/>
              <a:defRPr/>
            </a:pPr>
            <a:r>
              <a:rPr lang="en-US" b="0" dirty="0"/>
              <a:t>2.  Higher-performing schools award greater influence to teacher teams</a:t>
            </a:r>
          </a:p>
        </p:txBody>
      </p:sp>
      <p:sp>
        <p:nvSpPr>
          <p:cNvPr id="114692" name="TextBox 4"/>
          <p:cNvSpPr txBox="1">
            <a:spLocks noChangeArrowheads="1"/>
          </p:cNvSpPr>
          <p:nvPr/>
        </p:nvSpPr>
        <p:spPr bwMode="auto">
          <a:xfrm>
            <a:off x="8061834" y="6151744"/>
            <a:ext cx="3559821" cy="461665"/>
          </a:xfrm>
          <a:prstGeom prst="rect">
            <a:avLst/>
          </a:prstGeom>
          <a:noFill/>
          <a:ln w="9525">
            <a:noFill/>
            <a:miter lim="800000"/>
            <a:headEnd/>
            <a:tailEnd/>
          </a:ln>
        </p:spPr>
        <p:txBody>
          <a:bodyPr wrap="none">
            <a:prstTxWarp prst="textNoShape">
              <a:avLst/>
            </a:prstTxWarp>
            <a:spAutoFit/>
          </a:bodyPr>
          <a:lstStyle/>
          <a:p>
            <a:r>
              <a:rPr lang="en-US" sz="2400" b="1" dirty="0">
                <a:solidFill>
                  <a:srgbClr val="000000"/>
                </a:solidFill>
              </a:rPr>
              <a:t>Seashore Louis et. al, 2010</a:t>
            </a:r>
          </a:p>
        </p:txBody>
      </p:sp>
      <p:pic>
        <p:nvPicPr>
          <p:cNvPr id="5" name="Picture 4" descr="findings.jpg"/>
          <p:cNvPicPr>
            <a:picLocks noChangeAspect="1"/>
          </p:cNvPicPr>
          <p:nvPr/>
        </p:nvPicPr>
        <p:blipFill>
          <a:blip r:embed="rId2"/>
          <a:stretch>
            <a:fillRect/>
          </a:stretch>
        </p:blipFill>
        <p:spPr>
          <a:xfrm>
            <a:off x="8536650" y="2"/>
            <a:ext cx="2131350" cy="1698750"/>
          </a:xfrm>
          <a:prstGeom prst="rect">
            <a:avLst/>
          </a:prstGeom>
        </p:spPr>
      </p:pic>
    </p:spTree>
    <p:extLst>
      <p:ext uri="{BB962C8B-B14F-4D97-AF65-F5344CB8AC3E}">
        <p14:creationId xmlns:p14="http://schemas.microsoft.com/office/powerpoint/2010/main" val="1017054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1214" y="1145155"/>
            <a:ext cx="6112042" cy="1015663"/>
          </a:xfrm>
          <a:prstGeom prst="rect">
            <a:avLst/>
          </a:prstGeom>
          <a:noFill/>
        </p:spPr>
        <p:txBody>
          <a:bodyPr wrap="square" rtlCol="0">
            <a:spAutoFit/>
          </a:bodyPr>
          <a:lstStyle/>
          <a:p>
            <a:pPr algn="ctr"/>
            <a:r>
              <a:rPr lang="en-US" sz="6000" b="1" dirty="0">
                <a:solidFill>
                  <a:srgbClr val="FF0000"/>
                </a:solidFill>
              </a:rPr>
              <a:t>Theory of Action</a:t>
            </a:r>
          </a:p>
        </p:txBody>
      </p:sp>
      <p:sp>
        <p:nvSpPr>
          <p:cNvPr id="12" name="TextBox 11"/>
          <p:cNvSpPr txBox="1"/>
          <p:nvPr/>
        </p:nvSpPr>
        <p:spPr>
          <a:xfrm>
            <a:off x="10062667" y="5666874"/>
            <a:ext cx="1141870" cy="923330"/>
          </a:xfrm>
          <a:prstGeom prst="rect">
            <a:avLst/>
          </a:prstGeom>
          <a:noFill/>
        </p:spPr>
        <p:txBody>
          <a:bodyPr wrap="square" rtlCol="0">
            <a:spAutoFit/>
          </a:bodyPr>
          <a:lstStyle/>
          <a:p>
            <a:r>
              <a:rPr lang="en-US" sz="5400" b="1" dirty="0">
                <a:solidFill>
                  <a:srgbClr val="3C4360"/>
                </a:solidFill>
              </a:rPr>
              <a:t>VIF</a:t>
            </a:r>
          </a:p>
        </p:txBody>
      </p:sp>
      <p:grpSp>
        <p:nvGrpSpPr>
          <p:cNvPr id="18" name="Group 17"/>
          <p:cNvGrpSpPr/>
          <p:nvPr/>
        </p:nvGrpSpPr>
        <p:grpSpPr>
          <a:xfrm>
            <a:off x="575775" y="2634916"/>
            <a:ext cx="11122919" cy="2310065"/>
            <a:chOff x="336517" y="2454442"/>
            <a:chExt cx="11122919" cy="2310065"/>
          </a:xfrm>
        </p:grpSpPr>
        <p:sp>
          <p:nvSpPr>
            <p:cNvPr id="11" name="Oval 10"/>
            <p:cNvSpPr/>
            <p:nvPr/>
          </p:nvSpPr>
          <p:spPr>
            <a:xfrm>
              <a:off x="9149373" y="2454443"/>
              <a:ext cx="2310063" cy="2310063"/>
            </a:xfrm>
            <a:prstGeom prst="ellipse">
              <a:avLst/>
            </a:prstGeom>
            <a:solidFill>
              <a:srgbClr val="ED413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Student</a:t>
              </a:r>
            </a:p>
            <a:p>
              <a:pPr algn="ctr"/>
              <a:r>
                <a:rPr lang="en-US" sz="2600" b="1" dirty="0"/>
                <a:t>Learning</a:t>
              </a:r>
            </a:p>
          </p:txBody>
        </p:sp>
        <p:sp>
          <p:nvSpPr>
            <p:cNvPr id="16" name="Right Arrow 15"/>
            <p:cNvSpPr/>
            <p:nvPr/>
          </p:nvSpPr>
          <p:spPr>
            <a:xfrm>
              <a:off x="7629009" y="3041689"/>
              <a:ext cx="1992722" cy="1135568"/>
            </a:xfrm>
            <a:prstGeom prst="rightArrow">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IMPACTS</a:t>
              </a:r>
            </a:p>
          </p:txBody>
        </p:sp>
        <p:sp>
          <p:nvSpPr>
            <p:cNvPr id="10" name="Oval 9"/>
            <p:cNvSpPr/>
            <p:nvPr/>
          </p:nvSpPr>
          <p:spPr>
            <a:xfrm>
              <a:off x="5486634" y="2454442"/>
              <a:ext cx="2310063" cy="2310063"/>
            </a:xfrm>
            <a:prstGeom prst="ellipse">
              <a:avLst/>
            </a:prstGeom>
            <a:solidFill>
              <a:srgbClr val="285A6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Classroom</a:t>
              </a:r>
            </a:p>
            <a:p>
              <a:pPr algn="ctr"/>
              <a:r>
                <a:rPr lang="en-US" sz="2600" b="1" dirty="0"/>
                <a:t>Practice</a:t>
              </a:r>
            </a:p>
          </p:txBody>
        </p:sp>
        <p:sp>
          <p:nvSpPr>
            <p:cNvPr id="15" name="Right Arrow 14"/>
            <p:cNvSpPr/>
            <p:nvPr/>
          </p:nvSpPr>
          <p:spPr>
            <a:xfrm>
              <a:off x="3958699" y="3041689"/>
              <a:ext cx="1992722" cy="1135568"/>
            </a:xfrm>
            <a:prstGeom prst="rightArrow">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IMPACTS</a:t>
              </a:r>
            </a:p>
          </p:txBody>
        </p:sp>
        <p:sp>
          <p:nvSpPr>
            <p:cNvPr id="9" name="Oval 8"/>
            <p:cNvSpPr/>
            <p:nvPr/>
          </p:nvSpPr>
          <p:spPr>
            <a:xfrm>
              <a:off x="1835927" y="2454444"/>
              <a:ext cx="2310063" cy="2310063"/>
            </a:xfrm>
            <a:prstGeom prst="ellipse">
              <a:avLst/>
            </a:prstGeom>
            <a:solidFill>
              <a:srgbClr val="00B5B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t>Teacher</a:t>
              </a:r>
            </a:p>
            <a:p>
              <a:pPr algn="ctr"/>
              <a:r>
                <a:rPr lang="en-US" sz="2600" b="1" dirty="0"/>
                <a:t>Learning</a:t>
              </a:r>
            </a:p>
          </p:txBody>
        </p:sp>
        <p:sp>
          <p:nvSpPr>
            <p:cNvPr id="6" name="Right Arrow 5"/>
            <p:cNvSpPr/>
            <p:nvPr/>
          </p:nvSpPr>
          <p:spPr>
            <a:xfrm>
              <a:off x="336517" y="3051420"/>
              <a:ext cx="1992722" cy="1135568"/>
            </a:xfrm>
            <a:prstGeom prst="rightArrow">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IMPACTING</a:t>
              </a:r>
            </a:p>
          </p:txBody>
        </p:sp>
      </p:grpSp>
    </p:spTree>
    <p:extLst>
      <p:ext uri="{BB962C8B-B14F-4D97-AF65-F5344CB8AC3E}">
        <p14:creationId xmlns:p14="http://schemas.microsoft.com/office/powerpoint/2010/main" val="106763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F9B6-1198-D84C-AFB7-81D3367E8DE7}"/>
              </a:ext>
            </a:extLst>
          </p:cNvPr>
          <p:cNvSpPr>
            <a:spLocks noGrp="1"/>
          </p:cNvSpPr>
          <p:nvPr>
            <p:ph type="title"/>
          </p:nvPr>
        </p:nvSpPr>
        <p:spPr/>
        <p:txBody>
          <a:bodyPr/>
          <a:lstStyle/>
          <a:p>
            <a:r>
              <a:rPr lang="en-US"/>
              <a:t>What is the purpose?</a:t>
            </a:r>
          </a:p>
        </p:txBody>
      </p:sp>
      <p:sp>
        <p:nvSpPr>
          <p:cNvPr id="3" name="Content Placeholder 2">
            <a:extLst>
              <a:ext uri="{FF2B5EF4-FFF2-40B4-BE49-F238E27FC236}">
                <a16:creationId xmlns:a16="http://schemas.microsoft.com/office/drawing/2014/main" id="{AE81103F-CA7D-D44D-B7B4-0DBB33D0C8EE}"/>
              </a:ext>
            </a:extLst>
          </p:cNvPr>
          <p:cNvSpPr>
            <a:spLocks noGrp="1"/>
          </p:cNvSpPr>
          <p:nvPr>
            <p:ph idx="1"/>
          </p:nvPr>
        </p:nvSpPr>
        <p:spPr>
          <a:xfrm>
            <a:off x="609599" y="1417639"/>
            <a:ext cx="11085095" cy="4708525"/>
          </a:xfrm>
        </p:spPr>
        <p:txBody>
          <a:bodyPr/>
          <a:lstStyle/>
          <a:p>
            <a:pPr marL="0" indent="0">
              <a:buNone/>
            </a:pPr>
            <a:r>
              <a:rPr lang="en-US" b="0" dirty="0"/>
              <a:t>Put simply, </a:t>
            </a:r>
            <a:r>
              <a:rPr lang="en-US" b="0" dirty="0">
                <a:solidFill>
                  <a:srgbClr val="0253FF"/>
                </a:solidFill>
              </a:rPr>
              <a:t>to improve </a:t>
            </a:r>
            <a:r>
              <a:rPr lang="en-US" b="0" dirty="0"/>
              <a:t>complex organizations like schools and districts, we need to maximize and utilize all of our talents. </a:t>
            </a:r>
            <a:r>
              <a:rPr lang="en-US" sz="3200" b="0" dirty="0"/>
              <a:t>(Goldsmith 2010 HBR)</a:t>
            </a:r>
          </a:p>
        </p:txBody>
      </p:sp>
      <p:pic>
        <p:nvPicPr>
          <p:cNvPr id="5" name="Picture 4">
            <a:extLst>
              <a:ext uri="{FF2B5EF4-FFF2-40B4-BE49-F238E27FC236}">
                <a16:creationId xmlns:a16="http://schemas.microsoft.com/office/drawing/2014/main" id="{675B7487-2B0B-8D43-9E18-FC2F45ECE217}"/>
              </a:ext>
            </a:extLst>
          </p:cNvPr>
          <p:cNvPicPr>
            <a:picLocks noChangeAspect="1"/>
          </p:cNvPicPr>
          <p:nvPr/>
        </p:nvPicPr>
        <p:blipFill>
          <a:blip r:embed="rId2"/>
          <a:stretch>
            <a:fillRect/>
          </a:stretch>
        </p:blipFill>
        <p:spPr>
          <a:xfrm>
            <a:off x="1126496" y="4445122"/>
            <a:ext cx="4867151" cy="2244436"/>
          </a:xfrm>
          <a:prstGeom prst="rect">
            <a:avLst/>
          </a:prstGeom>
        </p:spPr>
      </p:pic>
      <p:pic>
        <p:nvPicPr>
          <p:cNvPr id="7" name="Picture 6">
            <a:extLst>
              <a:ext uri="{FF2B5EF4-FFF2-40B4-BE49-F238E27FC236}">
                <a16:creationId xmlns:a16="http://schemas.microsoft.com/office/drawing/2014/main" id="{12182E59-017C-9648-8352-B2EBF22D5A66}"/>
              </a:ext>
            </a:extLst>
          </p:cNvPr>
          <p:cNvPicPr>
            <a:picLocks noChangeAspect="1"/>
          </p:cNvPicPr>
          <p:nvPr/>
        </p:nvPicPr>
        <p:blipFill rotWithShape="1">
          <a:blip r:embed="rId3">
            <a:extLst>
              <a:ext uri="{28A0092B-C50C-407E-A947-70E740481C1C}">
                <a14:useLocalDpi xmlns:a14="http://schemas.microsoft.com/office/drawing/2010/main"/>
              </a:ext>
            </a:extLst>
          </a:blip>
          <a:srcRect l="-9287"/>
          <a:stretch/>
        </p:blipFill>
        <p:spPr>
          <a:xfrm>
            <a:off x="6510543" y="4469185"/>
            <a:ext cx="4530436" cy="2220373"/>
          </a:xfrm>
          <a:prstGeom prst="rect">
            <a:avLst/>
          </a:prstGeom>
        </p:spPr>
      </p:pic>
    </p:spTree>
    <p:extLst>
      <p:ext uri="{BB962C8B-B14F-4D97-AF65-F5344CB8AC3E}">
        <p14:creationId xmlns:p14="http://schemas.microsoft.com/office/powerpoint/2010/main" val="1093910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1958976" y="418627"/>
            <a:ext cx="7772400" cy="1470025"/>
          </a:xfrm>
        </p:spPr>
        <p:txBody>
          <a:bodyPr>
            <a:normAutofit/>
          </a:bodyPr>
          <a:lstStyle/>
          <a:p>
            <a:r>
              <a:rPr lang="en-US" sz="5400" dirty="0">
                <a:solidFill>
                  <a:srgbClr val="2A2C2D"/>
                </a:solidFill>
                <a:latin typeface="+mn-lt"/>
                <a:ea typeface="Arial" charset="0"/>
                <a:cs typeface="Arial" charset="0"/>
              </a:rPr>
              <a:t>Collective Action…</a:t>
            </a:r>
          </a:p>
        </p:txBody>
      </p:sp>
      <p:sp>
        <p:nvSpPr>
          <p:cNvPr id="3" name="Subtitle 2"/>
          <p:cNvSpPr>
            <a:spLocks noGrp="1"/>
          </p:cNvSpPr>
          <p:nvPr>
            <p:ph type="subTitle" idx="4294967295"/>
          </p:nvPr>
        </p:nvSpPr>
        <p:spPr>
          <a:xfrm>
            <a:off x="1864894" y="2733089"/>
            <a:ext cx="3873501" cy="3511299"/>
          </a:xfrm>
        </p:spPr>
        <p:txBody>
          <a:bodyPr>
            <a:noAutofit/>
          </a:bodyPr>
          <a:lstStyle/>
          <a:p>
            <a:pPr>
              <a:buFont typeface="Arial" charset="0"/>
              <a:buNone/>
            </a:pPr>
            <a:r>
              <a:rPr lang="en-US" sz="5400" dirty="0"/>
              <a:t>Equals </a:t>
            </a:r>
          </a:p>
          <a:p>
            <a:pPr>
              <a:buFont typeface="Arial" charset="0"/>
              <a:buNone/>
            </a:pPr>
            <a:r>
              <a:rPr lang="en-US" sz="5400" dirty="0"/>
              <a:t>Effective</a:t>
            </a:r>
          </a:p>
          <a:p>
            <a:pPr>
              <a:buFont typeface="Arial" charset="0"/>
              <a:buNone/>
            </a:pPr>
            <a:r>
              <a:rPr lang="en-US" sz="5400" dirty="0"/>
              <a:t>Outcomes!</a:t>
            </a:r>
          </a:p>
        </p:txBody>
      </p:sp>
      <p:pic>
        <p:nvPicPr>
          <p:cNvPr id="60420" name="Picture 3" descr="Effectiveness.jpg"/>
          <p:cNvPicPr>
            <a:picLocks noChangeAspect="1"/>
          </p:cNvPicPr>
          <p:nvPr/>
        </p:nvPicPr>
        <p:blipFill>
          <a:blip r:embed="rId2"/>
          <a:srcRect/>
          <a:stretch>
            <a:fillRect/>
          </a:stretch>
        </p:blipFill>
        <p:spPr bwMode="auto">
          <a:xfrm>
            <a:off x="5942263" y="2500480"/>
            <a:ext cx="4521200" cy="3390900"/>
          </a:xfrm>
          <a:prstGeom prst="rect">
            <a:avLst/>
          </a:prstGeom>
          <a:noFill/>
          <a:ln w="9525">
            <a:noFill/>
            <a:miter lim="800000"/>
            <a:headEnd/>
            <a:tailEnd/>
          </a:ln>
        </p:spPr>
      </p:pic>
    </p:spTree>
    <p:extLst>
      <p:ext uri="{BB962C8B-B14F-4D97-AF65-F5344CB8AC3E}">
        <p14:creationId xmlns:p14="http://schemas.microsoft.com/office/powerpoint/2010/main" val="2165758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60420"/>
                                        </p:tgtEl>
                                        <p:attrNameLst>
                                          <p:attrName>style.visibility</p:attrName>
                                        </p:attrNameLst>
                                      </p:cBhvr>
                                      <p:to>
                                        <p:strVal val="visible"/>
                                      </p:to>
                                    </p:set>
                                    <p:animEffect transition="in" filter="fade">
                                      <p:cBhvr>
                                        <p:cTn id="16"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32015" y="213430"/>
            <a:ext cx="11272058" cy="2486677"/>
          </a:xfrm>
        </p:spPr>
        <p:txBody>
          <a:bodyPr>
            <a:normAutofit/>
          </a:bodyPr>
          <a:lstStyle/>
          <a:p>
            <a:pPr algn="l"/>
            <a:r>
              <a:rPr lang="en-US" sz="4500" b="0" dirty="0"/>
              <a:t>Designed everyone’s work primarily in terms of improving the capacity and performance of someone else</a:t>
            </a:r>
          </a:p>
        </p:txBody>
      </p:sp>
      <p:sp>
        <p:nvSpPr>
          <p:cNvPr id="4" name="Text Box 3"/>
          <p:cNvSpPr txBox="1">
            <a:spLocks noChangeArrowheads="1"/>
          </p:cNvSpPr>
          <p:nvPr/>
        </p:nvSpPr>
        <p:spPr bwMode="auto">
          <a:xfrm>
            <a:off x="10221845" y="6269441"/>
            <a:ext cx="1970155" cy="461665"/>
          </a:xfrm>
          <a:prstGeom prst="rect">
            <a:avLst/>
          </a:prstGeom>
          <a:noFill/>
          <a:ln w="9525">
            <a:noFill/>
            <a:miter lim="800000"/>
            <a:headEnd/>
            <a:tailEnd/>
          </a:ln>
          <a:effectLst/>
        </p:spPr>
        <p:txBody>
          <a:bodyPr wrap="none">
            <a:prstTxWarp prst="textNoShape">
              <a:avLst/>
            </a:prstTxWarp>
            <a:spAutoFit/>
          </a:bodyPr>
          <a:lstStyle/>
          <a:p>
            <a:pPr algn="l"/>
            <a:r>
              <a:rPr lang="en-US" sz="2400" b="1" dirty="0"/>
              <a:t>Elmore (2006)</a:t>
            </a:r>
          </a:p>
        </p:txBody>
      </p:sp>
      <p:grpSp>
        <p:nvGrpSpPr>
          <p:cNvPr id="9" name="Group 8"/>
          <p:cNvGrpSpPr/>
          <p:nvPr/>
        </p:nvGrpSpPr>
        <p:grpSpPr>
          <a:xfrm>
            <a:off x="1734161" y="3191312"/>
            <a:ext cx="8195524" cy="3150585"/>
            <a:chOff x="1734161" y="2825562"/>
            <a:chExt cx="8195524" cy="3150585"/>
          </a:xfrm>
        </p:grpSpPr>
        <p:sp>
          <p:nvSpPr>
            <p:cNvPr id="3" name="Rectangle 2"/>
            <p:cNvSpPr/>
            <p:nvPr/>
          </p:nvSpPr>
          <p:spPr>
            <a:xfrm>
              <a:off x="1734161" y="2825562"/>
              <a:ext cx="8169442" cy="3150585"/>
            </a:xfrm>
            <a:prstGeom prst="rect">
              <a:avLst/>
            </a:prstGeom>
            <a:solidFill>
              <a:srgbClr val="1532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798212" y="2871780"/>
              <a:ext cx="8131473" cy="2323713"/>
            </a:xfrm>
            <a:prstGeom prst="rect">
              <a:avLst/>
            </a:prstGeom>
            <a:noFill/>
            <a:effectLst/>
          </p:spPr>
          <p:txBody>
            <a:bodyPr wrap="square" rtlCol="0">
              <a:spAutoFit/>
            </a:bodyPr>
            <a:lstStyle/>
            <a:p>
              <a:pPr algn="ctr">
                <a:spcAft>
                  <a:spcPts val="3000"/>
                </a:spcAft>
              </a:pPr>
              <a:r>
                <a:rPr lang="en-US" sz="6000" dirty="0">
                  <a:solidFill>
                    <a:schemeClr val="bg1"/>
                  </a:solidFill>
                  <a:latin typeface="Arial Black" panose="020B0A04020102020204" pitchFamily="34" charset="0"/>
                </a:rPr>
                <a:t>RECIPROCAL</a:t>
              </a:r>
            </a:p>
            <a:p>
              <a:pPr algn="ctr"/>
              <a:r>
                <a:rPr lang="en-US" sz="6000" dirty="0">
                  <a:solidFill>
                    <a:schemeClr val="bg1"/>
                  </a:solidFill>
                  <a:latin typeface="Arial Black" panose="020B0A04020102020204" pitchFamily="34" charset="0"/>
                </a:rPr>
                <a:t>ACCOUNTABILITY</a:t>
              </a:r>
            </a:p>
          </p:txBody>
        </p:sp>
        <p:sp>
          <p:nvSpPr>
            <p:cNvPr id="7" name="TextBox 6"/>
            <p:cNvSpPr txBox="1"/>
            <p:nvPr/>
          </p:nvSpPr>
          <p:spPr>
            <a:xfrm>
              <a:off x="1785171" y="3525804"/>
              <a:ext cx="8131473" cy="1015663"/>
            </a:xfrm>
            <a:prstGeom prst="rect">
              <a:avLst/>
            </a:prstGeom>
            <a:noFill/>
            <a:effectLst>
              <a:reflection blurRad="6350" stA="50000" endA="295" endPos="92000" dist="101600" dir="5400000" sy="-100000" algn="bl" rotWithShape="0"/>
            </a:effectLst>
          </p:spPr>
          <p:txBody>
            <a:bodyPr wrap="square" rtlCol="0">
              <a:spAutoFit/>
            </a:bodyPr>
            <a:lstStyle/>
            <a:p>
              <a:pPr algn="ctr"/>
              <a:r>
                <a:rPr lang="en-US" sz="6000" dirty="0">
                  <a:solidFill>
                    <a:schemeClr val="bg1"/>
                  </a:solidFill>
                  <a:latin typeface="Arial Black" panose="020B0A04020102020204" pitchFamily="34" charset="0"/>
                </a:rPr>
                <a:t>ACCOUNTABILITY</a:t>
              </a:r>
            </a:p>
          </p:txBody>
        </p:sp>
        <p:sp>
          <p:nvSpPr>
            <p:cNvPr id="6" name="Rectangle 5"/>
            <p:cNvSpPr/>
            <p:nvPr/>
          </p:nvSpPr>
          <p:spPr>
            <a:xfrm>
              <a:off x="1798212" y="3681833"/>
              <a:ext cx="7927679" cy="631768"/>
            </a:xfrm>
            <a:prstGeom prst="rect">
              <a:avLst/>
            </a:prstGeom>
            <a:solidFill>
              <a:srgbClr val="1532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630826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48393" y="66964"/>
            <a:ext cx="11188930" cy="2825561"/>
          </a:xfrm>
        </p:spPr>
        <p:txBody>
          <a:bodyPr>
            <a:normAutofit/>
          </a:bodyPr>
          <a:lstStyle/>
          <a:p>
            <a:pPr algn="l"/>
            <a:r>
              <a:rPr lang="en-US" b="0" dirty="0"/>
              <a:t>The principle of reciprocity applies to all accountability relationships; there can be no demands without attention to the capacity that exists to deliver them</a:t>
            </a:r>
            <a:r>
              <a:rPr lang="en-US" sz="4000" b="0" dirty="0"/>
              <a:t>.</a:t>
            </a:r>
          </a:p>
        </p:txBody>
      </p:sp>
      <p:sp>
        <p:nvSpPr>
          <p:cNvPr id="105475" name="Text Box 3"/>
          <p:cNvSpPr txBox="1">
            <a:spLocks noChangeArrowheads="1"/>
          </p:cNvSpPr>
          <p:nvPr/>
        </p:nvSpPr>
        <p:spPr bwMode="auto">
          <a:xfrm>
            <a:off x="10221845" y="6316425"/>
            <a:ext cx="1970155" cy="461665"/>
          </a:xfrm>
          <a:prstGeom prst="rect">
            <a:avLst/>
          </a:prstGeom>
          <a:noFill/>
          <a:ln w="9525">
            <a:noFill/>
            <a:miter lim="800000"/>
            <a:headEnd/>
            <a:tailEnd/>
          </a:ln>
          <a:effectLst/>
        </p:spPr>
        <p:txBody>
          <a:bodyPr wrap="none">
            <a:prstTxWarp prst="textNoShape">
              <a:avLst/>
            </a:prstTxWarp>
            <a:spAutoFit/>
          </a:bodyPr>
          <a:lstStyle/>
          <a:p>
            <a:pPr algn="l"/>
            <a:r>
              <a:rPr lang="en-US" sz="2400" b="1" dirty="0"/>
              <a:t>Elmore (2006)</a:t>
            </a:r>
          </a:p>
        </p:txBody>
      </p:sp>
      <p:grpSp>
        <p:nvGrpSpPr>
          <p:cNvPr id="5" name="Group 4"/>
          <p:cNvGrpSpPr/>
          <p:nvPr/>
        </p:nvGrpSpPr>
        <p:grpSpPr>
          <a:xfrm>
            <a:off x="1734161" y="3191312"/>
            <a:ext cx="8195524" cy="3150585"/>
            <a:chOff x="1734161" y="2825562"/>
            <a:chExt cx="8195524" cy="3150585"/>
          </a:xfrm>
        </p:grpSpPr>
        <p:sp>
          <p:nvSpPr>
            <p:cNvPr id="6" name="Rectangle 5"/>
            <p:cNvSpPr/>
            <p:nvPr/>
          </p:nvSpPr>
          <p:spPr>
            <a:xfrm>
              <a:off x="1734161" y="2825562"/>
              <a:ext cx="8169442" cy="3150585"/>
            </a:xfrm>
            <a:prstGeom prst="rect">
              <a:avLst/>
            </a:prstGeom>
            <a:solidFill>
              <a:srgbClr val="1532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98212" y="2871780"/>
              <a:ext cx="8131473" cy="2323713"/>
            </a:xfrm>
            <a:prstGeom prst="rect">
              <a:avLst/>
            </a:prstGeom>
            <a:noFill/>
            <a:effectLst/>
          </p:spPr>
          <p:txBody>
            <a:bodyPr wrap="square" rtlCol="0">
              <a:spAutoFit/>
            </a:bodyPr>
            <a:lstStyle/>
            <a:p>
              <a:pPr algn="ctr">
                <a:spcAft>
                  <a:spcPts val="3000"/>
                </a:spcAft>
              </a:pPr>
              <a:r>
                <a:rPr lang="en-US" sz="6000" dirty="0">
                  <a:solidFill>
                    <a:schemeClr val="bg1"/>
                  </a:solidFill>
                  <a:latin typeface="Arial Black" panose="020B0A04020102020204" pitchFamily="34" charset="0"/>
                </a:rPr>
                <a:t>RECIPROCAL</a:t>
              </a:r>
            </a:p>
            <a:p>
              <a:pPr algn="ctr"/>
              <a:r>
                <a:rPr lang="en-US" sz="6000" dirty="0">
                  <a:solidFill>
                    <a:schemeClr val="bg1"/>
                  </a:solidFill>
                  <a:latin typeface="Arial Black" panose="020B0A04020102020204" pitchFamily="34" charset="0"/>
                </a:rPr>
                <a:t>ACCOUNTABILITY</a:t>
              </a:r>
            </a:p>
          </p:txBody>
        </p:sp>
        <p:sp>
          <p:nvSpPr>
            <p:cNvPr id="8" name="TextBox 7"/>
            <p:cNvSpPr txBox="1"/>
            <p:nvPr/>
          </p:nvSpPr>
          <p:spPr>
            <a:xfrm>
              <a:off x="1785171" y="3525804"/>
              <a:ext cx="8131473" cy="1015663"/>
            </a:xfrm>
            <a:prstGeom prst="rect">
              <a:avLst/>
            </a:prstGeom>
            <a:noFill/>
            <a:effectLst>
              <a:reflection blurRad="6350" stA="50000" endA="295" endPos="92000" dist="101600" dir="5400000" sy="-100000" algn="bl" rotWithShape="0"/>
            </a:effectLst>
          </p:spPr>
          <p:txBody>
            <a:bodyPr wrap="square" rtlCol="0">
              <a:spAutoFit/>
            </a:bodyPr>
            <a:lstStyle/>
            <a:p>
              <a:pPr algn="ctr"/>
              <a:r>
                <a:rPr lang="en-US" sz="6000" dirty="0">
                  <a:solidFill>
                    <a:schemeClr val="bg1"/>
                  </a:solidFill>
                  <a:latin typeface="Arial Black" panose="020B0A04020102020204" pitchFamily="34" charset="0"/>
                </a:rPr>
                <a:t>ACCOUNTABILITY</a:t>
              </a:r>
            </a:p>
          </p:txBody>
        </p:sp>
        <p:sp>
          <p:nvSpPr>
            <p:cNvPr id="9" name="Rectangle 8"/>
            <p:cNvSpPr/>
            <p:nvPr/>
          </p:nvSpPr>
          <p:spPr>
            <a:xfrm>
              <a:off x="1798212" y="3681833"/>
              <a:ext cx="7927679" cy="631768"/>
            </a:xfrm>
            <a:prstGeom prst="rect">
              <a:avLst/>
            </a:prstGeom>
            <a:solidFill>
              <a:srgbClr val="1532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7877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20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402956" y="648394"/>
            <a:ext cx="10351240" cy="2743199"/>
          </a:xfrm>
        </p:spPr>
        <p:txBody>
          <a:bodyPr>
            <a:noAutofit/>
          </a:bodyPr>
          <a:lstStyle/>
          <a:p>
            <a:pPr algn="l"/>
            <a:r>
              <a:rPr lang="en-US" sz="5000" b="0" dirty="0"/>
              <a:t>If anyone’s practice is subject to observation, analysis, and critique, then everyone’s practice should be.</a:t>
            </a:r>
          </a:p>
        </p:txBody>
      </p:sp>
      <p:sp>
        <p:nvSpPr>
          <p:cNvPr id="4" name="Text Box 3"/>
          <p:cNvSpPr txBox="1">
            <a:spLocks noChangeArrowheads="1"/>
          </p:cNvSpPr>
          <p:nvPr/>
        </p:nvSpPr>
        <p:spPr bwMode="auto">
          <a:xfrm>
            <a:off x="9629747" y="6227057"/>
            <a:ext cx="1970155" cy="461665"/>
          </a:xfrm>
          <a:prstGeom prst="rect">
            <a:avLst/>
          </a:prstGeom>
          <a:noFill/>
          <a:ln w="9525">
            <a:noFill/>
            <a:miter lim="800000"/>
            <a:headEnd/>
            <a:tailEnd/>
          </a:ln>
          <a:effectLst/>
        </p:spPr>
        <p:txBody>
          <a:bodyPr wrap="none">
            <a:prstTxWarp prst="textNoShape">
              <a:avLst/>
            </a:prstTxWarp>
            <a:spAutoFit/>
          </a:bodyPr>
          <a:lstStyle/>
          <a:p>
            <a:pPr algn="l"/>
            <a:r>
              <a:rPr lang="en-US" sz="2400" b="1" dirty="0"/>
              <a:t>Elmore (2006)</a:t>
            </a:r>
          </a:p>
        </p:txBody>
      </p:sp>
      <p:pic>
        <p:nvPicPr>
          <p:cNvPr id="3" name="Picture 2">
            <a:extLst>
              <a:ext uri="{FF2B5EF4-FFF2-40B4-BE49-F238E27FC236}">
                <a16:creationId xmlns:a16="http://schemas.microsoft.com/office/drawing/2014/main" id="{0928E2FA-DE5B-494B-B2F3-0F286A3C5048}"/>
              </a:ext>
            </a:extLst>
          </p:cNvPr>
          <p:cNvPicPr>
            <a:picLocks noChangeAspect="1"/>
          </p:cNvPicPr>
          <p:nvPr/>
        </p:nvPicPr>
        <p:blipFill rotWithShape="1">
          <a:blip r:embed="rId4">
            <a:extLst>
              <a:ext uri="{28A0092B-C50C-407E-A947-70E740481C1C}">
                <a14:useLocalDpi xmlns:a14="http://schemas.microsoft.com/office/drawing/2010/main"/>
              </a:ext>
            </a:extLst>
          </a:blip>
          <a:srcRect l="9387" t="18778" r="8925" b="28159"/>
          <a:stretch/>
        </p:blipFill>
        <p:spPr>
          <a:xfrm>
            <a:off x="3336174" y="3906982"/>
            <a:ext cx="5835535" cy="1895303"/>
          </a:xfrm>
          <a:prstGeom prst="rect">
            <a:avLst/>
          </a:prstGeom>
        </p:spPr>
      </p:pic>
    </p:spTree>
    <p:custDataLst>
      <p:tags r:id="rId1"/>
    </p:custDataLst>
    <p:extLst>
      <p:ext uri="{BB962C8B-B14F-4D97-AF65-F5344CB8AC3E}">
        <p14:creationId xmlns:p14="http://schemas.microsoft.com/office/powerpoint/2010/main" val="4084705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695D55-7DDC-884D-B3E6-2A94BCCCB94B}"/>
              </a:ext>
            </a:extLst>
          </p:cNvPr>
          <p:cNvSpPr>
            <a:spLocks noGrp="1"/>
          </p:cNvSpPr>
          <p:nvPr>
            <p:ph type="ctrTitle"/>
          </p:nvPr>
        </p:nvSpPr>
        <p:spPr>
          <a:xfrm>
            <a:off x="232756" y="315884"/>
            <a:ext cx="11621193" cy="1524185"/>
          </a:xfrm>
        </p:spPr>
        <p:txBody>
          <a:bodyPr>
            <a:normAutofit/>
          </a:bodyPr>
          <a:lstStyle/>
          <a:p>
            <a:r>
              <a:rPr lang="en-US" sz="4000" b="0" dirty="0"/>
              <a:t>Leaders who are successful at sharing leadership…</a:t>
            </a:r>
          </a:p>
        </p:txBody>
      </p:sp>
      <p:sp>
        <p:nvSpPr>
          <p:cNvPr id="5" name="Subtitle 4">
            <a:extLst>
              <a:ext uri="{FF2B5EF4-FFF2-40B4-BE49-F238E27FC236}">
                <a16:creationId xmlns:a16="http://schemas.microsoft.com/office/drawing/2014/main" id="{A30B3550-F88A-BC4A-8523-6BD44B00767D}"/>
              </a:ext>
            </a:extLst>
          </p:cNvPr>
          <p:cNvSpPr>
            <a:spLocks noGrp="1"/>
          </p:cNvSpPr>
          <p:nvPr>
            <p:ph type="subTitle" idx="1"/>
          </p:nvPr>
        </p:nvSpPr>
        <p:spPr>
          <a:xfrm>
            <a:off x="382385" y="5390033"/>
            <a:ext cx="11471564" cy="891003"/>
          </a:xfrm>
        </p:spPr>
        <p:txBody>
          <a:bodyPr>
            <a:normAutofit/>
          </a:bodyPr>
          <a:lstStyle/>
          <a:p>
            <a:r>
              <a:rPr lang="en-US" sz="4000" b="0" dirty="0"/>
              <a:t>…have a higher level of Emotional Intelligence (EQ).</a:t>
            </a:r>
          </a:p>
        </p:txBody>
      </p:sp>
      <p:pic>
        <p:nvPicPr>
          <p:cNvPr id="7" name="Picture 6">
            <a:extLst>
              <a:ext uri="{FF2B5EF4-FFF2-40B4-BE49-F238E27FC236}">
                <a16:creationId xmlns:a16="http://schemas.microsoft.com/office/drawing/2014/main" id="{2F423946-140D-754C-975E-58D884BA2013}"/>
              </a:ext>
            </a:extLst>
          </p:cNvPr>
          <p:cNvPicPr>
            <a:picLocks noChangeAspect="1"/>
          </p:cNvPicPr>
          <p:nvPr/>
        </p:nvPicPr>
        <p:blipFill>
          <a:blip r:embed="rId2"/>
          <a:stretch>
            <a:fillRect/>
          </a:stretch>
        </p:blipFill>
        <p:spPr>
          <a:xfrm>
            <a:off x="2844801" y="1969686"/>
            <a:ext cx="6671733" cy="2974847"/>
          </a:xfrm>
          <a:prstGeom prst="rect">
            <a:avLst/>
          </a:prstGeom>
        </p:spPr>
      </p:pic>
    </p:spTree>
    <p:extLst>
      <p:ext uri="{BB962C8B-B14F-4D97-AF65-F5344CB8AC3E}">
        <p14:creationId xmlns:p14="http://schemas.microsoft.com/office/powerpoint/2010/main" val="312681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3200-CCF4-6740-8DFC-F5C2D5A007D8}"/>
              </a:ext>
            </a:extLst>
          </p:cNvPr>
          <p:cNvSpPr>
            <a:spLocks noGrp="1"/>
          </p:cNvSpPr>
          <p:nvPr>
            <p:ph type="title"/>
          </p:nvPr>
        </p:nvSpPr>
        <p:spPr>
          <a:xfrm>
            <a:off x="349135" y="291263"/>
            <a:ext cx="11621192" cy="1687166"/>
          </a:xfrm>
        </p:spPr>
        <p:txBody>
          <a:bodyPr>
            <a:normAutofit/>
          </a:bodyPr>
          <a:lstStyle/>
          <a:p>
            <a:r>
              <a:rPr lang="en-US" sz="4200" b="0" dirty="0"/>
              <a:t>Sharing leadership demands emotional intelligence.</a:t>
            </a:r>
          </a:p>
        </p:txBody>
      </p:sp>
      <p:pic>
        <p:nvPicPr>
          <p:cNvPr id="4" name="Picture 3">
            <a:extLst>
              <a:ext uri="{FF2B5EF4-FFF2-40B4-BE49-F238E27FC236}">
                <a16:creationId xmlns:a16="http://schemas.microsoft.com/office/drawing/2014/main" id="{1A50C239-7285-1F4F-AEBD-9806A90114A7}"/>
              </a:ext>
            </a:extLst>
          </p:cNvPr>
          <p:cNvPicPr>
            <a:picLocks noChangeAspect="1"/>
          </p:cNvPicPr>
          <p:nvPr/>
        </p:nvPicPr>
        <p:blipFill>
          <a:blip r:embed="rId2"/>
          <a:stretch>
            <a:fillRect/>
          </a:stretch>
        </p:blipFill>
        <p:spPr>
          <a:xfrm rot="19703094">
            <a:off x="4773078" y="2025450"/>
            <a:ext cx="2773307" cy="4219388"/>
          </a:xfrm>
          <a:prstGeom prst="rect">
            <a:avLst/>
          </a:prstGeom>
        </p:spPr>
      </p:pic>
    </p:spTree>
    <p:extLst>
      <p:ext uri="{BB962C8B-B14F-4D97-AF65-F5344CB8AC3E}">
        <p14:creationId xmlns:p14="http://schemas.microsoft.com/office/powerpoint/2010/main" val="4110464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DCDC-3EA4-7747-B3EC-0140DA5C5D12}"/>
              </a:ext>
            </a:extLst>
          </p:cNvPr>
          <p:cNvSpPr>
            <a:spLocks noGrp="1"/>
          </p:cNvSpPr>
          <p:nvPr>
            <p:ph type="title"/>
          </p:nvPr>
        </p:nvSpPr>
        <p:spPr>
          <a:xfrm>
            <a:off x="0" y="42332"/>
            <a:ext cx="12192000" cy="1577134"/>
          </a:xfrm>
        </p:spPr>
        <p:txBody>
          <a:bodyPr>
            <a:normAutofit/>
          </a:bodyPr>
          <a:lstStyle/>
          <a:p>
            <a:r>
              <a:rPr lang="en-US" dirty="0"/>
              <a:t>Emotional Intelligence and Shared Leadership</a:t>
            </a:r>
          </a:p>
        </p:txBody>
      </p:sp>
      <p:sp>
        <p:nvSpPr>
          <p:cNvPr id="3" name="Content Placeholder 2">
            <a:extLst>
              <a:ext uri="{FF2B5EF4-FFF2-40B4-BE49-F238E27FC236}">
                <a16:creationId xmlns:a16="http://schemas.microsoft.com/office/drawing/2014/main" id="{227C54D1-C5B8-B641-B963-5EF55B5B8DE7}"/>
              </a:ext>
            </a:extLst>
          </p:cNvPr>
          <p:cNvSpPr>
            <a:spLocks noGrp="1"/>
          </p:cNvSpPr>
          <p:nvPr>
            <p:ph idx="1"/>
          </p:nvPr>
        </p:nvSpPr>
        <p:spPr>
          <a:xfrm>
            <a:off x="1064029" y="1619466"/>
            <a:ext cx="9603971" cy="4927600"/>
          </a:xfrm>
        </p:spPr>
        <p:txBody>
          <a:bodyPr/>
          <a:lstStyle/>
          <a:p>
            <a:pPr marL="742950" indent="-742950">
              <a:buFont typeface="+mj-lt"/>
              <a:buAutoNum type="arabicPeriod"/>
            </a:pPr>
            <a:r>
              <a:rPr lang="en-US" b="0" dirty="0"/>
              <a:t>Emotional Self-Awareness</a:t>
            </a:r>
          </a:p>
          <a:p>
            <a:pPr marL="742950" indent="-742950">
              <a:buFont typeface="+mj-lt"/>
              <a:buAutoNum type="arabicPeriod"/>
            </a:pPr>
            <a:r>
              <a:rPr lang="en-US" b="0" dirty="0"/>
              <a:t>Emotional Self-Control</a:t>
            </a:r>
          </a:p>
          <a:p>
            <a:pPr marL="742950" indent="-742950">
              <a:buFont typeface="+mj-lt"/>
              <a:buAutoNum type="arabicPeriod"/>
            </a:pPr>
            <a:r>
              <a:rPr lang="en-US" b="0" dirty="0"/>
              <a:t>Adaptability</a:t>
            </a:r>
          </a:p>
          <a:p>
            <a:pPr marL="742950" indent="-742950">
              <a:buFont typeface="+mj-lt"/>
              <a:buAutoNum type="arabicPeriod"/>
            </a:pPr>
            <a:r>
              <a:rPr lang="en-US" b="0" dirty="0"/>
              <a:t>Empathy</a:t>
            </a:r>
          </a:p>
          <a:p>
            <a:pPr marL="742950" indent="-742950">
              <a:buFont typeface="+mj-lt"/>
              <a:buAutoNum type="arabicPeriod"/>
            </a:pPr>
            <a:r>
              <a:rPr lang="en-US" b="0" dirty="0"/>
              <a:t>Organizational Awareness</a:t>
            </a:r>
          </a:p>
          <a:p>
            <a:pPr marL="742950" indent="-742950">
              <a:buFont typeface="+mj-lt"/>
              <a:buAutoNum type="arabicPeriod"/>
            </a:pPr>
            <a:r>
              <a:rPr lang="en-US" b="0" dirty="0"/>
              <a:t>Conflict Management</a:t>
            </a:r>
          </a:p>
          <a:p>
            <a:pPr marL="742950" indent="-742950">
              <a:buFont typeface="+mj-lt"/>
              <a:buAutoNum type="arabicPeriod"/>
            </a:pPr>
            <a:endParaRPr lang="en-US" dirty="0"/>
          </a:p>
        </p:txBody>
      </p:sp>
      <p:pic>
        <p:nvPicPr>
          <p:cNvPr id="5" name="Picture 4">
            <a:extLst>
              <a:ext uri="{FF2B5EF4-FFF2-40B4-BE49-F238E27FC236}">
                <a16:creationId xmlns:a16="http://schemas.microsoft.com/office/drawing/2014/main" id="{221C7297-9441-4344-A184-00F1C59BADD0}"/>
              </a:ext>
            </a:extLst>
          </p:cNvPr>
          <p:cNvPicPr>
            <a:picLocks noChangeAspect="1"/>
          </p:cNvPicPr>
          <p:nvPr/>
        </p:nvPicPr>
        <p:blipFill>
          <a:blip r:embed="rId3"/>
          <a:stretch>
            <a:fillRect/>
          </a:stretch>
        </p:blipFill>
        <p:spPr>
          <a:xfrm rot="1216689">
            <a:off x="8476336" y="2154678"/>
            <a:ext cx="1778000" cy="2705100"/>
          </a:xfrm>
          <a:prstGeom prst="rect">
            <a:avLst/>
          </a:prstGeom>
        </p:spPr>
      </p:pic>
      <p:sp>
        <p:nvSpPr>
          <p:cNvPr id="4" name="TextBox 3">
            <a:extLst>
              <a:ext uri="{FF2B5EF4-FFF2-40B4-BE49-F238E27FC236}">
                <a16:creationId xmlns:a16="http://schemas.microsoft.com/office/drawing/2014/main" id="{8ECBF7E9-90DB-C941-9DF0-B208FAAAB596}"/>
              </a:ext>
            </a:extLst>
          </p:cNvPr>
          <p:cNvSpPr txBox="1"/>
          <p:nvPr/>
        </p:nvSpPr>
        <p:spPr>
          <a:xfrm>
            <a:off x="10210800" y="6299423"/>
            <a:ext cx="2034531" cy="461665"/>
          </a:xfrm>
          <a:prstGeom prst="rect">
            <a:avLst/>
          </a:prstGeom>
          <a:noFill/>
        </p:spPr>
        <p:txBody>
          <a:bodyPr wrap="none" rtlCol="0">
            <a:spAutoFit/>
          </a:bodyPr>
          <a:lstStyle/>
          <a:p>
            <a:r>
              <a:rPr lang="en-US" sz="2400" b="1" dirty="0"/>
              <a:t>Goleman 2017</a:t>
            </a:r>
          </a:p>
        </p:txBody>
      </p:sp>
      <p:sp>
        <p:nvSpPr>
          <p:cNvPr id="6" name="TextBox 5">
            <a:extLst>
              <a:ext uri="{FF2B5EF4-FFF2-40B4-BE49-F238E27FC236}">
                <a16:creationId xmlns:a16="http://schemas.microsoft.com/office/drawing/2014/main" id="{F8780D47-3970-3244-8BAF-9FEDB267763B}"/>
              </a:ext>
            </a:extLst>
          </p:cNvPr>
          <p:cNvSpPr txBox="1"/>
          <p:nvPr/>
        </p:nvSpPr>
        <p:spPr>
          <a:xfrm>
            <a:off x="4475018" y="6266984"/>
            <a:ext cx="2576946" cy="523220"/>
          </a:xfrm>
          <a:prstGeom prst="rect">
            <a:avLst/>
          </a:prstGeom>
          <a:noFill/>
        </p:spPr>
        <p:txBody>
          <a:bodyPr wrap="square" rtlCol="0">
            <a:spAutoFit/>
          </a:bodyPr>
          <a:lstStyle/>
          <a:p>
            <a:r>
              <a:rPr lang="en-US" sz="2800" b="1"/>
              <a:t>Handout</a:t>
            </a:r>
          </a:p>
        </p:txBody>
      </p:sp>
    </p:spTree>
    <p:extLst>
      <p:ext uri="{BB962C8B-B14F-4D97-AF65-F5344CB8AC3E}">
        <p14:creationId xmlns:p14="http://schemas.microsoft.com/office/powerpoint/2010/main" val="219045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1778-701F-A04A-B5EE-50FB877F30FC}"/>
              </a:ext>
            </a:extLst>
          </p:cNvPr>
          <p:cNvSpPr>
            <a:spLocks noGrp="1"/>
          </p:cNvSpPr>
          <p:nvPr>
            <p:ph type="title"/>
          </p:nvPr>
        </p:nvSpPr>
        <p:spPr>
          <a:xfrm>
            <a:off x="609600" y="312363"/>
            <a:ext cx="10972800" cy="1143000"/>
          </a:xfrm>
        </p:spPr>
        <p:txBody>
          <a:bodyPr>
            <a:normAutofit/>
          </a:bodyPr>
          <a:lstStyle/>
          <a:p>
            <a:r>
              <a:rPr lang="en-US" sz="4800" dirty="0"/>
              <a:t>How do you effectively share leadership?</a:t>
            </a:r>
          </a:p>
        </p:txBody>
      </p:sp>
      <p:sp>
        <p:nvSpPr>
          <p:cNvPr id="3" name="Content Placeholder 2">
            <a:extLst>
              <a:ext uri="{FF2B5EF4-FFF2-40B4-BE49-F238E27FC236}">
                <a16:creationId xmlns:a16="http://schemas.microsoft.com/office/drawing/2014/main" id="{844E4707-FA5B-B947-AD82-F2FB162350CD}"/>
              </a:ext>
            </a:extLst>
          </p:cNvPr>
          <p:cNvSpPr>
            <a:spLocks noGrp="1"/>
          </p:cNvSpPr>
          <p:nvPr>
            <p:ph idx="1"/>
          </p:nvPr>
        </p:nvSpPr>
        <p:spPr>
          <a:xfrm>
            <a:off x="864524" y="1417638"/>
            <a:ext cx="8695111" cy="5257800"/>
          </a:xfrm>
        </p:spPr>
        <p:txBody>
          <a:bodyPr>
            <a:normAutofit/>
          </a:bodyPr>
          <a:lstStyle/>
          <a:p>
            <a:r>
              <a:rPr lang="en-US" b="0" dirty="0"/>
              <a:t>Clear goals, outcomes, expectations to all teams and members</a:t>
            </a:r>
          </a:p>
          <a:p>
            <a:r>
              <a:rPr lang="en-US" b="0" dirty="0"/>
              <a:t>Clear responsibilities</a:t>
            </a:r>
          </a:p>
          <a:p>
            <a:r>
              <a:rPr lang="en-US" b="0" dirty="0"/>
              <a:t>Provision of resources, support, and PD</a:t>
            </a:r>
          </a:p>
          <a:p>
            <a:r>
              <a:rPr lang="en-US" b="0" dirty="0"/>
              <a:t>Shared or reciprocal accountability</a:t>
            </a:r>
          </a:p>
          <a:p>
            <a:r>
              <a:rPr lang="en-US" b="0" dirty="0"/>
              <a:t>EQ</a:t>
            </a:r>
          </a:p>
        </p:txBody>
      </p:sp>
      <p:pic>
        <p:nvPicPr>
          <p:cNvPr id="5" name="Picture 4">
            <a:extLst>
              <a:ext uri="{FF2B5EF4-FFF2-40B4-BE49-F238E27FC236}">
                <a16:creationId xmlns:a16="http://schemas.microsoft.com/office/drawing/2014/main" id="{CCDFEA7C-A50B-8C4D-8420-CF3FF0AFD9BD}"/>
              </a:ext>
            </a:extLst>
          </p:cNvPr>
          <p:cNvPicPr>
            <a:picLocks noChangeAspect="1"/>
          </p:cNvPicPr>
          <p:nvPr/>
        </p:nvPicPr>
        <p:blipFill>
          <a:blip r:embed="rId2"/>
          <a:stretch>
            <a:fillRect/>
          </a:stretch>
        </p:blipFill>
        <p:spPr>
          <a:xfrm rot="19928287">
            <a:off x="9332078" y="4828901"/>
            <a:ext cx="2665615" cy="1492744"/>
          </a:xfrm>
          <a:prstGeom prst="rect">
            <a:avLst/>
          </a:prstGeom>
        </p:spPr>
      </p:pic>
    </p:spTree>
    <p:extLst>
      <p:ext uri="{BB962C8B-B14F-4D97-AF65-F5344CB8AC3E}">
        <p14:creationId xmlns:p14="http://schemas.microsoft.com/office/powerpoint/2010/main" val="251360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71261" y="1"/>
            <a:ext cx="7772400" cy="997527"/>
          </a:xfrm>
        </p:spPr>
        <p:txBody>
          <a:bodyPr/>
          <a:lstStyle/>
          <a:p>
            <a:r>
              <a:rPr lang="en-US" dirty="0"/>
              <a:t>Non-Negotiable # 2</a:t>
            </a:r>
          </a:p>
        </p:txBody>
      </p:sp>
      <p:sp>
        <p:nvSpPr>
          <p:cNvPr id="6" name="Subtitle 5"/>
          <p:cNvSpPr>
            <a:spLocks noGrp="1"/>
          </p:cNvSpPr>
          <p:nvPr>
            <p:ph type="subTitle" idx="1"/>
          </p:nvPr>
        </p:nvSpPr>
        <p:spPr>
          <a:xfrm>
            <a:off x="0" y="997527"/>
            <a:ext cx="12192000" cy="1752600"/>
          </a:xfrm>
        </p:spPr>
        <p:txBody>
          <a:bodyPr>
            <a:normAutofit/>
          </a:bodyPr>
          <a:lstStyle/>
          <a:p>
            <a:r>
              <a:rPr lang="en-US" sz="4400" dirty="0">
                <a:solidFill>
                  <a:schemeClr val="bg1">
                    <a:lumMod val="65000"/>
                  </a:schemeClr>
                </a:solidFill>
              </a:rPr>
              <a:t>Shared Leadership and </a:t>
            </a:r>
            <a:r>
              <a:rPr lang="en-US" sz="4400" dirty="0">
                <a:solidFill>
                  <a:schemeClr val="tx1"/>
                </a:solidFill>
              </a:rPr>
              <a:t>Collaborative Inquiry</a:t>
            </a:r>
          </a:p>
        </p:txBody>
      </p:sp>
      <p:pic>
        <p:nvPicPr>
          <p:cNvPr id="8" name="Picture 7">
            <a:extLst>
              <a:ext uri="{FF2B5EF4-FFF2-40B4-BE49-F238E27FC236}">
                <a16:creationId xmlns:a16="http://schemas.microsoft.com/office/drawing/2014/main" id="{4FCFB463-5C0A-8A4A-93A2-EFF8E33C184F}"/>
              </a:ext>
            </a:extLst>
          </p:cNvPr>
          <p:cNvPicPr>
            <a:picLocks noChangeAspect="1"/>
          </p:cNvPicPr>
          <p:nvPr/>
        </p:nvPicPr>
        <p:blipFill>
          <a:blip r:embed="rId2"/>
          <a:stretch>
            <a:fillRect/>
          </a:stretch>
        </p:blipFill>
        <p:spPr>
          <a:xfrm>
            <a:off x="1437806" y="2750128"/>
            <a:ext cx="9230194" cy="5053934"/>
          </a:xfrm>
          <a:prstGeom prst="rect">
            <a:avLst/>
          </a:prstGeom>
        </p:spPr>
      </p:pic>
    </p:spTree>
    <p:extLst>
      <p:ext uri="{BB962C8B-B14F-4D97-AF65-F5344CB8AC3E}">
        <p14:creationId xmlns:p14="http://schemas.microsoft.com/office/powerpoint/2010/main" val="58131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solidFill>
                  <a:srgbClr val="ED4138"/>
                </a:solidFill>
              </a:rPr>
              <a:t>Theory of Change</a:t>
            </a:r>
          </a:p>
        </p:txBody>
      </p:sp>
      <p:sp>
        <p:nvSpPr>
          <p:cNvPr id="5" name="Content Placeholder 4"/>
          <p:cNvSpPr>
            <a:spLocks noGrp="1"/>
          </p:cNvSpPr>
          <p:nvPr>
            <p:ph idx="1"/>
          </p:nvPr>
        </p:nvSpPr>
        <p:spPr>
          <a:xfrm>
            <a:off x="433137" y="1600200"/>
            <a:ext cx="8013031" cy="5257800"/>
          </a:xfrm>
        </p:spPr>
        <p:txBody>
          <a:bodyPr>
            <a:normAutofit/>
          </a:bodyPr>
          <a:lstStyle/>
          <a:p>
            <a:pPr marL="0" indent="0">
              <a:lnSpc>
                <a:spcPts val="4800"/>
              </a:lnSpc>
              <a:spcBef>
                <a:spcPts val="0"/>
              </a:spcBef>
              <a:buNone/>
            </a:pPr>
            <a:r>
              <a:rPr lang="en-US" sz="3600" b="0" dirty="0">
                <a:solidFill>
                  <a:srgbClr val="0253FF"/>
                </a:solidFill>
              </a:rPr>
              <a:t>A </a:t>
            </a:r>
            <a:r>
              <a:rPr lang="en-US" sz="3600" b="0" i="1" dirty="0">
                <a:solidFill>
                  <a:srgbClr val="0253FF"/>
                </a:solidFill>
              </a:rPr>
              <a:t>Theory of Action</a:t>
            </a:r>
            <a:r>
              <a:rPr lang="en-US" sz="3600" b="0" dirty="0">
                <a:solidFill>
                  <a:srgbClr val="0253FF"/>
                </a:solidFill>
              </a:rPr>
              <a:t>, or a </a:t>
            </a:r>
            <a:r>
              <a:rPr lang="en-US" sz="3600" b="0" i="1" dirty="0">
                <a:solidFill>
                  <a:srgbClr val="0253FF"/>
                </a:solidFill>
              </a:rPr>
              <a:t>Logic Model</a:t>
            </a:r>
            <a:r>
              <a:rPr lang="en-US" sz="3600" b="0" dirty="0">
                <a:solidFill>
                  <a:srgbClr val="0253FF"/>
                </a:solidFill>
              </a:rPr>
              <a:t>, is a blueprint of the change process that </a:t>
            </a:r>
            <a:r>
              <a:rPr lang="en-US" sz="3600" b="0" dirty="0"/>
              <a:t>provides a </a:t>
            </a:r>
            <a:r>
              <a:rPr lang="en-US" sz="3600" b="0" dirty="0">
                <a:solidFill>
                  <a:srgbClr val="0253FF"/>
                </a:solidFill>
              </a:rPr>
              <a:t>visual diagram or outcome map </a:t>
            </a:r>
            <a:r>
              <a:rPr lang="en-US" sz="3600" b="0" dirty="0"/>
              <a:t>that depicts the relationships between the strategies and intended </a:t>
            </a:r>
            <a:r>
              <a:rPr lang="en-US" sz="3600" b="0" i="1" dirty="0">
                <a:solidFill>
                  <a:srgbClr val="0253FF"/>
                </a:solidFill>
              </a:rPr>
              <a:t>outcomes and results</a:t>
            </a:r>
            <a:r>
              <a:rPr lang="en-US" sz="3600" b="0" i="1" dirty="0"/>
              <a:t>.</a:t>
            </a:r>
          </a:p>
        </p:txBody>
      </p:sp>
      <p:pic>
        <p:nvPicPr>
          <p:cNvPr id="3" name="Picture 2">
            <a:extLst>
              <a:ext uri="{FF2B5EF4-FFF2-40B4-BE49-F238E27FC236}">
                <a16:creationId xmlns:a16="http://schemas.microsoft.com/office/drawing/2014/main" id="{D7207D5A-D471-C646-9C73-AFA8AEC14407}"/>
              </a:ext>
            </a:extLst>
          </p:cNvPr>
          <p:cNvPicPr>
            <a:picLocks noChangeAspect="1"/>
          </p:cNvPicPr>
          <p:nvPr/>
        </p:nvPicPr>
        <p:blipFill>
          <a:blip r:embed="rId3"/>
          <a:stretch>
            <a:fillRect/>
          </a:stretch>
        </p:blipFill>
        <p:spPr>
          <a:xfrm>
            <a:off x="8561379" y="1856581"/>
            <a:ext cx="3117273" cy="3112461"/>
          </a:xfrm>
          <a:prstGeom prst="rect">
            <a:avLst/>
          </a:prstGeom>
        </p:spPr>
      </p:pic>
    </p:spTree>
    <p:extLst>
      <p:ext uri="{BB962C8B-B14F-4D97-AF65-F5344CB8AC3E}">
        <p14:creationId xmlns:p14="http://schemas.microsoft.com/office/powerpoint/2010/main" val="2111092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342" y="571354"/>
            <a:ext cx="9466117" cy="723172"/>
          </a:xfrm>
        </p:spPr>
        <p:txBody>
          <a:bodyPr>
            <a:noAutofit/>
          </a:bodyPr>
          <a:lstStyle/>
          <a:p>
            <a:r>
              <a:rPr lang="en-US" sz="3600" b="0" dirty="0">
                <a:solidFill>
                  <a:schemeClr val="tx1"/>
                </a:solidFill>
              </a:rPr>
              <a:t>Leaders in high-performing districts…</a:t>
            </a:r>
          </a:p>
        </p:txBody>
      </p:sp>
      <p:sp>
        <p:nvSpPr>
          <p:cNvPr id="6" name="Text Placeholder 5"/>
          <p:cNvSpPr>
            <a:spLocks noGrp="1"/>
          </p:cNvSpPr>
          <p:nvPr>
            <p:ph type="body" sz="quarter" idx="10"/>
          </p:nvPr>
        </p:nvSpPr>
        <p:spPr>
          <a:xfrm>
            <a:off x="1072343" y="4292946"/>
            <a:ext cx="10289077" cy="1989489"/>
          </a:xfrm>
        </p:spPr>
        <p:txBody>
          <a:bodyPr>
            <a:normAutofit/>
          </a:bodyPr>
          <a:lstStyle/>
          <a:p>
            <a:pPr marL="0" indent="6350" algn="ctr">
              <a:buNone/>
            </a:pPr>
            <a:r>
              <a:rPr lang="en-US" b="0" dirty="0">
                <a:solidFill>
                  <a:schemeClr val="tx1"/>
                </a:solidFill>
              </a:rPr>
              <a:t>…engaged school staff members in collaborative inquiry about student learning and teacher performance in their schools.</a:t>
            </a:r>
          </a:p>
        </p:txBody>
      </p:sp>
      <p:sp>
        <p:nvSpPr>
          <p:cNvPr id="4" name="TextBox 3"/>
          <p:cNvSpPr txBox="1"/>
          <p:nvPr/>
        </p:nvSpPr>
        <p:spPr>
          <a:xfrm>
            <a:off x="7341441" y="6257835"/>
            <a:ext cx="4850559" cy="461665"/>
          </a:xfrm>
          <a:prstGeom prst="rect">
            <a:avLst/>
          </a:prstGeom>
          <a:noFill/>
        </p:spPr>
        <p:txBody>
          <a:bodyPr wrap="none" rtlCol="0">
            <a:spAutoFit/>
          </a:bodyPr>
          <a:lstStyle/>
          <a:p>
            <a:r>
              <a:rPr lang="en-US" sz="2400" b="1" dirty="0" err="1">
                <a:solidFill>
                  <a:srgbClr val="2A2C2D"/>
                </a:solidFill>
              </a:rPr>
              <a:t>Leithwood</a:t>
            </a:r>
            <a:r>
              <a:rPr lang="en-US" sz="2400" b="1" dirty="0">
                <a:solidFill>
                  <a:srgbClr val="2A2C2D"/>
                </a:solidFill>
              </a:rPr>
              <a:t> and Seashore-Louis, 2012</a:t>
            </a:r>
          </a:p>
        </p:txBody>
      </p:sp>
      <p:pic>
        <p:nvPicPr>
          <p:cNvPr id="5" name="Picture 4" descr="school districts.jpg"/>
          <p:cNvPicPr>
            <a:picLocks noChangeAspect="1"/>
          </p:cNvPicPr>
          <p:nvPr/>
        </p:nvPicPr>
        <p:blipFill>
          <a:blip r:embed="rId2"/>
          <a:stretch>
            <a:fillRect/>
          </a:stretch>
        </p:blipFill>
        <p:spPr>
          <a:xfrm>
            <a:off x="2453965" y="1349936"/>
            <a:ext cx="7122298" cy="2802634"/>
          </a:xfrm>
          <a:prstGeom prst="rect">
            <a:avLst/>
          </a:prstGeom>
          <a:ln w="38100">
            <a:solidFill>
              <a:schemeClr val="bg1">
                <a:lumMod val="65000"/>
              </a:schemeClr>
            </a:solidFill>
          </a:ln>
        </p:spPr>
      </p:pic>
    </p:spTree>
    <p:extLst>
      <p:ext uri="{BB962C8B-B14F-4D97-AF65-F5344CB8AC3E}">
        <p14:creationId xmlns:p14="http://schemas.microsoft.com/office/powerpoint/2010/main" val="38620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2"/>
          <p:cNvSpPr>
            <a:spLocks noGrp="1"/>
          </p:cNvSpPr>
          <p:nvPr>
            <p:ph type="title"/>
          </p:nvPr>
        </p:nvSpPr>
        <p:spPr>
          <a:xfrm>
            <a:off x="382385" y="171991"/>
            <a:ext cx="11604567" cy="1304862"/>
          </a:xfrm>
        </p:spPr>
        <p:txBody>
          <a:bodyPr>
            <a:normAutofit/>
          </a:bodyPr>
          <a:lstStyle/>
          <a:p>
            <a:pPr eaLnBrk="1" hangingPunct="1"/>
            <a:r>
              <a:rPr lang="en-US" sz="5400" b="1" dirty="0"/>
              <a:t>Supported By Study After Study</a:t>
            </a:r>
          </a:p>
        </p:txBody>
      </p:sp>
      <p:sp>
        <p:nvSpPr>
          <p:cNvPr id="5" name="Content Placeholder 4"/>
          <p:cNvSpPr>
            <a:spLocks noGrp="1"/>
          </p:cNvSpPr>
          <p:nvPr>
            <p:ph idx="1"/>
          </p:nvPr>
        </p:nvSpPr>
        <p:spPr>
          <a:xfrm>
            <a:off x="742950" y="1560763"/>
            <a:ext cx="7669530" cy="4017078"/>
          </a:xfrm>
        </p:spPr>
        <p:txBody>
          <a:bodyPr>
            <a:normAutofit/>
          </a:bodyPr>
          <a:lstStyle/>
          <a:p>
            <a:pPr>
              <a:spcBef>
                <a:spcPts val="600"/>
              </a:spcBef>
              <a:spcAft>
                <a:spcPts val="600"/>
              </a:spcAft>
            </a:pPr>
            <a:r>
              <a:rPr lang="en-US" b="0" dirty="0"/>
              <a:t>Collaborative schools do better than individualistic ones.</a:t>
            </a:r>
          </a:p>
          <a:p>
            <a:pPr>
              <a:spcBef>
                <a:spcPts val="600"/>
              </a:spcBef>
              <a:spcAft>
                <a:spcPts val="600"/>
              </a:spcAft>
            </a:pPr>
            <a:r>
              <a:rPr lang="en-US" b="0" dirty="0"/>
              <a:t>Teachers who work in professional cultures of collaboration tend to perform better than teachers who work alone.</a:t>
            </a:r>
          </a:p>
        </p:txBody>
      </p:sp>
      <p:sp>
        <p:nvSpPr>
          <p:cNvPr id="115716" name="TextBox 5"/>
          <p:cNvSpPr txBox="1">
            <a:spLocks noChangeArrowheads="1"/>
          </p:cNvSpPr>
          <p:nvPr/>
        </p:nvSpPr>
        <p:spPr bwMode="auto">
          <a:xfrm>
            <a:off x="8679372" y="6311345"/>
            <a:ext cx="3512628" cy="461665"/>
          </a:xfrm>
          <a:prstGeom prst="rect">
            <a:avLst/>
          </a:prstGeom>
          <a:noFill/>
          <a:ln w="9525">
            <a:noFill/>
            <a:miter lim="800000"/>
            <a:headEnd/>
            <a:tailEnd/>
          </a:ln>
        </p:spPr>
        <p:txBody>
          <a:bodyPr wrap="none">
            <a:prstTxWarp prst="textNoShape">
              <a:avLst/>
            </a:prstTxWarp>
            <a:spAutoFit/>
          </a:bodyPr>
          <a:lstStyle/>
          <a:p>
            <a:r>
              <a:rPr lang="en-US" sz="2400" b="1" dirty="0">
                <a:solidFill>
                  <a:srgbClr val="000000"/>
                </a:solidFill>
              </a:rPr>
              <a:t>Hargreaves &amp; </a:t>
            </a:r>
            <a:r>
              <a:rPr lang="en-US" sz="2400" b="1" dirty="0" err="1">
                <a:solidFill>
                  <a:srgbClr val="000000"/>
                </a:solidFill>
              </a:rPr>
              <a:t>Fullan</a:t>
            </a:r>
            <a:r>
              <a:rPr lang="en-US" sz="2400" b="1" dirty="0">
                <a:solidFill>
                  <a:srgbClr val="000000"/>
                </a:solidFill>
              </a:rPr>
              <a:t>, 2012</a:t>
            </a:r>
          </a:p>
        </p:txBody>
      </p:sp>
      <p:pic>
        <p:nvPicPr>
          <p:cNvPr id="6" name="Picture 5" descr="collaboration_2.jpg"/>
          <p:cNvPicPr>
            <a:picLocks noChangeAspect="1"/>
          </p:cNvPicPr>
          <p:nvPr/>
        </p:nvPicPr>
        <p:blipFill>
          <a:blip r:embed="rId2"/>
          <a:stretch>
            <a:fillRect/>
          </a:stretch>
        </p:blipFill>
        <p:spPr>
          <a:xfrm>
            <a:off x="8699593" y="1664302"/>
            <a:ext cx="3287359" cy="3810000"/>
          </a:xfrm>
          <a:prstGeom prst="rect">
            <a:avLst/>
          </a:prstGeom>
        </p:spPr>
      </p:pic>
    </p:spTree>
    <p:extLst>
      <p:ext uri="{BB962C8B-B14F-4D97-AF65-F5344CB8AC3E}">
        <p14:creationId xmlns:p14="http://schemas.microsoft.com/office/powerpoint/2010/main" val="3146579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a:xfrm>
            <a:off x="565265" y="1"/>
            <a:ext cx="10939550" cy="2888373"/>
          </a:xfrm>
        </p:spPr>
        <p:txBody>
          <a:bodyPr>
            <a:normAutofit/>
          </a:bodyPr>
          <a:lstStyle/>
          <a:p>
            <a:pPr eaLnBrk="1" hangingPunct="1">
              <a:defRPr/>
            </a:pPr>
            <a:r>
              <a:rPr lang="en-US" b="0" dirty="0">
                <a:solidFill>
                  <a:schemeClr val="tx1">
                    <a:lumMod val="50000"/>
                  </a:schemeClr>
                </a:solidFill>
              </a:rPr>
              <a:t>Collaborative inquiry is among the most promising strategies for strengthening teaching and learning. </a:t>
            </a:r>
          </a:p>
        </p:txBody>
      </p:sp>
      <p:sp>
        <p:nvSpPr>
          <p:cNvPr id="5" name="Subtitle 4"/>
          <p:cNvSpPr>
            <a:spLocks noGrp="1"/>
          </p:cNvSpPr>
          <p:nvPr>
            <p:ph type="body" sz="quarter" idx="10"/>
          </p:nvPr>
        </p:nvSpPr>
        <p:spPr>
          <a:xfrm>
            <a:off x="648392" y="4615294"/>
            <a:ext cx="10773295" cy="1251429"/>
          </a:xfrm>
          <a:prstGeom prst="rect">
            <a:avLst/>
          </a:prstGeom>
        </p:spPr>
        <p:txBody>
          <a:bodyPr>
            <a:noAutofit/>
          </a:bodyPr>
          <a:lstStyle/>
          <a:p>
            <a:pPr marL="0" indent="0" algn="ctr">
              <a:buNone/>
              <a:defRPr/>
            </a:pPr>
            <a:r>
              <a:rPr lang="en-US" sz="4000" b="0" dirty="0">
                <a:solidFill>
                  <a:schemeClr val="tx1">
                    <a:lumMod val="50000"/>
                  </a:schemeClr>
                </a:solidFill>
              </a:rPr>
              <a:t>The biggest risk, however, is not providing the necessary leadership and support.</a:t>
            </a:r>
          </a:p>
        </p:txBody>
      </p:sp>
      <p:sp>
        <p:nvSpPr>
          <p:cNvPr id="120836" name="TextBox 6"/>
          <p:cNvSpPr txBox="1">
            <a:spLocks noChangeArrowheads="1"/>
          </p:cNvSpPr>
          <p:nvPr/>
        </p:nvSpPr>
        <p:spPr bwMode="auto">
          <a:xfrm>
            <a:off x="8265103" y="6241318"/>
            <a:ext cx="3799245" cy="461665"/>
          </a:xfrm>
          <a:prstGeom prst="rect">
            <a:avLst/>
          </a:prstGeom>
          <a:noFill/>
          <a:ln w="9525">
            <a:noFill/>
            <a:miter lim="800000"/>
            <a:headEnd/>
            <a:tailEnd/>
          </a:ln>
        </p:spPr>
        <p:txBody>
          <a:bodyPr wrap="none">
            <a:prstTxWarp prst="textNoShape">
              <a:avLst/>
            </a:prstTxWarp>
            <a:spAutoFit/>
          </a:bodyPr>
          <a:lstStyle/>
          <a:p>
            <a:r>
              <a:rPr lang="en-US" sz="2400" b="1" dirty="0">
                <a:solidFill>
                  <a:srgbClr val="000000"/>
                </a:solidFill>
              </a:rPr>
              <a:t> David, J.L., (2008 and 2009) </a:t>
            </a:r>
          </a:p>
        </p:txBody>
      </p:sp>
      <p:pic>
        <p:nvPicPr>
          <p:cNvPr id="6" name="Picture 5" descr="leadership support.jpg"/>
          <p:cNvPicPr>
            <a:picLocks noChangeAspect="1"/>
          </p:cNvPicPr>
          <p:nvPr/>
        </p:nvPicPr>
        <p:blipFill>
          <a:blip r:embed="rId3"/>
          <a:stretch>
            <a:fillRect/>
          </a:stretch>
        </p:blipFill>
        <p:spPr>
          <a:xfrm>
            <a:off x="2991557" y="2703689"/>
            <a:ext cx="5686776" cy="1790700"/>
          </a:xfrm>
          <a:prstGeom prst="rect">
            <a:avLst/>
          </a:prstGeom>
        </p:spPr>
      </p:pic>
    </p:spTree>
    <p:extLst>
      <p:ext uri="{BB962C8B-B14F-4D97-AF65-F5344CB8AC3E}">
        <p14:creationId xmlns:p14="http://schemas.microsoft.com/office/powerpoint/2010/main" val="2583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138" y="333813"/>
            <a:ext cx="11072552" cy="2259758"/>
          </a:xfrm>
        </p:spPr>
        <p:txBody>
          <a:bodyPr>
            <a:normAutofit/>
          </a:bodyPr>
          <a:lstStyle/>
          <a:p>
            <a:r>
              <a:rPr lang="en-US" b="0" dirty="0"/>
              <a:t>Collaboration does more to advance teachers’ instructional practices than other learning opportunities for individual teachers.</a:t>
            </a:r>
          </a:p>
        </p:txBody>
      </p:sp>
      <p:sp>
        <p:nvSpPr>
          <p:cNvPr id="5" name="TextBox 4"/>
          <p:cNvSpPr txBox="1"/>
          <p:nvPr/>
        </p:nvSpPr>
        <p:spPr>
          <a:xfrm>
            <a:off x="9109997" y="6123472"/>
            <a:ext cx="2661691" cy="461665"/>
          </a:xfrm>
          <a:prstGeom prst="rect">
            <a:avLst/>
          </a:prstGeom>
          <a:noFill/>
        </p:spPr>
        <p:txBody>
          <a:bodyPr wrap="none" rtlCol="0">
            <a:spAutoFit/>
          </a:bodyPr>
          <a:lstStyle/>
          <a:p>
            <a:r>
              <a:rPr lang="en-US" sz="2400" b="1" dirty="0" err="1"/>
              <a:t>Schleifer</a:t>
            </a:r>
            <a:r>
              <a:rPr lang="en-US" sz="2400" b="1" dirty="0"/>
              <a:t>, et al 2017</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7730" y="2913404"/>
            <a:ext cx="5321367" cy="2990608"/>
          </a:xfrm>
          <a:prstGeom prst="rect">
            <a:avLst/>
          </a:prstGeom>
        </p:spPr>
      </p:pic>
    </p:spTree>
    <p:extLst>
      <p:ext uri="{BB962C8B-B14F-4D97-AF65-F5344CB8AC3E}">
        <p14:creationId xmlns:p14="http://schemas.microsoft.com/office/powerpoint/2010/main" val="3851224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 y="482137"/>
            <a:ext cx="11072553" cy="2776451"/>
          </a:xfrm>
        </p:spPr>
        <p:txBody>
          <a:bodyPr>
            <a:normAutofit/>
          </a:bodyPr>
          <a:lstStyle/>
          <a:p>
            <a:r>
              <a:rPr lang="en-US" sz="4200" b="0" dirty="0">
                <a:latin typeface="+mn-lt"/>
              </a:rPr>
              <a:t>The frequency of collaborative discussion with peers had one of the largest significant effects on teachers’ self-reported changes in instruction.</a:t>
            </a:r>
          </a:p>
        </p:txBody>
      </p:sp>
      <p:sp>
        <p:nvSpPr>
          <p:cNvPr id="5" name="TextBox 4"/>
          <p:cNvSpPr txBox="1"/>
          <p:nvPr/>
        </p:nvSpPr>
        <p:spPr>
          <a:xfrm>
            <a:off x="8959502" y="6123472"/>
            <a:ext cx="2661691" cy="461665"/>
          </a:xfrm>
          <a:prstGeom prst="rect">
            <a:avLst/>
          </a:prstGeom>
          <a:noFill/>
        </p:spPr>
        <p:txBody>
          <a:bodyPr wrap="none" rtlCol="0">
            <a:spAutoFit/>
          </a:bodyPr>
          <a:lstStyle/>
          <a:p>
            <a:r>
              <a:rPr lang="en-US" sz="2400" b="1" dirty="0" err="1"/>
              <a:t>Schleifer</a:t>
            </a:r>
            <a:r>
              <a:rPr lang="en-US" sz="2400" b="1" dirty="0"/>
              <a:t>, et al 2017</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88211" y="3517764"/>
            <a:ext cx="5393410" cy="3067373"/>
          </a:xfrm>
          <a:prstGeom prst="rect">
            <a:avLst/>
          </a:prstGeom>
        </p:spPr>
      </p:pic>
    </p:spTree>
    <p:extLst>
      <p:ext uri="{BB962C8B-B14F-4D97-AF65-F5344CB8AC3E}">
        <p14:creationId xmlns:p14="http://schemas.microsoft.com/office/powerpoint/2010/main" val="1052551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085" y="3389774"/>
            <a:ext cx="11105803" cy="2809524"/>
          </a:xfrm>
        </p:spPr>
        <p:txBody>
          <a:bodyPr>
            <a:normAutofit/>
          </a:bodyPr>
          <a:lstStyle/>
          <a:p>
            <a:r>
              <a:rPr lang="en-US" b="0" dirty="0"/>
              <a:t>Teachers improve at faster rates </a:t>
            </a:r>
            <a:br>
              <a:rPr lang="en-US" b="0" dirty="0"/>
            </a:br>
            <a:r>
              <a:rPr lang="en-US" b="0" dirty="0"/>
              <a:t>when working in schools </a:t>
            </a:r>
            <a:br>
              <a:rPr lang="en-US" b="0" dirty="0"/>
            </a:br>
            <a:r>
              <a:rPr lang="en-US" b="0" dirty="0"/>
              <a:t>with strong quality collaboration.</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123987"/>
            <a:ext cx="4386020" cy="32042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83667" y="61994"/>
            <a:ext cx="4684333" cy="3425126"/>
          </a:xfrm>
          <a:prstGeom prst="rect">
            <a:avLst/>
          </a:prstGeom>
        </p:spPr>
      </p:pic>
      <p:sp>
        <p:nvSpPr>
          <p:cNvPr id="7" name="TextBox 6"/>
          <p:cNvSpPr txBox="1"/>
          <p:nvPr/>
        </p:nvSpPr>
        <p:spPr>
          <a:xfrm>
            <a:off x="9822298" y="6201169"/>
            <a:ext cx="1967590" cy="461665"/>
          </a:xfrm>
          <a:prstGeom prst="rect">
            <a:avLst/>
          </a:prstGeom>
          <a:noFill/>
        </p:spPr>
        <p:txBody>
          <a:bodyPr wrap="none" rtlCol="0">
            <a:spAutoFit/>
          </a:bodyPr>
          <a:lstStyle/>
          <a:p>
            <a:r>
              <a:rPr lang="en-US" sz="2400" b="1" dirty="0" err="1"/>
              <a:t>Ronfeldt</a:t>
            </a:r>
            <a:r>
              <a:rPr lang="en-US" sz="2400" b="1" dirty="0"/>
              <a:t> 2017</a:t>
            </a:r>
          </a:p>
        </p:txBody>
      </p:sp>
    </p:spTree>
    <p:extLst>
      <p:ext uri="{BB962C8B-B14F-4D97-AF65-F5344CB8AC3E}">
        <p14:creationId xmlns:p14="http://schemas.microsoft.com/office/powerpoint/2010/main" val="1323394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4" y="446714"/>
            <a:ext cx="10357658" cy="2814525"/>
          </a:xfrm>
        </p:spPr>
        <p:txBody>
          <a:bodyPr>
            <a:normAutofit/>
          </a:bodyPr>
          <a:lstStyle/>
          <a:p>
            <a:r>
              <a:rPr lang="en-US" b="0" dirty="0">
                <a:latin typeface="+mn-lt"/>
              </a:rPr>
              <a:t>More than two-thirds of older and younger teachers in a national survey said they prefer a school characterized by collaboration among teachers.</a:t>
            </a:r>
          </a:p>
        </p:txBody>
      </p:sp>
      <p:sp>
        <p:nvSpPr>
          <p:cNvPr id="3" name="TextBox 2"/>
          <p:cNvSpPr txBox="1"/>
          <p:nvPr/>
        </p:nvSpPr>
        <p:spPr>
          <a:xfrm>
            <a:off x="9109997" y="5892640"/>
            <a:ext cx="2661691" cy="461665"/>
          </a:xfrm>
          <a:prstGeom prst="rect">
            <a:avLst/>
          </a:prstGeom>
          <a:noFill/>
        </p:spPr>
        <p:txBody>
          <a:bodyPr wrap="none" rtlCol="0">
            <a:spAutoFit/>
          </a:bodyPr>
          <a:lstStyle/>
          <a:p>
            <a:r>
              <a:rPr lang="en-US" sz="2400" b="1" dirty="0" err="1"/>
              <a:t>Schleifer</a:t>
            </a:r>
            <a:r>
              <a:rPr lang="en-US" sz="2400" b="1" dirty="0"/>
              <a:t>, et al 2017</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25503" y="2959793"/>
            <a:ext cx="4902200" cy="3632200"/>
          </a:xfrm>
          <a:prstGeom prst="rect">
            <a:avLst/>
          </a:prstGeom>
        </p:spPr>
      </p:pic>
    </p:spTree>
    <p:extLst>
      <p:ext uri="{BB962C8B-B14F-4D97-AF65-F5344CB8AC3E}">
        <p14:creationId xmlns:p14="http://schemas.microsoft.com/office/powerpoint/2010/main" val="1440467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80" y="342979"/>
            <a:ext cx="11637817" cy="3578102"/>
          </a:xfrm>
        </p:spPr>
        <p:txBody>
          <a:bodyPr>
            <a:normAutofit/>
          </a:bodyPr>
          <a:lstStyle/>
          <a:p>
            <a:r>
              <a:rPr lang="en-US" b="0" dirty="0">
                <a:latin typeface="+mn-lt"/>
              </a:rPr>
              <a:t>Teachers explained that knowing that their colleagues were also trying new activities and were willing to discuss successes and failures </a:t>
            </a:r>
            <a:br>
              <a:rPr lang="en-US" b="0" dirty="0">
                <a:latin typeface="+mn-lt"/>
              </a:rPr>
            </a:br>
            <a:r>
              <a:rPr lang="en-US" b="0" dirty="0">
                <a:latin typeface="+mn-lt"/>
              </a:rPr>
              <a:t>inspired them to take risks that they would not have taken otherwise.</a:t>
            </a:r>
          </a:p>
        </p:txBody>
      </p:sp>
      <p:sp>
        <p:nvSpPr>
          <p:cNvPr id="3" name="TextBox 2"/>
          <p:cNvSpPr txBox="1"/>
          <p:nvPr/>
        </p:nvSpPr>
        <p:spPr>
          <a:xfrm>
            <a:off x="9225334" y="6308138"/>
            <a:ext cx="2661691" cy="461665"/>
          </a:xfrm>
          <a:prstGeom prst="rect">
            <a:avLst/>
          </a:prstGeom>
          <a:noFill/>
        </p:spPr>
        <p:txBody>
          <a:bodyPr wrap="none" rtlCol="0">
            <a:spAutoFit/>
          </a:bodyPr>
          <a:lstStyle/>
          <a:p>
            <a:r>
              <a:rPr lang="en-US" sz="2400" b="1" dirty="0" err="1"/>
              <a:t>Schleifer</a:t>
            </a:r>
            <a:r>
              <a:rPr lang="en-US" sz="2400" b="1" dirty="0"/>
              <a:t>, et al 2017</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3999" y="4239018"/>
            <a:ext cx="9032180" cy="2212848"/>
          </a:xfrm>
          <a:prstGeom prst="rect">
            <a:avLst/>
          </a:prstGeom>
        </p:spPr>
      </p:pic>
    </p:spTree>
    <p:extLst>
      <p:ext uri="{BB962C8B-B14F-4D97-AF65-F5344CB8AC3E}">
        <p14:creationId xmlns:p14="http://schemas.microsoft.com/office/powerpoint/2010/main" val="1923544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257" y="184785"/>
            <a:ext cx="11593485" cy="1835998"/>
          </a:xfrm>
        </p:spPr>
        <p:txBody>
          <a:bodyPr>
            <a:normAutofit/>
          </a:bodyPr>
          <a:lstStyle/>
          <a:p>
            <a:r>
              <a:rPr lang="en-US" sz="3800" b="0" dirty="0">
                <a:latin typeface="+mn-lt"/>
              </a:rPr>
              <a:t>In a survey of over 9000 teachers, they perceived that the most helpful and effective focus of collaboration</a:t>
            </a:r>
            <a:r>
              <a:rPr lang="mr-IN" sz="3800" b="0" dirty="0">
                <a:latin typeface="+mn-lt"/>
              </a:rPr>
              <a:t>…</a:t>
            </a:r>
            <a:endParaRPr lang="en-US" sz="3800" b="0" dirty="0">
              <a:latin typeface="+mn-lt"/>
            </a:endParaRPr>
          </a:p>
        </p:txBody>
      </p:sp>
      <p:sp>
        <p:nvSpPr>
          <p:cNvPr id="3" name="Subtitle 2"/>
          <p:cNvSpPr>
            <a:spLocks noGrp="1"/>
          </p:cNvSpPr>
          <p:nvPr>
            <p:ph type="subTitle" idx="1"/>
          </p:nvPr>
        </p:nvSpPr>
        <p:spPr>
          <a:xfrm>
            <a:off x="540204" y="4859868"/>
            <a:ext cx="11352538" cy="892539"/>
          </a:xfrm>
        </p:spPr>
        <p:txBody>
          <a:bodyPr>
            <a:normAutofit/>
          </a:bodyPr>
          <a:lstStyle/>
          <a:p>
            <a:r>
              <a:rPr lang="en-US" sz="3800" b="0" dirty="0">
                <a:solidFill>
                  <a:schemeClr val="tx1"/>
                </a:solidFill>
                <a:ea typeface="+mj-ea"/>
                <a:cs typeface="+mj-cs"/>
              </a:rPr>
              <a:t>…was in developing instructional strategies.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00801" y="2020783"/>
            <a:ext cx="2353733" cy="26522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74433" y="2020783"/>
            <a:ext cx="2882900" cy="2652268"/>
          </a:xfrm>
          <a:prstGeom prst="rect">
            <a:avLst/>
          </a:prstGeom>
        </p:spPr>
      </p:pic>
      <p:sp>
        <p:nvSpPr>
          <p:cNvPr id="6" name="TextBox 5"/>
          <p:cNvSpPr txBox="1"/>
          <p:nvPr/>
        </p:nvSpPr>
        <p:spPr>
          <a:xfrm>
            <a:off x="9684205" y="6031744"/>
            <a:ext cx="1967590" cy="461665"/>
          </a:xfrm>
          <a:prstGeom prst="rect">
            <a:avLst/>
          </a:prstGeom>
          <a:noFill/>
        </p:spPr>
        <p:txBody>
          <a:bodyPr wrap="none" rtlCol="0">
            <a:spAutoFit/>
          </a:bodyPr>
          <a:lstStyle/>
          <a:p>
            <a:r>
              <a:rPr lang="en-US" sz="2400" b="1" dirty="0" err="1"/>
              <a:t>Ronfeldt</a:t>
            </a:r>
            <a:r>
              <a:rPr lang="en-US" sz="2400" b="1" dirty="0"/>
              <a:t> 2017</a:t>
            </a:r>
          </a:p>
        </p:txBody>
      </p:sp>
    </p:spTree>
    <p:extLst>
      <p:ext uri="{BB962C8B-B14F-4D97-AF65-F5344CB8AC3E}">
        <p14:creationId xmlns:p14="http://schemas.microsoft.com/office/powerpoint/2010/main" val="276718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93F0C-CA1D-594C-A0B0-90768FC1FBA5}"/>
              </a:ext>
            </a:extLst>
          </p:cNvPr>
          <p:cNvPicPr>
            <a:picLocks noChangeAspect="1"/>
          </p:cNvPicPr>
          <p:nvPr/>
        </p:nvPicPr>
        <p:blipFill>
          <a:blip r:embed="rId2"/>
          <a:stretch>
            <a:fillRect/>
          </a:stretch>
        </p:blipFill>
        <p:spPr>
          <a:xfrm>
            <a:off x="8297396" y="0"/>
            <a:ext cx="3894604" cy="2440984"/>
          </a:xfrm>
          <a:prstGeom prst="rect">
            <a:avLst/>
          </a:prstGeom>
        </p:spPr>
      </p:pic>
      <p:sp>
        <p:nvSpPr>
          <p:cNvPr id="2" name="Title 1">
            <a:extLst>
              <a:ext uri="{FF2B5EF4-FFF2-40B4-BE49-F238E27FC236}">
                <a16:creationId xmlns:a16="http://schemas.microsoft.com/office/drawing/2014/main" id="{24DAAE0F-055A-FC4E-8412-FC4085743218}"/>
              </a:ext>
            </a:extLst>
          </p:cNvPr>
          <p:cNvSpPr>
            <a:spLocks noGrp="1"/>
          </p:cNvSpPr>
          <p:nvPr>
            <p:ph type="title"/>
          </p:nvPr>
        </p:nvSpPr>
        <p:spPr>
          <a:xfrm>
            <a:off x="609600" y="1220492"/>
            <a:ext cx="10972800" cy="1143000"/>
          </a:xfrm>
        </p:spPr>
        <p:txBody>
          <a:bodyPr/>
          <a:lstStyle/>
          <a:p>
            <a:pPr algn="l"/>
            <a:r>
              <a:rPr lang="en-US" dirty="0"/>
              <a:t>Mindset (</a:t>
            </a:r>
            <a:r>
              <a:rPr lang="en-US" dirty="0" err="1"/>
              <a:t>Dweck</a:t>
            </a:r>
            <a:r>
              <a:rPr lang="en-US" dirty="0"/>
              <a:t> -2019)</a:t>
            </a:r>
          </a:p>
        </p:txBody>
      </p:sp>
      <p:sp>
        <p:nvSpPr>
          <p:cNvPr id="3" name="Content Placeholder 2">
            <a:extLst>
              <a:ext uri="{FF2B5EF4-FFF2-40B4-BE49-F238E27FC236}">
                <a16:creationId xmlns:a16="http://schemas.microsoft.com/office/drawing/2014/main" id="{C5D4D0CA-5440-634D-AFAD-69F7D5C15293}"/>
              </a:ext>
            </a:extLst>
          </p:cNvPr>
          <p:cNvSpPr>
            <a:spLocks noGrp="1"/>
          </p:cNvSpPr>
          <p:nvPr>
            <p:ph idx="1"/>
          </p:nvPr>
        </p:nvSpPr>
        <p:spPr>
          <a:xfrm>
            <a:off x="609600" y="2363492"/>
            <a:ext cx="10504170" cy="4455500"/>
          </a:xfrm>
        </p:spPr>
        <p:txBody>
          <a:bodyPr>
            <a:normAutofit/>
          </a:bodyPr>
          <a:lstStyle/>
          <a:p>
            <a:pPr>
              <a:spcBef>
                <a:spcPts val="300"/>
              </a:spcBef>
            </a:pPr>
            <a:r>
              <a:rPr lang="en-US" b="0" dirty="0"/>
              <a:t>Growth Mindsets are not just for students. </a:t>
            </a:r>
          </a:p>
          <a:p>
            <a:pPr>
              <a:spcBef>
                <a:spcPts val="300"/>
              </a:spcBef>
            </a:pPr>
            <a:r>
              <a:rPr lang="en-US" b="0" dirty="0"/>
              <a:t>A growth mindset for educators is…</a:t>
            </a:r>
          </a:p>
          <a:p>
            <a:pPr>
              <a:spcBef>
                <a:spcPts val="300"/>
              </a:spcBef>
            </a:pPr>
            <a:r>
              <a:rPr lang="en-US" b="0" dirty="0"/>
              <a:t>“How do I improve?”</a:t>
            </a:r>
          </a:p>
          <a:p>
            <a:pPr lvl="1">
              <a:spcBef>
                <a:spcPts val="300"/>
              </a:spcBef>
            </a:pPr>
            <a:r>
              <a:rPr lang="en-US" b="0" dirty="0"/>
              <a:t> Individually?</a:t>
            </a:r>
          </a:p>
          <a:p>
            <a:pPr lvl="1">
              <a:spcBef>
                <a:spcPts val="300"/>
              </a:spcBef>
            </a:pPr>
            <a:r>
              <a:rPr lang="en-US" b="0" dirty="0"/>
              <a:t> Collectively?</a:t>
            </a:r>
          </a:p>
          <a:p>
            <a:pPr>
              <a:spcBef>
                <a:spcPts val="300"/>
              </a:spcBef>
            </a:pPr>
            <a:r>
              <a:rPr lang="en-US" b="0" dirty="0"/>
              <a:t>All educators can get better!</a:t>
            </a:r>
          </a:p>
        </p:txBody>
      </p:sp>
    </p:spTree>
    <p:extLst>
      <p:ext uri="{BB962C8B-B14F-4D97-AF65-F5344CB8AC3E}">
        <p14:creationId xmlns:p14="http://schemas.microsoft.com/office/powerpoint/2010/main" val="36888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4665" y="3172872"/>
            <a:ext cx="10246894" cy="2793416"/>
          </a:xfrm>
        </p:spPr>
        <p:txBody>
          <a:bodyPr>
            <a:normAutofit/>
          </a:bodyPr>
          <a:lstStyle/>
          <a:p>
            <a:pPr algn="l"/>
            <a:r>
              <a:rPr lang="en-US" b="0" dirty="0">
                <a:solidFill>
                  <a:srgbClr val="0253FF"/>
                </a:solidFill>
              </a:rPr>
              <a:t>Consistent reforms were enhanced </a:t>
            </a:r>
            <a:r>
              <a:rPr lang="en-US" b="0" dirty="0"/>
              <a:t>when </a:t>
            </a:r>
            <a:r>
              <a:rPr lang="en-US" b="0" dirty="0">
                <a:solidFill>
                  <a:srgbClr val="0253FF"/>
                </a:solidFill>
              </a:rPr>
              <a:t>all members of the central office, and teams </a:t>
            </a:r>
            <a:r>
              <a:rPr lang="en-US" b="0" dirty="0"/>
              <a:t>operated with a </a:t>
            </a:r>
            <a:r>
              <a:rPr lang="en-US" b="0" dirty="0">
                <a:solidFill>
                  <a:srgbClr val="0253FF"/>
                </a:solidFill>
              </a:rPr>
              <a:t>shared theory of action</a:t>
            </a:r>
            <a:r>
              <a:rPr lang="en-US" b="0" dirty="0"/>
              <a:t>.</a:t>
            </a:r>
          </a:p>
        </p:txBody>
      </p:sp>
      <p:sp>
        <p:nvSpPr>
          <p:cNvPr id="5" name="TextBox 4"/>
          <p:cNvSpPr txBox="1"/>
          <p:nvPr/>
        </p:nvSpPr>
        <p:spPr>
          <a:xfrm>
            <a:off x="8793826" y="6257835"/>
            <a:ext cx="3398174" cy="461665"/>
          </a:xfrm>
          <a:prstGeom prst="rect">
            <a:avLst/>
          </a:prstGeom>
          <a:noFill/>
        </p:spPr>
        <p:txBody>
          <a:bodyPr wrap="none" rtlCol="0">
            <a:spAutoFit/>
          </a:bodyPr>
          <a:lstStyle/>
          <a:p>
            <a:r>
              <a:rPr lang="en-US" sz="2400" b="1" dirty="0" err="1"/>
              <a:t>Chrispeels</a:t>
            </a:r>
            <a:r>
              <a:rPr lang="en-US" sz="2400" b="1" dirty="0"/>
              <a:t>, et al., (2008) </a:t>
            </a:r>
          </a:p>
        </p:txBody>
      </p:sp>
      <p:pic>
        <p:nvPicPr>
          <p:cNvPr id="3" name="Picture 2">
            <a:extLst>
              <a:ext uri="{FF2B5EF4-FFF2-40B4-BE49-F238E27FC236}">
                <a16:creationId xmlns:a16="http://schemas.microsoft.com/office/drawing/2014/main" id="{B1E704A2-3211-134D-8794-EBEC7C4147BC}"/>
              </a:ext>
            </a:extLst>
          </p:cNvPr>
          <p:cNvPicPr>
            <a:picLocks noChangeAspect="1"/>
          </p:cNvPicPr>
          <p:nvPr/>
        </p:nvPicPr>
        <p:blipFill>
          <a:blip r:embed="rId3"/>
          <a:stretch>
            <a:fillRect/>
          </a:stretch>
        </p:blipFill>
        <p:spPr>
          <a:xfrm>
            <a:off x="3887195" y="357474"/>
            <a:ext cx="5263830" cy="2947745"/>
          </a:xfrm>
          <a:prstGeom prst="rect">
            <a:avLst/>
          </a:prstGeom>
        </p:spPr>
      </p:pic>
    </p:spTree>
    <p:extLst>
      <p:ext uri="{BB962C8B-B14F-4D97-AF65-F5344CB8AC3E}">
        <p14:creationId xmlns:p14="http://schemas.microsoft.com/office/powerpoint/2010/main" val="7539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DCCF08-E8A6-2C49-A51A-8E51FD6986E1}"/>
              </a:ext>
            </a:extLst>
          </p:cNvPr>
          <p:cNvPicPr>
            <a:picLocks noChangeAspect="1"/>
          </p:cNvPicPr>
          <p:nvPr/>
        </p:nvPicPr>
        <p:blipFill>
          <a:blip r:embed="rId2"/>
          <a:stretch>
            <a:fillRect/>
          </a:stretch>
        </p:blipFill>
        <p:spPr>
          <a:xfrm>
            <a:off x="3050068" y="924340"/>
            <a:ext cx="5820311" cy="4082905"/>
          </a:xfrm>
          <a:prstGeom prst="rect">
            <a:avLst/>
          </a:prstGeom>
        </p:spPr>
      </p:pic>
      <p:sp>
        <p:nvSpPr>
          <p:cNvPr id="4" name="Title 3">
            <a:extLst>
              <a:ext uri="{FF2B5EF4-FFF2-40B4-BE49-F238E27FC236}">
                <a16:creationId xmlns:a16="http://schemas.microsoft.com/office/drawing/2014/main" id="{744772AA-50B2-434A-91B2-E5AE82841A5E}"/>
              </a:ext>
            </a:extLst>
          </p:cNvPr>
          <p:cNvSpPr>
            <a:spLocks noGrp="1"/>
          </p:cNvSpPr>
          <p:nvPr>
            <p:ph type="ctrTitle"/>
          </p:nvPr>
        </p:nvSpPr>
        <p:spPr>
          <a:xfrm>
            <a:off x="498763" y="2"/>
            <a:ext cx="10922923" cy="1848677"/>
          </a:xfrm>
        </p:spPr>
        <p:txBody>
          <a:bodyPr/>
          <a:lstStyle/>
          <a:p>
            <a:r>
              <a:rPr lang="en-US" b="0" dirty="0">
                <a:latin typeface="+mn-lt"/>
              </a:rPr>
              <a:t>As a rule, teachers learn better together…</a:t>
            </a:r>
          </a:p>
        </p:txBody>
      </p:sp>
      <p:sp>
        <p:nvSpPr>
          <p:cNvPr id="5" name="Subtitle 4">
            <a:extLst>
              <a:ext uri="{FF2B5EF4-FFF2-40B4-BE49-F238E27FC236}">
                <a16:creationId xmlns:a16="http://schemas.microsoft.com/office/drawing/2014/main" id="{46DE66BB-0ADC-5042-9E04-A547C31EF2BE}"/>
              </a:ext>
            </a:extLst>
          </p:cNvPr>
          <p:cNvSpPr>
            <a:spLocks noGrp="1"/>
          </p:cNvSpPr>
          <p:nvPr>
            <p:ph type="subTitle" idx="1"/>
          </p:nvPr>
        </p:nvSpPr>
        <p:spPr>
          <a:xfrm>
            <a:off x="2759823" y="4881882"/>
            <a:ext cx="6400800" cy="1325217"/>
          </a:xfrm>
        </p:spPr>
        <p:txBody>
          <a:bodyPr>
            <a:normAutofit/>
          </a:bodyPr>
          <a:lstStyle/>
          <a:p>
            <a:r>
              <a:rPr lang="en-US" sz="4400" b="0" dirty="0"/>
              <a:t>…than they do alone.</a:t>
            </a:r>
          </a:p>
        </p:txBody>
      </p:sp>
      <p:sp>
        <p:nvSpPr>
          <p:cNvPr id="8" name="TextBox 7">
            <a:extLst>
              <a:ext uri="{FF2B5EF4-FFF2-40B4-BE49-F238E27FC236}">
                <a16:creationId xmlns:a16="http://schemas.microsoft.com/office/drawing/2014/main" id="{CB59941A-F369-6C4E-9066-A09B2425E7B7}"/>
              </a:ext>
            </a:extLst>
          </p:cNvPr>
          <p:cNvSpPr txBox="1"/>
          <p:nvPr/>
        </p:nvSpPr>
        <p:spPr>
          <a:xfrm>
            <a:off x="8870379" y="5931583"/>
            <a:ext cx="2763577" cy="461665"/>
          </a:xfrm>
          <a:prstGeom prst="rect">
            <a:avLst/>
          </a:prstGeom>
          <a:noFill/>
        </p:spPr>
        <p:txBody>
          <a:bodyPr wrap="none" rtlCol="0">
            <a:spAutoFit/>
          </a:bodyPr>
          <a:lstStyle/>
          <a:p>
            <a:r>
              <a:rPr lang="en-US" sz="2400" b="1" dirty="0"/>
              <a:t>Hattie &amp; </a:t>
            </a:r>
            <a:r>
              <a:rPr lang="en-US" sz="2400" b="1" dirty="0" err="1"/>
              <a:t>Zierer</a:t>
            </a:r>
            <a:r>
              <a:rPr lang="en-US" sz="2400" b="1" dirty="0"/>
              <a:t> 2019</a:t>
            </a:r>
          </a:p>
        </p:txBody>
      </p:sp>
    </p:spTree>
    <p:extLst>
      <p:ext uri="{BB962C8B-B14F-4D97-AF65-F5344CB8AC3E}">
        <p14:creationId xmlns:p14="http://schemas.microsoft.com/office/powerpoint/2010/main" val="428643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4680" y="749792"/>
            <a:ext cx="10690168" cy="2641801"/>
          </a:xfrm>
        </p:spPr>
        <p:txBody>
          <a:bodyPr>
            <a:normAutofit/>
          </a:bodyPr>
          <a:lstStyle/>
          <a:p>
            <a:pPr algn="ctr">
              <a:spcAft>
                <a:spcPts val="3000"/>
              </a:spcAft>
              <a:buNone/>
            </a:pPr>
            <a:r>
              <a:rPr lang="en-US" b="0" dirty="0"/>
              <a:t>Professional development has little or no impact when it relies on </a:t>
            </a:r>
            <a:r>
              <a:rPr lang="en-US" b="0" i="1" dirty="0"/>
              <a:t>individual learning </a:t>
            </a:r>
            <a:r>
              <a:rPr lang="en-US" b="0" dirty="0"/>
              <a:t>and does not focus on follow-through support for teams of teachers to learn together. </a:t>
            </a:r>
          </a:p>
        </p:txBody>
      </p:sp>
      <p:sp>
        <p:nvSpPr>
          <p:cNvPr id="8" name="TextBox 7"/>
          <p:cNvSpPr txBox="1"/>
          <p:nvPr/>
        </p:nvSpPr>
        <p:spPr>
          <a:xfrm>
            <a:off x="8648397" y="6129772"/>
            <a:ext cx="3432478" cy="461665"/>
          </a:xfrm>
          <a:prstGeom prst="rect">
            <a:avLst/>
          </a:prstGeom>
          <a:noFill/>
        </p:spPr>
        <p:txBody>
          <a:bodyPr wrap="none" rtlCol="0">
            <a:spAutoFit/>
          </a:bodyPr>
          <a:lstStyle/>
          <a:p>
            <a:r>
              <a:rPr lang="en-US" sz="2400" b="1" dirty="0"/>
              <a:t>Hargreave</a:t>
            </a:r>
            <a:r>
              <a:rPr lang="en-US" sz="2400" b="1" dirty="0">
                <a:solidFill>
                  <a:srgbClr val="FFFFFF"/>
                </a:solidFill>
              </a:rPr>
              <a:t>s </a:t>
            </a:r>
            <a:r>
              <a:rPr lang="en-US" sz="2400" b="1" dirty="0"/>
              <a:t>&amp; </a:t>
            </a:r>
            <a:r>
              <a:rPr lang="en-US" sz="2400" b="1" dirty="0" err="1"/>
              <a:t>Fullan</a:t>
            </a:r>
            <a:r>
              <a:rPr lang="en-US" sz="2400" b="1" dirty="0"/>
              <a:t> 2012</a:t>
            </a:r>
          </a:p>
        </p:txBody>
      </p:sp>
      <p:pic>
        <p:nvPicPr>
          <p:cNvPr id="3" name="Picture 2">
            <a:extLst>
              <a:ext uri="{FF2B5EF4-FFF2-40B4-BE49-F238E27FC236}">
                <a16:creationId xmlns:a16="http://schemas.microsoft.com/office/drawing/2014/main" id="{5FA03064-7C2F-8E42-97F1-C488F0A56DE9}"/>
              </a:ext>
            </a:extLst>
          </p:cNvPr>
          <p:cNvPicPr>
            <a:picLocks noChangeAspect="1"/>
          </p:cNvPicPr>
          <p:nvPr/>
        </p:nvPicPr>
        <p:blipFill>
          <a:blip r:embed="rId2"/>
          <a:stretch>
            <a:fillRect/>
          </a:stretch>
        </p:blipFill>
        <p:spPr>
          <a:xfrm>
            <a:off x="4349750" y="3697432"/>
            <a:ext cx="3492500" cy="2324100"/>
          </a:xfrm>
          <a:prstGeom prst="rect">
            <a:avLst/>
          </a:prstGeom>
        </p:spPr>
      </p:pic>
    </p:spTree>
    <p:extLst>
      <p:ext uri="{BB962C8B-B14F-4D97-AF65-F5344CB8AC3E}">
        <p14:creationId xmlns:p14="http://schemas.microsoft.com/office/powerpoint/2010/main" val="657151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018" y="170482"/>
            <a:ext cx="10906298" cy="1675864"/>
          </a:xfrm>
        </p:spPr>
        <p:txBody>
          <a:bodyPr>
            <a:normAutofit/>
          </a:bodyPr>
          <a:lstStyle/>
          <a:p>
            <a:r>
              <a:rPr lang="en-US" b="0" dirty="0"/>
              <a:t>Humans are genetically wired for teams. </a:t>
            </a:r>
          </a:p>
        </p:txBody>
      </p:sp>
      <p:sp>
        <p:nvSpPr>
          <p:cNvPr id="4" name="Subtitle 3"/>
          <p:cNvSpPr>
            <a:spLocks noGrp="1"/>
          </p:cNvSpPr>
          <p:nvPr>
            <p:ph type="subTitle" idx="1"/>
          </p:nvPr>
        </p:nvSpPr>
        <p:spPr>
          <a:xfrm>
            <a:off x="532015" y="4654257"/>
            <a:ext cx="10906298" cy="1449092"/>
          </a:xfrm>
        </p:spPr>
        <p:txBody>
          <a:bodyPr>
            <a:normAutofit/>
          </a:bodyPr>
          <a:lstStyle/>
          <a:p>
            <a:r>
              <a:rPr lang="en-US" sz="4400" b="0" dirty="0">
                <a:solidFill>
                  <a:schemeClr val="tx1"/>
                </a:solidFill>
                <a:latin typeface="+mj-lt"/>
                <a:ea typeface="+mj-ea"/>
                <a:cs typeface="+mj-cs"/>
              </a:rPr>
              <a:t>Cooperation actually engages the reward regions of our brains. </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2670" y="1447335"/>
            <a:ext cx="4664988" cy="3064254"/>
          </a:xfrm>
          <a:prstGeom prst="rect">
            <a:avLst/>
          </a:prstGeom>
        </p:spPr>
      </p:pic>
      <p:sp>
        <p:nvSpPr>
          <p:cNvPr id="6" name="TextBox 5"/>
          <p:cNvSpPr txBox="1"/>
          <p:nvPr/>
        </p:nvSpPr>
        <p:spPr>
          <a:xfrm>
            <a:off x="8129848" y="6195820"/>
            <a:ext cx="3689620" cy="461665"/>
          </a:xfrm>
          <a:prstGeom prst="rect">
            <a:avLst/>
          </a:prstGeom>
          <a:noFill/>
        </p:spPr>
        <p:txBody>
          <a:bodyPr wrap="square" rtlCol="0">
            <a:spAutoFit/>
          </a:bodyPr>
          <a:lstStyle/>
          <a:p>
            <a:r>
              <a:rPr lang="en-US" sz="2400" b="1" dirty="0" err="1"/>
              <a:t>Karlgaard</a:t>
            </a:r>
            <a:r>
              <a:rPr lang="en-US" sz="2400" b="1" dirty="0"/>
              <a:t>, &amp; Malone (2015)</a:t>
            </a:r>
          </a:p>
        </p:txBody>
      </p:sp>
    </p:spTree>
    <p:extLst>
      <p:ext uri="{BB962C8B-B14F-4D97-AF65-F5344CB8AC3E}">
        <p14:creationId xmlns:p14="http://schemas.microsoft.com/office/powerpoint/2010/main" val="2106989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D443D4-06F1-FF41-BD18-2651C42F0D10}"/>
              </a:ext>
            </a:extLst>
          </p:cNvPr>
          <p:cNvSpPr>
            <a:spLocks noGrp="1"/>
          </p:cNvSpPr>
          <p:nvPr>
            <p:ph type="title"/>
          </p:nvPr>
        </p:nvSpPr>
        <p:spPr>
          <a:xfrm>
            <a:off x="609600" y="274637"/>
            <a:ext cx="10972800" cy="1472083"/>
          </a:xfrm>
        </p:spPr>
        <p:txBody>
          <a:bodyPr>
            <a:noAutofit/>
          </a:bodyPr>
          <a:lstStyle/>
          <a:p>
            <a:r>
              <a:rPr lang="en-US" sz="5000" b="0" dirty="0">
                <a:latin typeface="+mn-lt"/>
              </a:rPr>
              <a:t>The absence of collaboration kills…</a:t>
            </a:r>
            <a:endParaRPr lang="en-US" sz="5000" dirty="0"/>
          </a:p>
        </p:txBody>
      </p:sp>
      <p:sp>
        <p:nvSpPr>
          <p:cNvPr id="2" name="Content Placeholder 1">
            <a:extLst>
              <a:ext uri="{FF2B5EF4-FFF2-40B4-BE49-F238E27FC236}">
                <a16:creationId xmlns:a16="http://schemas.microsoft.com/office/drawing/2014/main" id="{F4A56B71-0F9A-C24A-B5CF-788387762B33}"/>
              </a:ext>
            </a:extLst>
          </p:cNvPr>
          <p:cNvSpPr>
            <a:spLocks noGrp="1"/>
          </p:cNvSpPr>
          <p:nvPr>
            <p:ph idx="1"/>
          </p:nvPr>
        </p:nvSpPr>
        <p:spPr>
          <a:xfrm>
            <a:off x="2715016" y="1619848"/>
            <a:ext cx="8229600" cy="5173070"/>
          </a:xfrm>
        </p:spPr>
        <p:txBody>
          <a:bodyPr>
            <a:normAutofit/>
          </a:bodyPr>
          <a:lstStyle/>
          <a:p>
            <a:pPr>
              <a:lnSpc>
                <a:spcPct val="200000"/>
              </a:lnSpc>
              <a:spcBef>
                <a:spcPts val="3000"/>
              </a:spcBef>
            </a:pPr>
            <a:r>
              <a:rPr lang="en-US" sz="3900" b="0" dirty="0"/>
              <a:t>Culture</a:t>
            </a:r>
          </a:p>
          <a:p>
            <a:pPr>
              <a:lnSpc>
                <a:spcPct val="200000"/>
              </a:lnSpc>
              <a:spcBef>
                <a:spcPts val="3000"/>
              </a:spcBef>
            </a:pPr>
            <a:r>
              <a:rPr lang="en-US" sz="3900" b="0" dirty="0"/>
              <a:t>Productivity</a:t>
            </a:r>
          </a:p>
          <a:p>
            <a:pPr>
              <a:lnSpc>
                <a:spcPct val="200000"/>
              </a:lnSpc>
              <a:spcBef>
                <a:spcPts val="3000"/>
              </a:spcBef>
            </a:pPr>
            <a:r>
              <a:rPr lang="en-US" sz="3900" b="0" dirty="0"/>
              <a:t>Results</a:t>
            </a:r>
          </a:p>
          <a:p>
            <a:endParaRPr lang="en-US" dirty="0"/>
          </a:p>
        </p:txBody>
      </p:sp>
      <p:sp>
        <p:nvSpPr>
          <p:cNvPr id="7" name="Subtitle 5">
            <a:extLst>
              <a:ext uri="{FF2B5EF4-FFF2-40B4-BE49-F238E27FC236}">
                <a16:creationId xmlns:a16="http://schemas.microsoft.com/office/drawing/2014/main" id="{DD43B5DF-BC33-7C4F-AE12-13BF52165C89}"/>
              </a:ext>
            </a:extLst>
          </p:cNvPr>
          <p:cNvSpPr txBox="1">
            <a:spLocks/>
          </p:cNvSpPr>
          <p:nvPr/>
        </p:nvSpPr>
        <p:spPr>
          <a:xfrm>
            <a:off x="1524000" y="4910522"/>
            <a:ext cx="9144000" cy="145749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4000" b="1" kern="1200">
                <a:solidFill>
                  <a:srgbClr val="0D0D0D"/>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C2499B1C-271C-4F43-96D5-9377166B7412}"/>
              </a:ext>
            </a:extLst>
          </p:cNvPr>
          <p:cNvSpPr txBox="1"/>
          <p:nvPr/>
        </p:nvSpPr>
        <p:spPr>
          <a:xfrm>
            <a:off x="9910308" y="6065168"/>
            <a:ext cx="1691489" cy="461665"/>
          </a:xfrm>
          <a:prstGeom prst="rect">
            <a:avLst/>
          </a:prstGeom>
          <a:noFill/>
        </p:spPr>
        <p:txBody>
          <a:bodyPr wrap="none" rtlCol="0">
            <a:spAutoFit/>
          </a:bodyPr>
          <a:lstStyle/>
          <a:p>
            <a:r>
              <a:rPr lang="en-US" sz="2400" b="1" dirty="0" err="1"/>
              <a:t>Mautz</a:t>
            </a:r>
            <a:r>
              <a:rPr lang="en-US" sz="2400" b="1" dirty="0"/>
              <a:t> 2019</a:t>
            </a:r>
          </a:p>
        </p:txBody>
      </p:sp>
      <p:pic>
        <p:nvPicPr>
          <p:cNvPr id="6" name="Picture 5">
            <a:extLst>
              <a:ext uri="{FF2B5EF4-FFF2-40B4-BE49-F238E27FC236}">
                <a16:creationId xmlns:a16="http://schemas.microsoft.com/office/drawing/2014/main" id="{C5DE09BA-9FE6-BA40-9E8A-7BA71FEE9720}"/>
              </a:ext>
            </a:extLst>
          </p:cNvPr>
          <p:cNvPicPr>
            <a:picLocks noChangeAspect="1"/>
          </p:cNvPicPr>
          <p:nvPr/>
        </p:nvPicPr>
        <p:blipFill>
          <a:blip r:embed="rId2"/>
          <a:stretch>
            <a:fillRect/>
          </a:stretch>
        </p:blipFill>
        <p:spPr>
          <a:xfrm>
            <a:off x="7267143" y="1785316"/>
            <a:ext cx="1055649" cy="1128620"/>
          </a:xfrm>
          <a:prstGeom prst="rect">
            <a:avLst/>
          </a:prstGeom>
        </p:spPr>
      </p:pic>
      <p:pic>
        <p:nvPicPr>
          <p:cNvPr id="11" name="Picture 10">
            <a:extLst>
              <a:ext uri="{FF2B5EF4-FFF2-40B4-BE49-F238E27FC236}">
                <a16:creationId xmlns:a16="http://schemas.microsoft.com/office/drawing/2014/main" id="{49E91722-8BE8-1A40-8F61-CBBD01495CEA}"/>
              </a:ext>
            </a:extLst>
          </p:cNvPr>
          <p:cNvPicPr>
            <a:picLocks noChangeAspect="1"/>
          </p:cNvPicPr>
          <p:nvPr/>
        </p:nvPicPr>
        <p:blipFill>
          <a:blip r:embed="rId3"/>
          <a:stretch>
            <a:fillRect/>
          </a:stretch>
        </p:blipFill>
        <p:spPr>
          <a:xfrm>
            <a:off x="7023984" y="3292821"/>
            <a:ext cx="1541966" cy="913562"/>
          </a:xfrm>
          <a:prstGeom prst="rect">
            <a:avLst/>
          </a:prstGeom>
        </p:spPr>
      </p:pic>
      <p:pic>
        <p:nvPicPr>
          <p:cNvPr id="15" name="Picture 14">
            <a:extLst>
              <a:ext uri="{FF2B5EF4-FFF2-40B4-BE49-F238E27FC236}">
                <a16:creationId xmlns:a16="http://schemas.microsoft.com/office/drawing/2014/main" id="{A7B1932E-FA5E-BF4E-BAD6-501161CB8A45}"/>
              </a:ext>
            </a:extLst>
          </p:cNvPr>
          <p:cNvPicPr>
            <a:picLocks noChangeAspect="1"/>
          </p:cNvPicPr>
          <p:nvPr/>
        </p:nvPicPr>
        <p:blipFill>
          <a:blip r:embed="rId4"/>
          <a:stretch>
            <a:fillRect/>
          </a:stretch>
        </p:blipFill>
        <p:spPr>
          <a:xfrm>
            <a:off x="6979445" y="4837177"/>
            <a:ext cx="1631047" cy="1240561"/>
          </a:xfrm>
          <a:prstGeom prst="rect">
            <a:avLst/>
          </a:prstGeom>
        </p:spPr>
      </p:pic>
    </p:spTree>
    <p:extLst>
      <p:ext uri="{BB962C8B-B14F-4D97-AF65-F5344CB8AC3E}">
        <p14:creationId xmlns:p14="http://schemas.microsoft.com/office/powerpoint/2010/main" val="37526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390309" y="501283"/>
            <a:ext cx="7383792" cy="1200329"/>
          </a:xfrm>
          <a:prstGeom prst="rect">
            <a:avLst/>
          </a:prstGeom>
        </p:spPr>
        <p:txBody>
          <a:bodyPr wrap="square">
            <a:spAutoFit/>
          </a:bodyPr>
          <a:lstStyle/>
          <a:p>
            <a:pPr algn="ctr"/>
            <a:r>
              <a:rPr lang="en-US" sz="72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Theory of Action</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 17"/>
          <p:cNvGrpSpPr/>
          <p:nvPr/>
        </p:nvGrpSpPr>
        <p:grpSpPr>
          <a:xfrm>
            <a:off x="1138148" y="2302107"/>
            <a:ext cx="10410029" cy="2984334"/>
            <a:chOff x="1138148" y="2302107"/>
            <a:chExt cx="10410029" cy="2984334"/>
          </a:xfrm>
        </p:grpSpPr>
        <p:sp>
          <p:nvSpPr>
            <p:cNvPr id="19" name="Rectangle 18"/>
            <p:cNvSpPr/>
            <p:nvPr/>
          </p:nvSpPr>
          <p:spPr>
            <a:xfrm>
              <a:off x="1138148"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5-Step Inquiry Process</a:t>
              </a:r>
              <a:endParaRPr lang="en-US" sz="1200">
                <a:effectLst/>
                <a:ea typeface="Calibri" panose="020F0502020204030204" pitchFamily="34" charset="0"/>
                <a:cs typeface="Times New Roman" panose="02020603050405020304" pitchFamily="18" charset="0"/>
              </a:endParaRPr>
            </a:p>
          </p:txBody>
        </p:sp>
        <p:sp>
          <p:nvSpPr>
            <p:cNvPr id="20" name="Rectangle 19"/>
            <p:cNvSpPr/>
            <p:nvPr/>
          </p:nvSpPr>
          <p:spPr>
            <a:xfrm>
              <a:off x="3245078"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Collaborative Inquiry</a:t>
              </a:r>
              <a:endParaRPr lang="en-US" sz="1200">
                <a:effectLst/>
                <a:ea typeface="Calibri" panose="020F0502020204030204" pitchFamily="34" charset="0"/>
                <a:cs typeface="Times New Roman" panose="02020603050405020304" pitchFamily="18" charset="0"/>
              </a:endParaRPr>
            </a:p>
          </p:txBody>
        </p:sp>
        <p:sp>
          <p:nvSpPr>
            <p:cNvPr id="21" name="Rectangle 20"/>
            <p:cNvSpPr/>
            <p:nvPr/>
          </p:nvSpPr>
          <p:spPr>
            <a:xfrm>
              <a:off x="5367222"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300"/>
                </a:spcAft>
              </a:pPr>
              <a:r>
                <a:rPr lang="en-US" sz="1800" b="1" dirty="0">
                  <a:effectLst/>
                  <a:ea typeface="Calibri" panose="020F0502020204030204" pitchFamily="34" charset="0"/>
                  <a:cs typeface="Times New Roman" panose="02020603050405020304" pitchFamily="18" charset="0"/>
                </a:rPr>
                <a:t>Focus</a:t>
              </a:r>
              <a:endParaRPr lang="en-US" sz="1200" dirty="0">
                <a:effectLst/>
                <a:ea typeface="Calibri" panose="020F0502020204030204" pitchFamily="34" charset="0"/>
                <a:cs typeface="Times New Roman" panose="02020603050405020304" pitchFamily="18" charset="0"/>
              </a:endParaRPr>
            </a:p>
          </p:txBody>
        </p:sp>
        <p:sp>
          <p:nvSpPr>
            <p:cNvPr id="22" name="Rectangle 21"/>
            <p:cNvSpPr/>
            <p:nvPr/>
          </p:nvSpPr>
          <p:spPr>
            <a:xfrm>
              <a:off x="7489367" y="3111406"/>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Improved Teaching and Learning</a:t>
              </a:r>
              <a:endParaRPr lang="en-US" sz="1200">
                <a:effectLst/>
                <a:ea typeface="Calibri" panose="020F0502020204030204" pitchFamily="34" charset="0"/>
                <a:cs typeface="Times New Roman" panose="02020603050405020304" pitchFamily="18" charset="0"/>
              </a:endParaRPr>
            </a:p>
          </p:txBody>
        </p:sp>
        <p:sp>
          <p:nvSpPr>
            <p:cNvPr id="23" name="Rectangle 22"/>
            <p:cNvSpPr/>
            <p:nvPr/>
          </p:nvSpPr>
          <p:spPr>
            <a:xfrm>
              <a:off x="1138148"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u="sng">
                  <a:effectLst/>
                  <a:ea typeface="Calibri" panose="020F0502020204030204" pitchFamily="34" charset="0"/>
                  <a:cs typeface="Times New Roman" panose="02020603050405020304" pitchFamily="18" charset="0"/>
                </a:rPr>
                <a:t>Teams </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DLT</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BLT</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TBT</a:t>
              </a:r>
              <a:endParaRPr lang="en-US" sz="1200">
                <a:effectLst/>
                <a:ea typeface="Calibri" panose="020F0502020204030204" pitchFamily="34" charset="0"/>
                <a:cs typeface="Times New Roman" panose="02020603050405020304" pitchFamily="18" charset="0"/>
              </a:endParaRPr>
            </a:p>
          </p:txBody>
        </p:sp>
        <p:sp>
          <p:nvSpPr>
            <p:cNvPr id="24" name="Rectangle 23"/>
            <p:cNvSpPr/>
            <p:nvPr/>
          </p:nvSpPr>
          <p:spPr>
            <a:xfrm>
              <a:off x="3245078"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Shared Leadership</a:t>
              </a:r>
              <a:endParaRPr lang="en-US" sz="1200">
                <a:effectLst/>
                <a:ea typeface="Calibri" panose="020F0502020204030204" pitchFamily="34" charset="0"/>
                <a:cs typeface="Times New Roman" panose="02020603050405020304" pitchFamily="18" charset="0"/>
              </a:endParaRPr>
            </a:p>
          </p:txBody>
        </p:sp>
        <p:sp>
          <p:nvSpPr>
            <p:cNvPr id="25" name="Oval 24"/>
            <p:cNvSpPr/>
            <p:nvPr/>
          </p:nvSpPr>
          <p:spPr>
            <a:xfrm>
              <a:off x="9640493" y="3008523"/>
              <a:ext cx="1907684" cy="1602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Improved Student Outcomes</a:t>
              </a:r>
              <a:endParaRPr lang="en-US" sz="1200">
                <a:effectLst/>
                <a:ea typeface="Calibri" panose="020F0502020204030204" pitchFamily="34" charset="0"/>
                <a:cs typeface="Times New Roman" panose="02020603050405020304" pitchFamily="18" charset="0"/>
              </a:endParaRPr>
            </a:p>
          </p:txBody>
        </p:sp>
        <p:sp>
          <p:nvSpPr>
            <p:cNvPr id="26" name="Right Arrow 25"/>
            <p:cNvSpPr/>
            <p:nvPr/>
          </p:nvSpPr>
          <p:spPr>
            <a:xfrm>
              <a:off x="2729213"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ight Arrow 26"/>
            <p:cNvSpPr/>
            <p:nvPr/>
          </p:nvSpPr>
          <p:spPr>
            <a:xfrm>
              <a:off x="4839041"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ight Arrow 27"/>
            <p:cNvSpPr/>
            <p:nvPr/>
          </p:nvSpPr>
          <p:spPr>
            <a:xfrm>
              <a:off x="9128251"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p:cNvSpPr/>
            <p:nvPr/>
          </p:nvSpPr>
          <p:spPr>
            <a:xfrm>
              <a:off x="5356354"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dirty="0">
                  <a:effectLst/>
                  <a:ea typeface="Calibri" panose="020F0502020204030204" pitchFamily="34" charset="0"/>
                  <a:cs typeface="Times New Roman" panose="02020603050405020304" pitchFamily="18" charset="0"/>
                </a:rPr>
                <a:t>Instructional Leadership</a:t>
              </a:r>
              <a:endParaRPr lang="en-US" sz="1200" dirty="0">
                <a:effectLst/>
                <a:ea typeface="Calibri" panose="020F0502020204030204" pitchFamily="34" charset="0"/>
                <a:cs typeface="Times New Roman" panose="02020603050405020304" pitchFamily="18" charset="0"/>
              </a:endParaRPr>
            </a:p>
          </p:txBody>
        </p:sp>
        <p:sp>
          <p:nvSpPr>
            <p:cNvPr id="30" name="Right Arrow 29"/>
            <p:cNvSpPr/>
            <p:nvPr/>
          </p:nvSpPr>
          <p:spPr>
            <a:xfrm>
              <a:off x="6977850"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Frame 16">
            <a:extLst>
              <a:ext uri="{FF2B5EF4-FFF2-40B4-BE49-F238E27FC236}">
                <a16:creationId xmlns:a16="http://schemas.microsoft.com/office/drawing/2014/main" id="{34209173-010B-E442-857B-A717EC8AFAA4}"/>
              </a:ext>
            </a:extLst>
          </p:cNvPr>
          <p:cNvSpPr/>
          <p:nvPr/>
        </p:nvSpPr>
        <p:spPr>
          <a:xfrm>
            <a:off x="757980" y="1884535"/>
            <a:ext cx="2429649" cy="3806402"/>
          </a:xfrm>
          <a:prstGeom prst="frame">
            <a:avLst/>
          </a:prstGeom>
          <a:gradFill>
            <a:gsLst>
              <a:gs pos="0">
                <a:schemeClr val="accent2">
                  <a:tint val="100000"/>
                  <a:shade val="100000"/>
                  <a:satMod val="130000"/>
                  <a:alpha val="70000"/>
                </a:schemeClr>
              </a:gs>
              <a:gs pos="10000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87742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338905"/>
            <a:ext cx="7379138" cy="1143000"/>
          </a:xfrm>
        </p:spPr>
        <p:txBody>
          <a:bodyPr/>
          <a:lstStyle/>
          <a:p>
            <a:pPr algn="l"/>
            <a:r>
              <a:rPr lang="en-US" dirty="0"/>
              <a:t>Three Non-Negotiables</a:t>
            </a:r>
          </a:p>
        </p:txBody>
      </p:sp>
      <p:sp>
        <p:nvSpPr>
          <p:cNvPr id="3" name="Content Placeholder 2"/>
          <p:cNvSpPr>
            <a:spLocks noGrp="1"/>
          </p:cNvSpPr>
          <p:nvPr>
            <p:ph idx="1"/>
          </p:nvPr>
        </p:nvSpPr>
        <p:spPr>
          <a:xfrm>
            <a:off x="806116" y="1481905"/>
            <a:ext cx="10036676" cy="4525963"/>
          </a:xfrm>
        </p:spPr>
        <p:txBody>
          <a:bodyPr>
            <a:normAutofit/>
          </a:bodyPr>
          <a:lstStyle/>
          <a:p>
            <a:pPr marL="514350" indent="-514350">
              <a:spcAft>
                <a:spcPts val="1800"/>
              </a:spcAft>
              <a:buFont typeface="+mj-lt"/>
              <a:buAutoNum type="arabicPeriod"/>
            </a:pPr>
            <a:r>
              <a:rPr lang="en-US" b="0" dirty="0">
                <a:solidFill>
                  <a:schemeClr val="bg1">
                    <a:lumMod val="65000"/>
                  </a:schemeClr>
                </a:solidFill>
              </a:rPr>
              <a:t>Common Focus</a:t>
            </a:r>
          </a:p>
          <a:p>
            <a:pPr marL="514350" indent="-514350">
              <a:spcAft>
                <a:spcPts val="1800"/>
              </a:spcAft>
              <a:buFont typeface="+mj-lt"/>
              <a:buAutoNum type="arabicPeriod"/>
            </a:pPr>
            <a:r>
              <a:rPr lang="en-US" b="0" dirty="0">
                <a:solidFill>
                  <a:schemeClr val="bg1">
                    <a:lumMod val="65000"/>
                  </a:schemeClr>
                </a:solidFill>
              </a:rPr>
              <a:t>Shared Leadership and Collaborative Inquiry</a:t>
            </a:r>
          </a:p>
          <a:p>
            <a:pPr marL="514350" indent="-514350">
              <a:spcAft>
                <a:spcPts val="1800"/>
              </a:spcAft>
              <a:buFont typeface="+mj-lt"/>
              <a:buAutoNum type="arabicPeriod"/>
            </a:pPr>
            <a:r>
              <a:rPr lang="en-US" b="0" dirty="0"/>
              <a:t>Teams at every level that use the 5-step process (protocol)</a:t>
            </a:r>
          </a:p>
        </p:txBody>
      </p:sp>
      <p:pic>
        <p:nvPicPr>
          <p:cNvPr id="5" name="Picture 4">
            <a:extLst>
              <a:ext uri="{FF2B5EF4-FFF2-40B4-BE49-F238E27FC236}">
                <a16:creationId xmlns:a16="http://schemas.microsoft.com/office/drawing/2014/main" id="{2143FEEB-01C9-4146-82E1-FBA93BD83D46}"/>
              </a:ext>
            </a:extLst>
          </p:cNvPr>
          <p:cNvPicPr>
            <a:picLocks noChangeAspect="1"/>
          </p:cNvPicPr>
          <p:nvPr/>
        </p:nvPicPr>
        <p:blipFill>
          <a:blip r:embed="rId2"/>
          <a:stretch>
            <a:fillRect/>
          </a:stretch>
        </p:blipFill>
        <p:spPr>
          <a:xfrm rot="20845308">
            <a:off x="8013031" y="4515770"/>
            <a:ext cx="3737295" cy="1356276"/>
          </a:xfrm>
          <a:prstGeom prst="rect">
            <a:avLst/>
          </a:prstGeom>
        </p:spPr>
      </p:pic>
    </p:spTree>
    <p:extLst>
      <p:ext uri="{BB962C8B-B14F-4D97-AF65-F5344CB8AC3E}">
        <p14:creationId xmlns:p14="http://schemas.microsoft.com/office/powerpoint/2010/main" val="38781601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338905"/>
            <a:ext cx="7379138" cy="1143000"/>
          </a:xfrm>
        </p:spPr>
        <p:txBody>
          <a:bodyPr/>
          <a:lstStyle/>
          <a:p>
            <a:pPr algn="l"/>
            <a:r>
              <a:rPr lang="en-US" dirty="0"/>
              <a:t>Three Non-Negotiables</a:t>
            </a:r>
          </a:p>
        </p:txBody>
      </p:sp>
      <p:sp>
        <p:nvSpPr>
          <p:cNvPr id="3" name="Content Placeholder 2"/>
          <p:cNvSpPr>
            <a:spLocks noGrp="1"/>
          </p:cNvSpPr>
          <p:nvPr>
            <p:ph idx="1"/>
          </p:nvPr>
        </p:nvSpPr>
        <p:spPr>
          <a:xfrm>
            <a:off x="806116" y="1481905"/>
            <a:ext cx="10036676" cy="4525963"/>
          </a:xfrm>
        </p:spPr>
        <p:txBody>
          <a:bodyPr>
            <a:normAutofit/>
          </a:bodyPr>
          <a:lstStyle/>
          <a:p>
            <a:pPr marL="514350" indent="-514350">
              <a:spcAft>
                <a:spcPts val="1800"/>
              </a:spcAft>
              <a:buFont typeface="+mj-lt"/>
              <a:buAutoNum type="arabicPeriod"/>
            </a:pPr>
            <a:r>
              <a:rPr lang="en-US" b="0" dirty="0">
                <a:solidFill>
                  <a:schemeClr val="bg1">
                    <a:lumMod val="65000"/>
                  </a:schemeClr>
                </a:solidFill>
              </a:rPr>
              <a:t>Common Focus</a:t>
            </a:r>
          </a:p>
          <a:p>
            <a:pPr marL="514350" indent="-514350">
              <a:spcAft>
                <a:spcPts val="1800"/>
              </a:spcAft>
              <a:buFont typeface="+mj-lt"/>
              <a:buAutoNum type="arabicPeriod"/>
            </a:pPr>
            <a:r>
              <a:rPr lang="en-US" b="0" dirty="0">
                <a:solidFill>
                  <a:schemeClr val="bg1">
                    <a:lumMod val="65000"/>
                  </a:schemeClr>
                </a:solidFill>
              </a:rPr>
              <a:t>Shared Leadership and Collaborative Inquiry</a:t>
            </a:r>
          </a:p>
          <a:p>
            <a:pPr marL="514350" indent="-514350">
              <a:spcAft>
                <a:spcPts val="1800"/>
              </a:spcAft>
              <a:buFont typeface="+mj-lt"/>
              <a:buAutoNum type="arabicPeriod"/>
            </a:pPr>
            <a:r>
              <a:rPr lang="en-US" b="0" dirty="0"/>
              <a:t>Teams at every level </a:t>
            </a:r>
            <a:r>
              <a:rPr lang="en-US" b="0" dirty="0">
                <a:solidFill>
                  <a:schemeClr val="bg1">
                    <a:lumMod val="65000"/>
                  </a:schemeClr>
                </a:solidFill>
              </a:rPr>
              <a:t>that use the 5-step process (protocol)</a:t>
            </a:r>
          </a:p>
        </p:txBody>
      </p:sp>
      <p:pic>
        <p:nvPicPr>
          <p:cNvPr id="5" name="Picture 4">
            <a:extLst>
              <a:ext uri="{FF2B5EF4-FFF2-40B4-BE49-F238E27FC236}">
                <a16:creationId xmlns:a16="http://schemas.microsoft.com/office/drawing/2014/main" id="{2143FEEB-01C9-4146-82E1-FBA93BD83D46}"/>
              </a:ext>
            </a:extLst>
          </p:cNvPr>
          <p:cNvPicPr>
            <a:picLocks noChangeAspect="1"/>
          </p:cNvPicPr>
          <p:nvPr/>
        </p:nvPicPr>
        <p:blipFill>
          <a:blip r:embed="rId2"/>
          <a:stretch>
            <a:fillRect/>
          </a:stretch>
        </p:blipFill>
        <p:spPr>
          <a:xfrm rot="20845308">
            <a:off x="8013031" y="4515770"/>
            <a:ext cx="3737295" cy="1356276"/>
          </a:xfrm>
          <a:prstGeom prst="rect">
            <a:avLst/>
          </a:prstGeom>
        </p:spPr>
      </p:pic>
    </p:spTree>
    <p:extLst>
      <p:ext uri="{BB962C8B-B14F-4D97-AF65-F5344CB8AC3E}">
        <p14:creationId xmlns:p14="http://schemas.microsoft.com/office/powerpoint/2010/main" val="29025314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CD8FCC-CB57-7F4F-830D-E680FEF82884}"/>
              </a:ext>
            </a:extLst>
          </p:cNvPr>
          <p:cNvPicPr>
            <a:picLocks noChangeAspect="1"/>
          </p:cNvPicPr>
          <p:nvPr/>
        </p:nvPicPr>
        <p:blipFill>
          <a:blip r:embed="rId2"/>
          <a:stretch>
            <a:fillRect/>
          </a:stretch>
        </p:blipFill>
        <p:spPr>
          <a:xfrm>
            <a:off x="4191692" y="3581149"/>
            <a:ext cx="3886200" cy="2095500"/>
          </a:xfrm>
          <a:prstGeom prst="rect">
            <a:avLst/>
          </a:prstGeom>
        </p:spPr>
      </p:pic>
      <p:sp>
        <p:nvSpPr>
          <p:cNvPr id="8" name="Subtitle 5">
            <a:extLst>
              <a:ext uri="{FF2B5EF4-FFF2-40B4-BE49-F238E27FC236}">
                <a16:creationId xmlns:a16="http://schemas.microsoft.com/office/drawing/2014/main" id="{DC06145D-186A-2E43-9DEE-2D02FEC0D288}"/>
              </a:ext>
            </a:extLst>
          </p:cNvPr>
          <p:cNvSpPr txBox="1">
            <a:spLocks/>
          </p:cNvSpPr>
          <p:nvPr/>
        </p:nvSpPr>
        <p:spPr>
          <a:xfrm>
            <a:off x="515388" y="1096836"/>
            <a:ext cx="11238807" cy="33608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400" b="0" dirty="0"/>
              <a:t>Collaborative Inquiry Teams at Each Level of the System (TBTs, BLTs DLTs) That Are Learning Themselves, and from Each Other</a:t>
            </a:r>
          </a:p>
          <a:p>
            <a:endParaRPr lang="en-US" sz="4400" b="0" dirty="0"/>
          </a:p>
        </p:txBody>
      </p:sp>
    </p:spTree>
    <p:extLst>
      <p:ext uri="{BB962C8B-B14F-4D97-AF65-F5344CB8AC3E}">
        <p14:creationId xmlns:p14="http://schemas.microsoft.com/office/powerpoint/2010/main" val="128497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209800" y="381000"/>
          <a:ext cx="7772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bwMode="auto">
          <a:xfrm>
            <a:off x="3810000" y="1905000"/>
            <a:ext cx="533400" cy="914400"/>
          </a:xfrm>
          <a:prstGeom prst="up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defRPr/>
            </a:pPr>
            <a:endParaRPr lang="en-US">
              <a:latin typeface="Arial" charset="0"/>
            </a:endParaRPr>
          </a:p>
        </p:txBody>
      </p:sp>
      <p:sp>
        <p:nvSpPr>
          <p:cNvPr id="12" name="Up-Down Arrow 11"/>
          <p:cNvSpPr/>
          <p:nvPr/>
        </p:nvSpPr>
        <p:spPr bwMode="auto">
          <a:xfrm>
            <a:off x="7696200" y="1905000"/>
            <a:ext cx="533400" cy="914400"/>
          </a:xfrm>
          <a:prstGeom prst="up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defRPr/>
            </a:pPr>
            <a:endParaRPr lang="en-US">
              <a:latin typeface="Arial" charset="0"/>
            </a:endParaRPr>
          </a:p>
        </p:txBody>
      </p:sp>
      <p:sp>
        <p:nvSpPr>
          <p:cNvPr id="13" name="Up-Down Arrow 12"/>
          <p:cNvSpPr/>
          <p:nvPr/>
        </p:nvSpPr>
        <p:spPr bwMode="auto">
          <a:xfrm>
            <a:off x="2549525" y="3962400"/>
            <a:ext cx="533400" cy="914400"/>
          </a:xfrm>
          <a:prstGeom prst="up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defRPr/>
            </a:pPr>
            <a:endParaRPr lang="en-US">
              <a:latin typeface="Arial" charset="0"/>
            </a:endParaRPr>
          </a:p>
        </p:txBody>
      </p:sp>
      <p:sp>
        <p:nvSpPr>
          <p:cNvPr id="14" name="Up-Down Arrow 13"/>
          <p:cNvSpPr/>
          <p:nvPr/>
        </p:nvSpPr>
        <p:spPr bwMode="auto">
          <a:xfrm>
            <a:off x="3836988" y="3962400"/>
            <a:ext cx="533400" cy="914400"/>
          </a:xfrm>
          <a:prstGeom prst="up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defRPr/>
            </a:pPr>
            <a:endParaRPr lang="en-US">
              <a:latin typeface="Arial" charset="0"/>
            </a:endParaRPr>
          </a:p>
        </p:txBody>
      </p:sp>
      <p:sp>
        <p:nvSpPr>
          <p:cNvPr id="15" name="Up-Down Arrow 14"/>
          <p:cNvSpPr/>
          <p:nvPr/>
        </p:nvSpPr>
        <p:spPr bwMode="auto">
          <a:xfrm>
            <a:off x="5119688" y="3962400"/>
            <a:ext cx="533400" cy="914400"/>
          </a:xfrm>
          <a:prstGeom prst="up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defRPr/>
            </a:pPr>
            <a:endParaRPr lang="en-US">
              <a:latin typeface="Arial" charset="0"/>
            </a:endParaRPr>
          </a:p>
        </p:txBody>
      </p:sp>
      <p:sp>
        <p:nvSpPr>
          <p:cNvPr id="16" name="Up-Down Arrow 15"/>
          <p:cNvSpPr/>
          <p:nvPr/>
        </p:nvSpPr>
        <p:spPr bwMode="auto">
          <a:xfrm>
            <a:off x="6484938" y="3976688"/>
            <a:ext cx="533400" cy="914400"/>
          </a:xfrm>
          <a:prstGeom prst="up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defRPr/>
            </a:pPr>
            <a:endParaRPr lang="en-US">
              <a:latin typeface="Arial" charset="0"/>
            </a:endParaRPr>
          </a:p>
        </p:txBody>
      </p:sp>
      <p:sp>
        <p:nvSpPr>
          <p:cNvPr id="17" name="Up-Down Arrow 16"/>
          <p:cNvSpPr/>
          <p:nvPr/>
        </p:nvSpPr>
        <p:spPr bwMode="auto">
          <a:xfrm>
            <a:off x="7794625" y="3968750"/>
            <a:ext cx="533400" cy="914400"/>
          </a:xfrm>
          <a:prstGeom prst="up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defRPr/>
            </a:pPr>
            <a:endParaRPr lang="en-US">
              <a:latin typeface="Arial" charset="0"/>
            </a:endParaRPr>
          </a:p>
        </p:txBody>
      </p:sp>
      <p:sp>
        <p:nvSpPr>
          <p:cNvPr id="18" name="Up-Down Arrow 17"/>
          <p:cNvSpPr/>
          <p:nvPr/>
        </p:nvSpPr>
        <p:spPr bwMode="auto">
          <a:xfrm>
            <a:off x="9067800" y="3968750"/>
            <a:ext cx="533400" cy="914400"/>
          </a:xfrm>
          <a:prstGeom prst="up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defRPr/>
            </a:pPr>
            <a:endParaRPr lang="en-US">
              <a:latin typeface="Arial" charset="0"/>
            </a:endParaRPr>
          </a:p>
        </p:txBody>
      </p:sp>
    </p:spTree>
    <p:extLst>
      <p:ext uri="{BB962C8B-B14F-4D97-AF65-F5344CB8AC3E}">
        <p14:creationId xmlns:p14="http://schemas.microsoft.com/office/powerpoint/2010/main" val="2654619630"/>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8152"/>
            <a:ext cx="8229600" cy="1143000"/>
          </a:xfrm>
        </p:spPr>
        <p:txBody>
          <a:bodyPr/>
          <a:lstStyle/>
          <a:p>
            <a:r>
              <a:rPr lang="en-US" b="0" dirty="0"/>
              <a:t>All of the teams do similar work.</a:t>
            </a:r>
          </a:p>
        </p:txBody>
      </p:sp>
      <p:pic>
        <p:nvPicPr>
          <p:cNvPr id="4" name="Picture 3">
            <a:extLst>
              <a:ext uri="{FF2B5EF4-FFF2-40B4-BE49-F238E27FC236}">
                <a16:creationId xmlns:a16="http://schemas.microsoft.com/office/drawing/2014/main" id="{E173B1D3-432E-CA48-AFB2-44DADC500C9C}"/>
              </a:ext>
            </a:extLst>
          </p:cNvPr>
          <p:cNvPicPr>
            <a:picLocks noChangeAspect="1"/>
          </p:cNvPicPr>
          <p:nvPr/>
        </p:nvPicPr>
        <p:blipFill>
          <a:blip r:embed="rId2"/>
          <a:stretch>
            <a:fillRect/>
          </a:stretch>
        </p:blipFill>
        <p:spPr>
          <a:xfrm>
            <a:off x="1524000" y="2743201"/>
            <a:ext cx="4750130" cy="4114800"/>
          </a:xfrm>
          <a:prstGeom prst="rect">
            <a:avLst/>
          </a:prstGeom>
        </p:spPr>
      </p:pic>
      <p:pic>
        <p:nvPicPr>
          <p:cNvPr id="6" name="Picture 5">
            <a:extLst>
              <a:ext uri="{FF2B5EF4-FFF2-40B4-BE49-F238E27FC236}">
                <a16:creationId xmlns:a16="http://schemas.microsoft.com/office/drawing/2014/main" id="{F798FC2C-6B52-C64E-BBCE-64C144B9274B}"/>
              </a:ext>
            </a:extLst>
          </p:cNvPr>
          <p:cNvPicPr>
            <a:picLocks noChangeAspect="1"/>
          </p:cNvPicPr>
          <p:nvPr/>
        </p:nvPicPr>
        <p:blipFill>
          <a:blip r:embed="rId3"/>
          <a:stretch>
            <a:fillRect/>
          </a:stretch>
        </p:blipFill>
        <p:spPr>
          <a:xfrm>
            <a:off x="6280108" y="2743202"/>
            <a:ext cx="4387893" cy="4023012"/>
          </a:xfrm>
          <a:prstGeom prst="rect">
            <a:avLst/>
          </a:prstGeom>
        </p:spPr>
      </p:pic>
    </p:spTree>
    <p:extLst>
      <p:ext uri="{BB962C8B-B14F-4D97-AF65-F5344CB8AC3E}">
        <p14:creationId xmlns:p14="http://schemas.microsoft.com/office/powerpoint/2010/main" val="96811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397044"/>
            <a:ext cx="11008895" cy="2887578"/>
          </a:xfrm>
        </p:spPr>
        <p:txBody>
          <a:bodyPr>
            <a:normAutofit/>
          </a:bodyPr>
          <a:lstStyle/>
          <a:p>
            <a:pPr algn="l"/>
            <a:r>
              <a:rPr lang="en-US" sz="4000" b="0" dirty="0">
                <a:solidFill>
                  <a:srgbClr val="0253FF"/>
                </a:solidFill>
                <a:latin typeface="+mn-lt"/>
              </a:rPr>
              <a:t>Central office staff and teams benefit </a:t>
            </a:r>
            <a:r>
              <a:rPr lang="en-US" sz="4000" b="0" dirty="0">
                <a:latin typeface="+mn-lt"/>
              </a:rPr>
              <a:t>from more clearly articulating  a </a:t>
            </a:r>
            <a:r>
              <a:rPr lang="en-US" sz="4000" b="0" dirty="0">
                <a:solidFill>
                  <a:srgbClr val="0253FF"/>
                </a:solidFill>
                <a:latin typeface="+mn-lt"/>
              </a:rPr>
              <a:t>theory of action </a:t>
            </a:r>
            <a:r>
              <a:rPr lang="en-US" sz="4000" b="0" dirty="0">
                <a:latin typeface="+mn-lt"/>
              </a:rPr>
              <a:t>regarding </a:t>
            </a:r>
            <a:r>
              <a:rPr lang="en-US" sz="4000" b="0" dirty="0">
                <a:solidFill>
                  <a:srgbClr val="0253FF"/>
                </a:solidFill>
                <a:latin typeface="+mn-lt"/>
              </a:rPr>
              <a:t>teams and their role </a:t>
            </a:r>
            <a:r>
              <a:rPr lang="en-US" sz="4000" b="0" dirty="0">
                <a:latin typeface="+mn-lt"/>
              </a:rPr>
              <a:t>in the </a:t>
            </a:r>
            <a:r>
              <a:rPr lang="en-US" sz="4000" b="0" dirty="0">
                <a:solidFill>
                  <a:srgbClr val="0253FF"/>
                </a:solidFill>
                <a:latin typeface="+mn-lt"/>
              </a:rPr>
              <a:t>improvement process</a:t>
            </a:r>
            <a:r>
              <a:rPr lang="en-US" sz="4000" b="0" dirty="0">
                <a:latin typeface="+mn-lt"/>
              </a:rPr>
              <a:t>.</a:t>
            </a:r>
            <a:br>
              <a:rPr lang="en-US" dirty="0"/>
            </a:br>
            <a:endParaRPr lang="en-US" dirty="0"/>
          </a:p>
        </p:txBody>
      </p:sp>
      <p:sp>
        <p:nvSpPr>
          <p:cNvPr id="4" name="TextBox 3"/>
          <p:cNvSpPr txBox="1"/>
          <p:nvPr/>
        </p:nvSpPr>
        <p:spPr>
          <a:xfrm>
            <a:off x="-552229" y="5190087"/>
            <a:ext cx="184666" cy="369332"/>
          </a:xfrm>
          <a:prstGeom prst="rect">
            <a:avLst/>
          </a:prstGeom>
          <a:noFill/>
        </p:spPr>
        <p:txBody>
          <a:bodyPr wrap="none" rtlCol="0">
            <a:spAutoFit/>
          </a:bodyPr>
          <a:lstStyle/>
          <a:p>
            <a:endParaRPr lang="en-US"/>
          </a:p>
        </p:txBody>
      </p:sp>
      <p:sp>
        <p:nvSpPr>
          <p:cNvPr id="6" name="TextBox 5"/>
          <p:cNvSpPr txBox="1"/>
          <p:nvPr/>
        </p:nvSpPr>
        <p:spPr>
          <a:xfrm>
            <a:off x="8793826" y="6257835"/>
            <a:ext cx="3398174" cy="461665"/>
          </a:xfrm>
          <a:prstGeom prst="rect">
            <a:avLst/>
          </a:prstGeom>
          <a:noFill/>
        </p:spPr>
        <p:txBody>
          <a:bodyPr wrap="none" rtlCol="0">
            <a:spAutoFit/>
          </a:bodyPr>
          <a:lstStyle/>
          <a:p>
            <a:r>
              <a:rPr lang="en-US" sz="2400" b="1" dirty="0" err="1"/>
              <a:t>Chrispeels</a:t>
            </a:r>
            <a:r>
              <a:rPr lang="en-US" sz="2400" b="1" dirty="0"/>
              <a:t>, et al., (2008) </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7142" y="2898704"/>
            <a:ext cx="10058400" cy="2152258"/>
          </a:xfrm>
          <a:prstGeom prst="rect">
            <a:avLst/>
          </a:prstGeom>
        </p:spPr>
      </p:pic>
    </p:spTree>
    <p:extLst>
      <p:ext uri="{BB962C8B-B14F-4D97-AF65-F5344CB8AC3E}">
        <p14:creationId xmlns:p14="http://schemas.microsoft.com/office/powerpoint/2010/main" val="3246152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002" y="254047"/>
            <a:ext cx="8877993" cy="1363546"/>
          </a:xfrm>
        </p:spPr>
        <p:txBody>
          <a:bodyPr>
            <a:normAutofit fontScale="90000"/>
          </a:bodyPr>
          <a:lstStyle/>
          <a:p>
            <a:r>
              <a:rPr lang="en-US" b="0" dirty="0">
                <a:solidFill>
                  <a:srgbClr val="2F74FF"/>
                </a:solidFill>
              </a:rPr>
              <a:t>Why </a:t>
            </a:r>
            <a:r>
              <a:rPr lang="en-US" b="0" dirty="0">
                <a:solidFill>
                  <a:schemeClr val="tx1">
                    <a:lumMod val="95000"/>
                    <a:lumOff val="5000"/>
                  </a:schemeClr>
                </a:solidFill>
              </a:rPr>
              <a:t>does the OIP </a:t>
            </a:r>
            <a:r>
              <a:rPr lang="en-US" b="0" dirty="0"/>
              <a:t>use teams as the primary method for improvement?</a:t>
            </a:r>
          </a:p>
        </p:txBody>
      </p:sp>
      <p:sp>
        <p:nvSpPr>
          <p:cNvPr id="3" name="Content Placeholder 2"/>
          <p:cNvSpPr>
            <a:spLocks noGrp="1"/>
          </p:cNvSpPr>
          <p:nvPr>
            <p:ph idx="1"/>
          </p:nvPr>
        </p:nvSpPr>
        <p:spPr>
          <a:xfrm>
            <a:off x="1524000" y="3020371"/>
            <a:ext cx="9143999" cy="2234009"/>
          </a:xfrm>
        </p:spPr>
        <p:txBody>
          <a:bodyPr>
            <a:normAutofit/>
          </a:bodyPr>
          <a:lstStyle/>
          <a:p>
            <a:pPr marL="0" indent="0">
              <a:buNone/>
            </a:pPr>
            <a:endParaRPr lang="en-US" dirty="0"/>
          </a:p>
          <a:p>
            <a:pPr marL="0" indent="0" algn="ctr">
              <a:buNone/>
            </a:pPr>
            <a:r>
              <a:rPr lang="en-US" b="0" dirty="0"/>
              <a:t>Take a few minutes and identify why you think that the OIP uses teams.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97084" y="5254381"/>
            <a:ext cx="7708668" cy="1552165"/>
          </a:xfrm>
          <a:prstGeom prst="rect">
            <a:avLst/>
          </a:prstGeom>
        </p:spPr>
      </p:pic>
      <p:pic>
        <p:nvPicPr>
          <p:cNvPr id="6" name="Picture 5">
            <a:extLst>
              <a:ext uri="{FF2B5EF4-FFF2-40B4-BE49-F238E27FC236}">
                <a16:creationId xmlns:a16="http://schemas.microsoft.com/office/drawing/2014/main" id="{1A8E80A4-14A4-6147-A7E8-65271AD2D888}"/>
              </a:ext>
            </a:extLst>
          </p:cNvPr>
          <p:cNvPicPr>
            <a:picLocks noChangeAspect="1"/>
          </p:cNvPicPr>
          <p:nvPr/>
        </p:nvPicPr>
        <p:blipFill>
          <a:blip r:embed="rId3"/>
          <a:stretch>
            <a:fillRect/>
          </a:stretch>
        </p:blipFill>
        <p:spPr>
          <a:xfrm>
            <a:off x="5016385" y="1894418"/>
            <a:ext cx="1910888" cy="1801780"/>
          </a:xfrm>
          <a:prstGeom prst="rect">
            <a:avLst/>
          </a:prstGeom>
        </p:spPr>
      </p:pic>
    </p:spTree>
    <p:extLst>
      <p:ext uri="{BB962C8B-B14F-4D97-AF65-F5344CB8AC3E}">
        <p14:creationId xmlns:p14="http://schemas.microsoft.com/office/powerpoint/2010/main" val="1939647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ctrTitle" idx="4294967295"/>
          </p:nvPr>
        </p:nvSpPr>
        <p:spPr>
          <a:xfrm>
            <a:off x="695325" y="2101057"/>
            <a:ext cx="10820400" cy="1470025"/>
          </a:xfrm>
        </p:spPr>
        <p:txBody>
          <a:bodyPr>
            <a:normAutofit fontScale="90000"/>
          </a:bodyPr>
          <a:lstStyle/>
          <a:p>
            <a:pPr eaLnBrk="1" hangingPunct="1"/>
            <a:r>
              <a:rPr lang="en-US" altLang="en-US" b="0" dirty="0">
                <a:solidFill>
                  <a:schemeClr val="tx2">
                    <a:lumMod val="60000"/>
                    <a:lumOff val="40000"/>
                  </a:schemeClr>
                </a:solidFill>
                <a:latin typeface="+mn-lt"/>
              </a:rPr>
              <a:t>WHY</a:t>
            </a:r>
            <a:r>
              <a:rPr lang="en-US" altLang="en-US" b="0" dirty="0">
                <a:latin typeface="+mn-lt"/>
              </a:rPr>
              <a:t> does the Ohio Improvement Process use teams as the primary method for improvement?</a:t>
            </a:r>
          </a:p>
        </p:txBody>
      </p:sp>
      <p:sp>
        <p:nvSpPr>
          <p:cNvPr id="117763" name="TextBox 1"/>
          <p:cNvSpPr txBox="1">
            <a:spLocks noChangeArrowheads="1"/>
          </p:cNvSpPr>
          <p:nvPr/>
        </p:nvSpPr>
        <p:spPr bwMode="auto">
          <a:xfrm>
            <a:off x="831850" y="349250"/>
            <a:ext cx="10131425" cy="769938"/>
          </a:xfrm>
          <a:prstGeom prst="rect">
            <a:avLst/>
          </a:prstGeom>
          <a:solidFill>
            <a:srgbClr val="61A8B6"/>
          </a:solidFill>
          <a:ln w="38100">
            <a:solidFill>
              <a:srgbClr val="365073"/>
            </a:solidFill>
            <a:miter lim="800000"/>
            <a:headEnd/>
            <a:tailEnd/>
          </a:ln>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4400" dirty="0">
                <a:solidFill>
                  <a:schemeClr val="bg1"/>
                </a:solidFill>
                <a:cs typeface="Arial" panose="020B0604020202020204" pitchFamily="34" charset="0"/>
              </a:rPr>
              <a:t>Reflection/Discussion</a:t>
            </a:r>
          </a:p>
        </p:txBody>
      </p:sp>
    </p:spTree>
    <p:extLst>
      <p:ext uri="{BB962C8B-B14F-4D97-AF65-F5344CB8AC3E}">
        <p14:creationId xmlns:p14="http://schemas.microsoft.com/office/powerpoint/2010/main" val="39253167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5265" y="301626"/>
            <a:ext cx="10906299" cy="1470025"/>
          </a:xfrm>
        </p:spPr>
        <p:txBody>
          <a:bodyPr/>
          <a:lstStyle/>
          <a:p>
            <a:r>
              <a:rPr lang="en-US" b="0" dirty="0">
                <a:latin typeface="+mn-lt"/>
              </a:rPr>
              <a:t>We don’t have TBTs/BLTs/DLTs to have teams. </a:t>
            </a:r>
          </a:p>
        </p:txBody>
      </p:sp>
      <p:sp>
        <p:nvSpPr>
          <p:cNvPr id="5" name="Subtitle 4"/>
          <p:cNvSpPr>
            <a:spLocks noGrp="1"/>
          </p:cNvSpPr>
          <p:nvPr>
            <p:ph type="subTitle" idx="1"/>
          </p:nvPr>
        </p:nvSpPr>
        <p:spPr>
          <a:xfrm>
            <a:off x="914401" y="4884394"/>
            <a:ext cx="10557163" cy="1783976"/>
          </a:xfrm>
        </p:spPr>
        <p:txBody>
          <a:bodyPr>
            <a:normAutofit/>
          </a:bodyPr>
          <a:lstStyle/>
          <a:p>
            <a:r>
              <a:rPr lang="en-US" sz="4400" b="0" dirty="0"/>
              <a:t>The  purpose of the teams is to achieve better outcomes.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79256" y="1555519"/>
            <a:ext cx="5278316" cy="2966970"/>
          </a:xfrm>
          <a:prstGeom prst="rect">
            <a:avLst/>
          </a:prstGeom>
          <a:ln w="38100">
            <a:solidFill>
              <a:schemeClr val="bg1">
                <a:lumMod val="65000"/>
              </a:schemeClr>
            </a:solidFill>
          </a:ln>
        </p:spPr>
      </p:pic>
    </p:spTree>
    <p:extLst>
      <p:ext uri="{BB962C8B-B14F-4D97-AF65-F5344CB8AC3E}">
        <p14:creationId xmlns:p14="http://schemas.microsoft.com/office/powerpoint/2010/main" val="309009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09714" y="94463"/>
            <a:ext cx="1908743" cy="2169026"/>
          </a:xfrm>
          <a:prstGeom prst="rect">
            <a:avLst/>
          </a:prstGeom>
        </p:spPr>
      </p:pic>
      <p:sp>
        <p:nvSpPr>
          <p:cNvPr id="4" name="Title 3"/>
          <p:cNvSpPr>
            <a:spLocks noGrp="1"/>
          </p:cNvSpPr>
          <p:nvPr>
            <p:ph type="title"/>
          </p:nvPr>
        </p:nvSpPr>
        <p:spPr>
          <a:xfrm>
            <a:off x="1355559" y="0"/>
            <a:ext cx="9137970" cy="1191218"/>
          </a:xfrm>
        </p:spPr>
        <p:txBody>
          <a:bodyPr>
            <a:normAutofit/>
          </a:bodyPr>
          <a:lstStyle/>
          <a:p>
            <a:r>
              <a:rPr lang="en-US" dirty="0">
                <a:latin typeface="+mn-lt"/>
              </a:rPr>
              <a:t>A New Way to Think about Change </a:t>
            </a:r>
          </a:p>
        </p:txBody>
      </p:sp>
      <p:sp>
        <p:nvSpPr>
          <p:cNvPr id="3" name="Content Placeholder 2"/>
          <p:cNvSpPr>
            <a:spLocks noGrp="1"/>
          </p:cNvSpPr>
          <p:nvPr>
            <p:ph idx="1"/>
          </p:nvPr>
        </p:nvSpPr>
        <p:spPr>
          <a:xfrm>
            <a:off x="1298353" y="2148065"/>
            <a:ext cx="8843238" cy="4799741"/>
          </a:xfrm>
        </p:spPr>
        <p:txBody>
          <a:bodyPr>
            <a:noAutofit/>
          </a:bodyPr>
          <a:lstStyle/>
          <a:p>
            <a:pPr>
              <a:spcAft>
                <a:spcPts val="600"/>
              </a:spcAft>
            </a:pPr>
            <a:r>
              <a:rPr lang="en-US" sz="3600" b="0" dirty="0"/>
              <a:t> Christakis, &amp;Fowler (2009, 2011)</a:t>
            </a:r>
          </a:p>
          <a:p>
            <a:pPr>
              <a:spcAft>
                <a:spcPts val="600"/>
              </a:spcAft>
            </a:pPr>
            <a:r>
              <a:rPr lang="en-US" sz="3600" b="0" dirty="0"/>
              <a:t> Kegan &amp; </a:t>
            </a:r>
            <a:r>
              <a:rPr lang="en-US" sz="3600" b="0" dirty="0" err="1"/>
              <a:t>Lahey</a:t>
            </a:r>
            <a:r>
              <a:rPr lang="en-US" sz="3600" b="0" dirty="0"/>
              <a:t> (2009)</a:t>
            </a:r>
          </a:p>
          <a:p>
            <a:pPr>
              <a:spcAft>
                <a:spcPts val="600"/>
              </a:spcAft>
            </a:pPr>
            <a:r>
              <a:rPr lang="en-US" sz="3600" b="0" dirty="0"/>
              <a:t> </a:t>
            </a:r>
            <a:r>
              <a:rPr lang="en-US" sz="3600" b="0" dirty="0" err="1"/>
              <a:t>Prochaska</a:t>
            </a:r>
            <a:r>
              <a:rPr lang="en-US" sz="3600" b="0" dirty="0"/>
              <a:t>, Norcross,&amp; </a:t>
            </a:r>
            <a:r>
              <a:rPr lang="en-US" sz="3600" b="0" dirty="0" err="1"/>
              <a:t>DiClemente</a:t>
            </a:r>
            <a:r>
              <a:rPr lang="en-US" sz="3600" b="0" dirty="0"/>
              <a:t>, (2007) </a:t>
            </a:r>
          </a:p>
          <a:p>
            <a:pPr>
              <a:spcAft>
                <a:spcPts val="600"/>
              </a:spcAft>
            </a:pPr>
            <a:r>
              <a:rPr lang="en-US" sz="3600" b="0" dirty="0"/>
              <a:t> Rosenberg, T. (2012) </a:t>
            </a:r>
          </a:p>
          <a:p>
            <a:pPr>
              <a:spcAft>
                <a:spcPts val="600"/>
              </a:spcAft>
            </a:pPr>
            <a:r>
              <a:rPr lang="en-US" sz="3600" b="0" dirty="0"/>
              <a:t> Oz, M., (2012) </a:t>
            </a:r>
          </a:p>
          <a:p>
            <a:pPr>
              <a:spcAft>
                <a:spcPts val="600"/>
              </a:spcAft>
            </a:pPr>
            <a:r>
              <a:rPr lang="en-US" sz="3600" b="0" dirty="0" err="1"/>
              <a:t>Karlgaard</a:t>
            </a:r>
            <a:r>
              <a:rPr lang="en-US" sz="3600" b="0" dirty="0"/>
              <a:t> &amp;  Malone (2015)</a:t>
            </a:r>
            <a:endParaRPr lang="en-US" sz="3600" dirty="0"/>
          </a:p>
        </p:txBody>
      </p:sp>
      <p:pic>
        <p:nvPicPr>
          <p:cNvPr id="5" name="Picture 4" descr="change.jpg"/>
          <p:cNvPicPr>
            <a:picLocks noChangeAspect="1"/>
          </p:cNvPicPr>
          <p:nvPr/>
        </p:nvPicPr>
        <p:blipFill>
          <a:blip r:embed="rId3"/>
          <a:stretch>
            <a:fillRect/>
          </a:stretch>
        </p:blipFill>
        <p:spPr>
          <a:xfrm>
            <a:off x="7791496" y="4547935"/>
            <a:ext cx="3272589" cy="2140703"/>
          </a:xfrm>
          <a:prstGeom prst="rect">
            <a:avLst/>
          </a:prstGeom>
        </p:spPr>
      </p:pic>
      <p:sp>
        <p:nvSpPr>
          <p:cNvPr id="2" name="TextBox 1"/>
          <p:cNvSpPr txBox="1"/>
          <p:nvPr/>
        </p:nvSpPr>
        <p:spPr>
          <a:xfrm>
            <a:off x="4507833" y="1491916"/>
            <a:ext cx="184731" cy="369332"/>
          </a:xfrm>
          <a:prstGeom prst="rect">
            <a:avLst/>
          </a:prstGeom>
          <a:noFill/>
        </p:spPr>
        <p:txBody>
          <a:bodyPr wrap="none" rtlCol="0">
            <a:spAutoFit/>
          </a:bodyPr>
          <a:lstStyle/>
          <a:p>
            <a:endParaRPr lang="en-US"/>
          </a:p>
        </p:txBody>
      </p:sp>
      <p:sp>
        <p:nvSpPr>
          <p:cNvPr id="6" name="TextBox 5"/>
          <p:cNvSpPr txBox="1"/>
          <p:nvPr/>
        </p:nvSpPr>
        <p:spPr>
          <a:xfrm>
            <a:off x="1199812" y="1235215"/>
            <a:ext cx="6800772" cy="769441"/>
          </a:xfrm>
          <a:prstGeom prst="rect">
            <a:avLst/>
          </a:prstGeom>
          <a:noFill/>
        </p:spPr>
        <p:txBody>
          <a:bodyPr wrap="none" rtlCol="0">
            <a:spAutoFit/>
          </a:bodyPr>
          <a:lstStyle/>
          <a:p>
            <a:r>
              <a:rPr lang="en-US" sz="4400" b="1" dirty="0"/>
              <a:t>Using Teams to Lead Change</a:t>
            </a:r>
          </a:p>
        </p:txBody>
      </p:sp>
    </p:spTree>
    <p:extLst>
      <p:ext uri="{BB962C8B-B14F-4D97-AF65-F5344CB8AC3E}">
        <p14:creationId xmlns:p14="http://schemas.microsoft.com/office/powerpoint/2010/main" val="18840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9687" y="894570"/>
            <a:ext cx="8229600" cy="1816171"/>
          </a:xfrm>
        </p:spPr>
        <p:txBody>
          <a:bodyPr>
            <a:noAutofit/>
          </a:bodyPr>
          <a:lstStyle/>
          <a:p>
            <a:r>
              <a:rPr lang="en-US" sz="4500" b="0" dirty="0"/>
              <a:t>Teams are more likely to come up with really great new ideas.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62425" y="2847076"/>
            <a:ext cx="3005784" cy="2263855"/>
          </a:xfrm>
          <a:prstGeom prst="rect">
            <a:avLst/>
          </a:prstGeom>
        </p:spPr>
      </p:pic>
      <p:sp>
        <p:nvSpPr>
          <p:cNvPr id="6" name="TextBox 5"/>
          <p:cNvSpPr txBox="1"/>
          <p:nvPr/>
        </p:nvSpPr>
        <p:spPr>
          <a:xfrm>
            <a:off x="8030095" y="6073786"/>
            <a:ext cx="3772747" cy="830997"/>
          </a:xfrm>
          <a:prstGeom prst="rect">
            <a:avLst/>
          </a:prstGeom>
          <a:noFill/>
        </p:spPr>
        <p:txBody>
          <a:bodyPr wrap="square" rtlCol="0">
            <a:spAutoFit/>
          </a:bodyPr>
          <a:lstStyle/>
          <a:p>
            <a:r>
              <a:rPr lang="en-US" sz="2400" b="1" dirty="0" err="1"/>
              <a:t>Karlgaard</a:t>
            </a:r>
            <a:r>
              <a:rPr lang="en-US" sz="2400" b="1" dirty="0"/>
              <a:t>, &amp; Malone (2015)</a:t>
            </a:r>
            <a:br>
              <a:rPr lang="en-US" sz="2400" b="1" dirty="0"/>
            </a:br>
            <a:endParaRPr lang="en-US" sz="2400" b="1" dirty="0"/>
          </a:p>
        </p:txBody>
      </p:sp>
    </p:spTree>
    <p:extLst>
      <p:ext uri="{BB962C8B-B14F-4D97-AF65-F5344CB8AC3E}">
        <p14:creationId xmlns:p14="http://schemas.microsoft.com/office/powerpoint/2010/main" val="483147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8" y="204537"/>
            <a:ext cx="9004514" cy="2587418"/>
          </a:xfrm>
        </p:spPr>
        <p:txBody>
          <a:bodyPr>
            <a:noAutofit/>
          </a:bodyPr>
          <a:lstStyle/>
          <a:p>
            <a:r>
              <a:rPr lang="en-US" sz="3800" b="0" dirty="0">
                <a:latin typeface="+mn-lt"/>
              </a:rPr>
              <a:t>Experimental studies have found that, in comparison with working alone, team members show as much as a 50 percent increase in performance during teamwork…</a:t>
            </a:r>
          </a:p>
        </p:txBody>
      </p:sp>
      <p:sp>
        <p:nvSpPr>
          <p:cNvPr id="5" name="Subtitle 4"/>
          <p:cNvSpPr>
            <a:spLocks noGrp="1"/>
          </p:cNvSpPr>
          <p:nvPr>
            <p:ph type="subTitle" idx="1"/>
          </p:nvPr>
        </p:nvSpPr>
        <p:spPr>
          <a:xfrm>
            <a:off x="1624737" y="4586158"/>
            <a:ext cx="8803037" cy="1752600"/>
          </a:xfrm>
        </p:spPr>
        <p:txBody>
          <a:bodyPr>
            <a:normAutofit/>
          </a:bodyPr>
          <a:lstStyle/>
          <a:p>
            <a:r>
              <a:rPr lang="en-US" sz="3800" b="0" dirty="0"/>
              <a:t>…because they do not want to let their teammates down.</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1581" y="2919180"/>
            <a:ext cx="3569351" cy="1412528"/>
          </a:xfrm>
          <a:prstGeom prst="rect">
            <a:avLst/>
          </a:prstGeom>
        </p:spPr>
      </p:pic>
      <p:sp>
        <p:nvSpPr>
          <p:cNvPr id="6" name="TextBox 5"/>
          <p:cNvSpPr txBox="1"/>
          <p:nvPr/>
        </p:nvSpPr>
        <p:spPr>
          <a:xfrm>
            <a:off x="8409482" y="6240476"/>
            <a:ext cx="3620593" cy="461665"/>
          </a:xfrm>
          <a:prstGeom prst="rect">
            <a:avLst/>
          </a:prstGeom>
          <a:noFill/>
        </p:spPr>
        <p:txBody>
          <a:bodyPr wrap="square" rtlCol="0">
            <a:spAutoFit/>
          </a:bodyPr>
          <a:lstStyle/>
          <a:p>
            <a:r>
              <a:rPr lang="en-US" sz="2400" dirty="0" err="1"/>
              <a:t>Karlgaard</a:t>
            </a:r>
            <a:r>
              <a:rPr lang="en-US" sz="2400" dirty="0"/>
              <a:t>, &amp; Malone (2015)</a:t>
            </a:r>
          </a:p>
        </p:txBody>
      </p:sp>
    </p:spTree>
    <p:extLst>
      <p:ext uri="{BB962C8B-B14F-4D97-AF65-F5344CB8AC3E}">
        <p14:creationId xmlns:p14="http://schemas.microsoft.com/office/powerpoint/2010/main" val="13460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497000"/>
            <a:ext cx="11706225" cy="723172"/>
          </a:xfrm>
        </p:spPr>
        <p:txBody>
          <a:bodyPr>
            <a:noAutofit/>
          </a:bodyPr>
          <a:lstStyle/>
          <a:p>
            <a:r>
              <a:rPr lang="en-US" sz="5400" b="0" dirty="0">
                <a:solidFill>
                  <a:schemeClr val="tx1">
                    <a:lumMod val="50000"/>
                  </a:schemeClr>
                </a:solidFill>
                <a:latin typeface="+mn-lt"/>
              </a:rPr>
              <a:t>Change Occurs More Readily In Teams</a:t>
            </a:r>
          </a:p>
        </p:txBody>
      </p:sp>
      <p:sp>
        <p:nvSpPr>
          <p:cNvPr id="4" name="Text Placeholder 3"/>
          <p:cNvSpPr>
            <a:spLocks noGrp="1"/>
          </p:cNvSpPr>
          <p:nvPr>
            <p:ph type="body" sz="quarter" idx="10"/>
          </p:nvPr>
        </p:nvSpPr>
        <p:spPr>
          <a:xfrm>
            <a:off x="5756981" y="1742384"/>
            <a:ext cx="3595849" cy="1740769"/>
          </a:xfrm>
        </p:spPr>
        <p:txBody>
          <a:bodyPr>
            <a:normAutofit/>
          </a:bodyPr>
          <a:lstStyle/>
          <a:p>
            <a:r>
              <a:rPr lang="en-US" dirty="0"/>
              <a:t>“”</a:t>
            </a:r>
          </a:p>
          <a:p>
            <a:pPr algn="ctr">
              <a:buNone/>
            </a:pPr>
            <a:r>
              <a:rPr lang="en-US" sz="4400" b="0" dirty="0">
                <a:solidFill>
                  <a:srgbClr val="2A2C2D"/>
                </a:solidFill>
                <a:latin typeface="+mn-lt"/>
              </a:rPr>
              <a:t>Risk Sharing</a:t>
            </a:r>
          </a:p>
        </p:txBody>
      </p:sp>
      <p:pic>
        <p:nvPicPr>
          <p:cNvPr id="7" name="Picture 6" descr="teams.jpg"/>
          <p:cNvPicPr>
            <a:picLocks noChangeAspect="1"/>
          </p:cNvPicPr>
          <p:nvPr/>
        </p:nvPicPr>
        <p:blipFill>
          <a:blip r:embed="rId3"/>
          <a:stretch>
            <a:fillRect/>
          </a:stretch>
        </p:blipFill>
        <p:spPr>
          <a:xfrm>
            <a:off x="1991884" y="2226607"/>
            <a:ext cx="3299252" cy="2471255"/>
          </a:xfrm>
          <a:prstGeom prst="rect">
            <a:avLst/>
          </a:prstGeom>
          <a:ln w="38100">
            <a:solidFill>
              <a:schemeClr val="bg1">
                <a:lumMod val="65000"/>
              </a:schemeClr>
            </a:solidFill>
          </a:ln>
        </p:spPr>
      </p:pic>
      <p:sp>
        <p:nvSpPr>
          <p:cNvPr id="3" name="TextBox 2"/>
          <p:cNvSpPr txBox="1"/>
          <p:nvPr/>
        </p:nvSpPr>
        <p:spPr>
          <a:xfrm>
            <a:off x="5685183" y="3186215"/>
            <a:ext cx="3739444" cy="1384995"/>
          </a:xfrm>
          <a:prstGeom prst="rect">
            <a:avLst/>
          </a:prstGeom>
          <a:noFill/>
        </p:spPr>
        <p:txBody>
          <a:bodyPr wrap="square" rtlCol="0">
            <a:spAutoFit/>
          </a:bodyPr>
          <a:lstStyle/>
          <a:p>
            <a:pPr algn="ctr"/>
            <a:r>
              <a:rPr lang="en-US" sz="4200" dirty="0"/>
              <a:t>And Shared Accountability</a:t>
            </a:r>
          </a:p>
        </p:txBody>
      </p:sp>
    </p:spTree>
    <p:extLst>
      <p:ext uri="{BB962C8B-B14F-4D97-AF65-F5344CB8AC3E}">
        <p14:creationId xmlns:p14="http://schemas.microsoft.com/office/powerpoint/2010/main" val="1327334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299" y="76200"/>
            <a:ext cx="11249025" cy="2714625"/>
          </a:xfrm>
        </p:spPr>
        <p:txBody>
          <a:bodyPr>
            <a:noAutofit/>
          </a:bodyPr>
          <a:lstStyle/>
          <a:p>
            <a:r>
              <a:rPr lang="en-US" b="0" dirty="0">
                <a:solidFill>
                  <a:schemeClr val="tx1">
                    <a:lumMod val="50000"/>
                  </a:schemeClr>
                </a:solidFill>
                <a:latin typeface="+mn-lt"/>
              </a:rPr>
              <a:t>Research establishes that groups of teachers, working together  in purposeful ways over periods of time, will produce greater learning in more students….  </a:t>
            </a:r>
          </a:p>
        </p:txBody>
      </p:sp>
      <p:sp>
        <p:nvSpPr>
          <p:cNvPr id="7" name="TextBox 6"/>
          <p:cNvSpPr txBox="1"/>
          <p:nvPr/>
        </p:nvSpPr>
        <p:spPr>
          <a:xfrm>
            <a:off x="9904338" y="6096298"/>
            <a:ext cx="2048959" cy="461665"/>
          </a:xfrm>
          <a:prstGeom prst="rect">
            <a:avLst/>
          </a:prstGeom>
          <a:noFill/>
        </p:spPr>
        <p:txBody>
          <a:bodyPr wrap="none" rtlCol="0">
            <a:spAutoFit/>
          </a:bodyPr>
          <a:lstStyle/>
          <a:p>
            <a:r>
              <a:rPr lang="en-US" sz="2400" b="1" dirty="0"/>
              <a:t> </a:t>
            </a:r>
            <a:r>
              <a:rPr lang="en-US" sz="2400" b="1" dirty="0" err="1"/>
              <a:t>Fullan</a:t>
            </a:r>
            <a:r>
              <a:rPr lang="en-US" sz="2400" b="1" dirty="0"/>
              <a:t>  (2014) </a:t>
            </a:r>
          </a:p>
        </p:txBody>
      </p:sp>
      <p:pic>
        <p:nvPicPr>
          <p:cNvPr id="8" name="Picture 7" descr="teacher teams.jpg"/>
          <p:cNvPicPr>
            <a:picLocks noChangeAspect="1"/>
          </p:cNvPicPr>
          <p:nvPr/>
        </p:nvPicPr>
        <p:blipFill>
          <a:blip r:embed="rId2"/>
          <a:stretch>
            <a:fillRect/>
          </a:stretch>
        </p:blipFill>
        <p:spPr>
          <a:xfrm>
            <a:off x="3943585" y="2790825"/>
            <a:ext cx="4352451" cy="2124075"/>
          </a:xfrm>
          <a:prstGeom prst="rect">
            <a:avLst/>
          </a:prstGeom>
          <a:ln w="38100">
            <a:solidFill>
              <a:schemeClr val="bg1">
                <a:lumMod val="65000"/>
              </a:schemeClr>
            </a:solidFill>
          </a:ln>
        </p:spPr>
      </p:pic>
    </p:spTree>
    <p:extLst>
      <p:ext uri="{BB962C8B-B14F-4D97-AF65-F5344CB8AC3E}">
        <p14:creationId xmlns:p14="http://schemas.microsoft.com/office/powerpoint/2010/main" val="34815464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92968" y="3299797"/>
            <a:ext cx="10282238" cy="2567603"/>
          </a:xfrm>
        </p:spPr>
        <p:txBody>
          <a:bodyPr>
            <a:noAutofit/>
          </a:bodyPr>
          <a:lstStyle/>
          <a:p>
            <a:pPr algn="ctr">
              <a:buNone/>
            </a:pPr>
            <a:r>
              <a:rPr lang="en-US" b="0" dirty="0">
                <a:solidFill>
                  <a:schemeClr val="tx1"/>
                </a:solidFill>
                <a:latin typeface="+mn-lt"/>
              </a:rPr>
              <a:t>If schools (teachers, principals/BLTs/DLTs) can directly influence how teachers learn together, they will maximize their impact on student learning.</a:t>
            </a:r>
          </a:p>
        </p:txBody>
      </p:sp>
      <p:sp>
        <p:nvSpPr>
          <p:cNvPr id="7" name="TextBox 6"/>
          <p:cNvSpPr txBox="1"/>
          <p:nvPr/>
        </p:nvSpPr>
        <p:spPr>
          <a:xfrm>
            <a:off x="9906000" y="6264571"/>
            <a:ext cx="1980029" cy="461665"/>
          </a:xfrm>
          <a:prstGeom prst="rect">
            <a:avLst/>
          </a:prstGeom>
          <a:noFill/>
        </p:spPr>
        <p:txBody>
          <a:bodyPr wrap="none" rtlCol="0">
            <a:spAutoFit/>
          </a:bodyPr>
          <a:lstStyle/>
          <a:p>
            <a:r>
              <a:rPr lang="en-US" sz="2400" dirty="0"/>
              <a:t> </a:t>
            </a:r>
            <a:r>
              <a:rPr lang="en-US" sz="2400" b="1" dirty="0" err="1"/>
              <a:t>Fullan</a:t>
            </a:r>
            <a:r>
              <a:rPr lang="en-US" sz="2400" b="1" dirty="0"/>
              <a:t> (2014) </a:t>
            </a:r>
          </a:p>
        </p:txBody>
      </p:sp>
      <p:pic>
        <p:nvPicPr>
          <p:cNvPr id="8" name="Picture 7" descr="learning together.jpg"/>
          <p:cNvPicPr>
            <a:picLocks noChangeAspect="1"/>
          </p:cNvPicPr>
          <p:nvPr/>
        </p:nvPicPr>
        <p:blipFill>
          <a:blip r:embed="rId2"/>
          <a:stretch>
            <a:fillRect/>
          </a:stretch>
        </p:blipFill>
        <p:spPr>
          <a:xfrm>
            <a:off x="3790950" y="461177"/>
            <a:ext cx="4486274" cy="2345701"/>
          </a:xfrm>
          <a:prstGeom prst="rect">
            <a:avLst/>
          </a:prstGeom>
        </p:spPr>
      </p:pic>
    </p:spTree>
    <p:extLst>
      <p:ext uri="{BB962C8B-B14F-4D97-AF65-F5344CB8AC3E}">
        <p14:creationId xmlns:p14="http://schemas.microsoft.com/office/powerpoint/2010/main" val="32152900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5789-16C6-2042-9030-0E734AEB48FB}"/>
              </a:ext>
            </a:extLst>
          </p:cNvPr>
          <p:cNvSpPr>
            <a:spLocks noGrp="1"/>
          </p:cNvSpPr>
          <p:nvPr>
            <p:ph type="title"/>
          </p:nvPr>
        </p:nvSpPr>
        <p:spPr>
          <a:xfrm>
            <a:off x="1524000" y="200723"/>
            <a:ext cx="9144000" cy="1494727"/>
          </a:xfrm>
        </p:spPr>
        <p:txBody>
          <a:bodyPr>
            <a:normAutofit/>
          </a:bodyPr>
          <a:lstStyle/>
          <a:p>
            <a:r>
              <a:rPr lang="en-US" b="0" dirty="0"/>
              <a:t>All of our improvement work should be about </a:t>
            </a:r>
            <a:r>
              <a:rPr lang="en-US" b="0" dirty="0">
                <a:solidFill>
                  <a:srgbClr val="0253FF"/>
                </a:solidFill>
              </a:rPr>
              <a:t>Inquiry and Learning</a:t>
            </a:r>
            <a:r>
              <a:rPr lang="en-US" b="0" dirty="0"/>
              <a:t>.</a:t>
            </a:r>
          </a:p>
        </p:txBody>
      </p:sp>
      <p:pic>
        <p:nvPicPr>
          <p:cNvPr id="4" name="Picture 3">
            <a:extLst>
              <a:ext uri="{FF2B5EF4-FFF2-40B4-BE49-F238E27FC236}">
                <a16:creationId xmlns:a16="http://schemas.microsoft.com/office/drawing/2014/main" id="{29A52D36-B05D-694E-9619-446D688D102C}"/>
              </a:ext>
            </a:extLst>
          </p:cNvPr>
          <p:cNvPicPr>
            <a:picLocks noChangeAspect="1"/>
          </p:cNvPicPr>
          <p:nvPr/>
        </p:nvPicPr>
        <p:blipFill>
          <a:blip r:embed="rId3"/>
          <a:stretch>
            <a:fillRect/>
          </a:stretch>
        </p:blipFill>
        <p:spPr>
          <a:xfrm>
            <a:off x="2861159" y="1860551"/>
            <a:ext cx="5722188" cy="4884295"/>
          </a:xfrm>
          <a:prstGeom prst="rect">
            <a:avLst/>
          </a:prstGeom>
        </p:spPr>
      </p:pic>
      <p:sp>
        <p:nvSpPr>
          <p:cNvPr id="3" name="Oval 2"/>
          <p:cNvSpPr/>
          <p:nvPr/>
        </p:nvSpPr>
        <p:spPr>
          <a:xfrm>
            <a:off x="4895848" y="1860551"/>
            <a:ext cx="1657351" cy="1101724"/>
          </a:xfrm>
          <a:prstGeom prst="ellipse">
            <a:avLst/>
          </a:prstGeom>
          <a:solidFill>
            <a:srgbClr val="22C1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060265" y="2180580"/>
            <a:ext cx="1323975" cy="461665"/>
          </a:xfrm>
          <a:prstGeom prst="rect">
            <a:avLst/>
          </a:prstGeom>
          <a:noFill/>
        </p:spPr>
        <p:txBody>
          <a:bodyPr wrap="square" rtlCol="0">
            <a:spAutoFit/>
          </a:bodyPr>
          <a:lstStyle/>
          <a:p>
            <a:pPr algn="ctr"/>
            <a:r>
              <a:rPr lang="en-US" sz="2400" b="1" dirty="0">
                <a:solidFill>
                  <a:schemeClr val="bg1"/>
                </a:solidFill>
              </a:rPr>
              <a:t>Ask</a:t>
            </a:r>
          </a:p>
        </p:txBody>
      </p:sp>
      <p:sp>
        <p:nvSpPr>
          <p:cNvPr id="5" name="TextBox 4"/>
          <p:cNvSpPr txBox="1"/>
          <p:nvPr/>
        </p:nvSpPr>
        <p:spPr>
          <a:xfrm>
            <a:off x="4359790" y="4025735"/>
            <a:ext cx="2724924" cy="873957"/>
          </a:xfrm>
          <a:prstGeom prst="rect">
            <a:avLst/>
          </a:prstGeom>
          <a:solidFill>
            <a:schemeClr val="bg1"/>
          </a:solidFill>
        </p:spPr>
        <p:txBody>
          <a:bodyPr wrap="square" rtlCol="0">
            <a:spAutoFit/>
          </a:bodyPr>
          <a:lstStyle/>
          <a:p>
            <a:pPr algn="ctr">
              <a:lnSpc>
                <a:spcPts val="3000"/>
              </a:lnSpc>
            </a:pPr>
            <a:r>
              <a:rPr lang="en-US" sz="3000" b="1" dirty="0">
                <a:solidFill>
                  <a:srgbClr val="F49406"/>
                </a:solidFill>
              </a:rPr>
              <a:t>Inquiry-Based</a:t>
            </a:r>
          </a:p>
          <a:p>
            <a:pPr algn="ctr">
              <a:lnSpc>
                <a:spcPts val="3000"/>
              </a:lnSpc>
            </a:pPr>
            <a:r>
              <a:rPr lang="en-US" sz="3000" b="1" dirty="0">
                <a:solidFill>
                  <a:srgbClr val="F49406"/>
                </a:solidFill>
              </a:rPr>
              <a:t>Learning</a:t>
            </a:r>
          </a:p>
        </p:txBody>
      </p:sp>
      <p:sp>
        <p:nvSpPr>
          <p:cNvPr id="9" name="Oval 8"/>
          <p:cNvSpPr/>
          <p:nvPr/>
        </p:nvSpPr>
        <p:spPr>
          <a:xfrm>
            <a:off x="6721869" y="3200974"/>
            <a:ext cx="1657351" cy="1101724"/>
          </a:xfrm>
          <a:prstGeom prst="ellipse">
            <a:avLst/>
          </a:prstGeom>
          <a:solidFill>
            <a:srgbClr val="22C1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21869" y="3521003"/>
            <a:ext cx="1657351" cy="461665"/>
          </a:xfrm>
          <a:prstGeom prst="rect">
            <a:avLst/>
          </a:prstGeom>
          <a:noFill/>
        </p:spPr>
        <p:txBody>
          <a:bodyPr wrap="square" rtlCol="0">
            <a:spAutoFit/>
          </a:bodyPr>
          <a:lstStyle/>
          <a:p>
            <a:pPr algn="ctr"/>
            <a:r>
              <a:rPr lang="en-US" sz="2400" b="1" dirty="0">
                <a:solidFill>
                  <a:schemeClr val="bg1"/>
                </a:solidFill>
              </a:rPr>
              <a:t>Investigate</a:t>
            </a:r>
          </a:p>
        </p:txBody>
      </p:sp>
      <p:sp>
        <p:nvSpPr>
          <p:cNvPr id="12" name="Oval 11"/>
          <p:cNvSpPr/>
          <p:nvPr/>
        </p:nvSpPr>
        <p:spPr>
          <a:xfrm>
            <a:off x="6476998" y="4953860"/>
            <a:ext cx="1657351" cy="1101724"/>
          </a:xfrm>
          <a:prstGeom prst="ellipse">
            <a:avLst/>
          </a:prstGeom>
          <a:solidFill>
            <a:srgbClr val="22C1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476998" y="5255556"/>
            <a:ext cx="1657351" cy="461665"/>
          </a:xfrm>
          <a:prstGeom prst="rect">
            <a:avLst/>
          </a:prstGeom>
          <a:noFill/>
        </p:spPr>
        <p:txBody>
          <a:bodyPr wrap="square" rtlCol="0">
            <a:spAutoFit/>
          </a:bodyPr>
          <a:lstStyle/>
          <a:p>
            <a:pPr algn="ctr"/>
            <a:r>
              <a:rPr lang="en-US" sz="2400" b="1" dirty="0">
                <a:solidFill>
                  <a:schemeClr val="bg1"/>
                </a:solidFill>
              </a:rPr>
              <a:t>Create</a:t>
            </a:r>
          </a:p>
        </p:txBody>
      </p:sp>
      <p:sp>
        <p:nvSpPr>
          <p:cNvPr id="14" name="Oval 13"/>
          <p:cNvSpPr/>
          <p:nvPr/>
        </p:nvSpPr>
        <p:spPr>
          <a:xfrm>
            <a:off x="3295647" y="4953860"/>
            <a:ext cx="1657351" cy="1101724"/>
          </a:xfrm>
          <a:prstGeom prst="ellipse">
            <a:avLst/>
          </a:prstGeom>
          <a:solidFill>
            <a:srgbClr val="22C1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3295647" y="5255556"/>
            <a:ext cx="1657351" cy="461665"/>
          </a:xfrm>
          <a:prstGeom prst="rect">
            <a:avLst/>
          </a:prstGeom>
          <a:noFill/>
        </p:spPr>
        <p:txBody>
          <a:bodyPr wrap="square" rtlCol="0">
            <a:spAutoFit/>
          </a:bodyPr>
          <a:lstStyle/>
          <a:p>
            <a:pPr algn="ctr"/>
            <a:r>
              <a:rPr lang="en-US" sz="2400" b="1" dirty="0">
                <a:solidFill>
                  <a:schemeClr val="bg1"/>
                </a:solidFill>
              </a:rPr>
              <a:t>Discuss</a:t>
            </a:r>
          </a:p>
        </p:txBody>
      </p:sp>
      <p:sp>
        <p:nvSpPr>
          <p:cNvPr id="16" name="Oval 15"/>
          <p:cNvSpPr/>
          <p:nvPr/>
        </p:nvSpPr>
        <p:spPr>
          <a:xfrm>
            <a:off x="3019423" y="3200974"/>
            <a:ext cx="1657351" cy="1101724"/>
          </a:xfrm>
          <a:prstGeom prst="ellipse">
            <a:avLst/>
          </a:prstGeom>
          <a:solidFill>
            <a:srgbClr val="22C1E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019422" y="3521003"/>
            <a:ext cx="1657351" cy="461665"/>
          </a:xfrm>
          <a:prstGeom prst="rect">
            <a:avLst/>
          </a:prstGeom>
          <a:noFill/>
        </p:spPr>
        <p:txBody>
          <a:bodyPr wrap="square" rtlCol="0">
            <a:spAutoFit/>
          </a:bodyPr>
          <a:lstStyle/>
          <a:p>
            <a:pPr algn="ctr"/>
            <a:r>
              <a:rPr lang="en-US" sz="2400" b="1" dirty="0">
                <a:solidFill>
                  <a:schemeClr val="bg1"/>
                </a:solidFill>
              </a:rPr>
              <a:t>Reflect</a:t>
            </a:r>
          </a:p>
        </p:txBody>
      </p:sp>
    </p:spTree>
    <p:extLst>
      <p:ext uri="{BB962C8B-B14F-4D97-AF65-F5344CB8AC3E}">
        <p14:creationId xmlns:p14="http://schemas.microsoft.com/office/powerpoint/2010/main" val="196944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37BDD3-DCB9-D54E-86E6-4D7651A324B7}"/>
              </a:ext>
            </a:extLst>
          </p:cNvPr>
          <p:cNvSpPr txBox="1"/>
          <p:nvPr/>
        </p:nvSpPr>
        <p:spPr>
          <a:xfrm>
            <a:off x="95705" y="6429485"/>
            <a:ext cx="2576946" cy="523220"/>
          </a:xfrm>
          <a:prstGeom prst="rect">
            <a:avLst/>
          </a:prstGeom>
          <a:noFill/>
        </p:spPr>
        <p:txBody>
          <a:bodyPr wrap="square" rtlCol="0">
            <a:spAutoFit/>
          </a:bodyPr>
          <a:lstStyle/>
          <a:p>
            <a:r>
              <a:rPr lang="en-US" sz="2800" b="1" dirty="0"/>
              <a:t>Handout</a:t>
            </a:r>
          </a:p>
        </p:txBody>
      </p:sp>
      <p:grpSp>
        <p:nvGrpSpPr>
          <p:cNvPr id="22" name="Group 21"/>
          <p:cNvGrpSpPr/>
          <p:nvPr/>
        </p:nvGrpSpPr>
        <p:grpSpPr>
          <a:xfrm>
            <a:off x="1109472" y="225915"/>
            <a:ext cx="9948672" cy="6300070"/>
            <a:chOff x="1109472" y="225915"/>
            <a:chExt cx="9948672" cy="6300070"/>
          </a:xfrm>
        </p:grpSpPr>
        <p:sp>
          <p:nvSpPr>
            <p:cNvPr id="4" name="TextBox 3"/>
            <p:cNvSpPr txBox="1"/>
            <p:nvPr/>
          </p:nvSpPr>
          <p:spPr>
            <a:xfrm>
              <a:off x="9312760" y="2780648"/>
              <a:ext cx="1538120" cy="1200329"/>
            </a:xfrm>
            <a:prstGeom prst="rect">
              <a:avLst/>
            </a:prstGeom>
            <a:noFill/>
          </p:spPr>
          <p:txBody>
            <a:bodyPr wrap="square" rtlCol="0">
              <a:spAutoFit/>
            </a:bodyPr>
            <a:lstStyle/>
            <a:p>
              <a:pPr algn="ctr"/>
              <a:r>
                <a:rPr lang="en-US" sz="2400" b="1" dirty="0"/>
                <a:t>Increased Student Learning</a:t>
              </a:r>
            </a:p>
          </p:txBody>
        </p:sp>
        <p:sp>
          <p:nvSpPr>
            <p:cNvPr id="14" name="Freeform 13"/>
            <p:cNvSpPr/>
            <p:nvPr/>
          </p:nvSpPr>
          <p:spPr>
            <a:xfrm>
              <a:off x="5876122" y="4902200"/>
              <a:ext cx="2922814" cy="1623785"/>
            </a:xfrm>
            <a:custGeom>
              <a:avLst/>
              <a:gdLst>
                <a:gd name="connsiteX0" fmla="*/ 0 w 2922814"/>
                <a:gd name="connsiteY0" fmla="*/ 162379 h 1623785"/>
                <a:gd name="connsiteX1" fmla="*/ 162379 w 2922814"/>
                <a:gd name="connsiteY1" fmla="*/ 0 h 1623785"/>
                <a:gd name="connsiteX2" fmla="*/ 2760436 w 2922814"/>
                <a:gd name="connsiteY2" fmla="*/ 0 h 1623785"/>
                <a:gd name="connsiteX3" fmla="*/ 2922815 w 2922814"/>
                <a:gd name="connsiteY3" fmla="*/ 162379 h 1623785"/>
                <a:gd name="connsiteX4" fmla="*/ 2922814 w 2922814"/>
                <a:gd name="connsiteY4" fmla="*/ 1461407 h 1623785"/>
                <a:gd name="connsiteX5" fmla="*/ 2760435 w 2922814"/>
                <a:gd name="connsiteY5" fmla="*/ 1623786 h 1623785"/>
                <a:gd name="connsiteX6" fmla="*/ 162379 w 2922814"/>
                <a:gd name="connsiteY6" fmla="*/ 1623785 h 1623785"/>
                <a:gd name="connsiteX7" fmla="*/ 0 w 2922814"/>
                <a:gd name="connsiteY7" fmla="*/ 1461406 h 1623785"/>
                <a:gd name="connsiteX8" fmla="*/ 0 w 2922814"/>
                <a:gd name="connsiteY8" fmla="*/ 162379 h 16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2814" h="1623785">
                  <a:moveTo>
                    <a:pt x="0" y="162379"/>
                  </a:moveTo>
                  <a:cubicBezTo>
                    <a:pt x="0" y="72700"/>
                    <a:pt x="72700" y="0"/>
                    <a:pt x="162379" y="0"/>
                  </a:cubicBezTo>
                  <a:lnTo>
                    <a:pt x="2760436" y="0"/>
                  </a:lnTo>
                  <a:cubicBezTo>
                    <a:pt x="2850115" y="0"/>
                    <a:pt x="2922815" y="72700"/>
                    <a:pt x="2922815" y="162379"/>
                  </a:cubicBezTo>
                  <a:cubicBezTo>
                    <a:pt x="2922815" y="595388"/>
                    <a:pt x="2922814" y="1028398"/>
                    <a:pt x="2922814" y="1461407"/>
                  </a:cubicBezTo>
                  <a:cubicBezTo>
                    <a:pt x="2922814" y="1551086"/>
                    <a:pt x="2850114" y="1623786"/>
                    <a:pt x="2760435" y="1623786"/>
                  </a:cubicBezTo>
                  <a:lnTo>
                    <a:pt x="162379" y="1623785"/>
                  </a:lnTo>
                  <a:cubicBezTo>
                    <a:pt x="72700" y="1623785"/>
                    <a:pt x="0" y="1551085"/>
                    <a:pt x="0" y="1461406"/>
                  </a:cubicBezTo>
                  <a:lnTo>
                    <a:pt x="0" y="1623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8999" tIns="138999" rIns="138999" bIns="138999" numCol="1" spcCol="1270" anchor="ctr" anchorCtr="0">
              <a:noAutofit/>
            </a:bodyPr>
            <a:lstStyle/>
            <a:p>
              <a:pPr lvl="0" algn="ctr" defTabSz="1066800">
                <a:lnSpc>
                  <a:spcPct val="90000"/>
                </a:lnSpc>
                <a:spcBef>
                  <a:spcPct val="0"/>
                </a:spcBef>
                <a:spcAft>
                  <a:spcPct val="35000"/>
                </a:spcAft>
              </a:pPr>
              <a:r>
                <a:rPr lang="en-US" sz="2400" b="1" kern="1200" dirty="0"/>
                <a:t>On-going PD, monitoring, feedback, reflection, and learning</a:t>
              </a:r>
            </a:p>
          </p:txBody>
        </p:sp>
        <p:sp>
          <p:nvSpPr>
            <p:cNvPr id="16" name="Freeform 15"/>
            <p:cNvSpPr/>
            <p:nvPr/>
          </p:nvSpPr>
          <p:spPr>
            <a:xfrm>
              <a:off x="5869662" y="225915"/>
              <a:ext cx="2922814" cy="1623785"/>
            </a:xfrm>
            <a:custGeom>
              <a:avLst/>
              <a:gdLst>
                <a:gd name="connsiteX0" fmla="*/ 0 w 2922814"/>
                <a:gd name="connsiteY0" fmla="*/ 162379 h 1623785"/>
                <a:gd name="connsiteX1" fmla="*/ 162379 w 2922814"/>
                <a:gd name="connsiteY1" fmla="*/ 0 h 1623785"/>
                <a:gd name="connsiteX2" fmla="*/ 2760436 w 2922814"/>
                <a:gd name="connsiteY2" fmla="*/ 0 h 1623785"/>
                <a:gd name="connsiteX3" fmla="*/ 2922815 w 2922814"/>
                <a:gd name="connsiteY3" fmla="*/ 162379 h 1623785"/>
                <a:gd name="connsiteX4" fmla="*/ 2922814 w 2922814"/>
                <a:gd name="connsiteY4" fmla="*/ 1461407 h 1623785"/>
                <a:gd name="connsiteX5" fmla="*/ 2760435 w 2922814"/>
                <a:gd name="connsiteY5" fmla="*/ 1623786 h 1623785"/>
                <a:gd name="connsiteX6" fmla="*/ 162379 w 2922814"/>
                <a:gd name="connsiteY6" fmla="*/ 1623785 h 1623785"/>
                <a:gd name="connsiteX7" fmla="*/ 0 w 2922814"/>
                <a:gd name="connsiteY7" fmla="*/ 1461406 h 1623785"/>
                <a:gd name="connsiteX8" fmla="*/ 0 w 2922814"/>
                <a:gd name="connsiteY8" fmla="*/ 162379 h 16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2814" h="1623785">
                  <a:moveTo>
                    <a:pt x="0" y="162379"/>
                  </a:moveTo>
                  <a:cubicBezTo>
                    <a:pt x="0" y="72700"/>
                    <a:pt x="72700" y="0"/>
                    <a:pt x="162379" y="0"/>
                  </a:cubicBezTo>
                  <a:lnTo>
                    <a:pt x="2760436" y="0"/>
                  </a:lnTo>
                  <a:cubicBezTo>
                    <a:pt x="2850115" y="0"/>
                    <a:pt x="2922815" y="72700"/>
                    <a:pt x="2922815" y="162379"/>
                  </a:cubicBezTo>
                  <a:cubicBezTo>
                    <a:pt x="2922815" y="595388"/>
                    <a:pt x="2922814" y="1028398"/>
                    <a:pt x="2922814" y="1461407"/>
                  </a:cubicBezTo>
                  <a:cubicBezTo>
                    <a:pt x="2922814" y="1551086"/>
                    <a:pt x="2850114" y="1623786"/>
                    <a:pt x="2760435" y="1623786"/>
                  </a:cubicBezTo>
                  <a:lnTo>
                    <a:pt x="162379" y="1623785"/>
                  </a:lnTo>
                  <a:cubicBezTo>
                    <a:pt x="72700" y="1623785"/>
                    <a:pt x="0" y="1551085"/>
                    <a:pt x="0" y="1461406"/>
                  </a:cubicBezTo>
                  <a:lnTo>
                    <a:pt x="0" y="1623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8999" tIns="138999" rIns="138999" bIns="138999" numCol="1" spcCol="1270" anchor="ctr" anchorCtr="0">
              <a:noAutofit/>
            </a:bodyPr>
            <a:lstStyle/>
            <a:p>
              <a:pPr lvl="0" algn="ctr" defTabSz="1066800">
                <a:lnSpc>
                  <a:spcPct val="90000"/>
                </a:lnSpc>
                <a:spcBef>
                  <a:spcPct val="0"/>
                </a:spcBef>
                <a:spcAft>
                  <a:spcPct val="35000"/>
                </a:spcAft>
              </a:pPr>
              <a:r>
                <a:rPr lang="en-US" sz="2400" b="1" kern="1200" dirty="0"/>
                <a:t>Learning and using new research-based practices in teacher teams</a:t>
              </a:r>
            </a:p>
          </p:txBody>
        </p:sp>
        <p:sp>
          <p:nvSpPr>
            <p:cNvPr id="17" name="Freeform 16"/>
            <p:cNvSpPr/>
            <p:nvPr/>
          </p:nvSpPr>
          <p:spPr>
            <a:xfrm rot="21590692">
              <a:off x="6973359" y="1932756"/>
              <a:ext cx="730704" cy="571504"/>
            </a:xfrm>
            <a:custGeom>
              <a:avLst/>
              <a:gdLst>
                <a:gd name="connsiteX0" fmla="*/ 0 w 571503"/>
                <a:gd name="connsiteY0" fmla="*/ 146141 h 730703"/>
                <a:gd name="connsiteX1" fmla="*/ 285752 w 571503"/>
                <a:gd name="connsiteY1" fmla="*/ 146141 h 730703"/>
                <a:gd name="connsiteX2" fmla="*/ 285752 w 571503"/>
                <a:gd name="connsiteY2" fmla="*/ 0 h 730703"/>
                <a:gd name="connsiteX3" fmla="*/ 571503 w 571503"/>
                <a:gd name="connsiteY3" fmla="*/ 365352 h 730703"/>
                <a:gd name="connsiteX4" fmla="*/ 285752 w 571503"/>
                <a:gd name="connsiteY4" fmla="*/ 730703 h 730703"/>
                <a:gd name="connsiteX5" fmla="*/ 285752 w 571503"/>
                <a:gd name="connsiteY5" fmla="*/ 584562 h 730703"/>
                <a:gd name="connsiteX6" fmla="*/ 0 w 571503"/>
                <a:gd name="connsiteY6" fmla="*/ 584562 h 730703"/>
                <a:gd name="connsiteX7" fmla="*/ 0 w 571503"/>
                <a:gd name="connsiteY7" fmla="*/ 146141 h 73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3" h="730703">
                  <a:moveTo>
                    <a:pt x="457202" y="0"/>
                  </a:moveTo>
                  <a:lnTo>
                    <a:pt x="457202" y="365352"/>
                  </a:lnTo>
                  <a:lnTo>
                    <a:pt x="571503" y="365352"/>
                  </a:lnTo>
                  <a:lnTo>
                    <a:pt x="285751" y="730703"/>
                  </a:lnTo>
                  <a:lnTo>
                    <a:pt x="0" y="365352"/>
                  </a:lnTo>
                  <a:lnTo>
                    <a:pt x="114301" y="365352"/>
                  </a:lnTo>
                  <a:lnTo>
                    <a:pt x="114301" y="0"/>
                  </a:lnTo>
                  <a:lnTo>
                    <a:pt x="457202" y="0"/>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46141" tIns="0" rIns="146141" bIns="171451" numCol="1" spcCol="1270" anchor="ctr" anchorCtr="0">
              <a:noAutofit/>
            </a:bodyPr>
            <a:lstStyle/>
            <a:p>
              <a:pPr lvl="0" algn="ctr" defTabSz="844550">
                <a:lnSpc>
                  <a:spcPct val="90000"/>
                </a:lnSpc>
                <a:spcBef>
                  <a:spcPct val="0"/>
                </a:spcBef>
                <a:spcAft>
                  <a:spcPct val="35000"/>
                </a:spcAft>
              </a:pPr>
              <a:endParaRPr lang="en-US" sz="1900" kern="1200"/>
            </a:p>
          </p:txBody>
        </p:sp>
        <p:graphicFrame>
          <p:nvGraphicFramePr>
            <p:cNvPr id="6" name="Diagram 5"/>
            <p:cNvGraphicFramePr/>
            <p:nvPr>
              <p:extLst>
                <p:ext uri="{D42A27DB-BD31-4B8C-83A1-F6EECF244321}">
                  <p14:modId xmlns:p14="http://schemas.microsoft.com/office/powerpoint/2010/main" val="2109533436"/>
                </p:ext>
              </p:extLst>
            </p:nvPr>
          </p:nvGraphicFramePr>
          <p:xfrm>
            <a:off x="8742947" y="2780647"/>
            <a:ext cx="336884" cy="1320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1109472" y="1801993"/>
              <a:ext cx="4766650" cy="303972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1129752" y="2659016"/>
              <a:ext cx="1463040" cy="1371600"/>
            </a:xfrm>
            <a:custGeom>
              <a:avLst/>
              <a:gdLst>
                <a:gd name="connsiteX0" fmla="*/ 0 w 1251857"/>
                <a:gd name="connsiteY0" fmla="*/ 164498 h 986971"/>
                <a:gd name="connsiteX1" fmla="*/ 164498 w 1251857"/>
                <a:gd name="connsiteY1" fmla="*/ 0 h 986971"/>
                <a:gd name="connsiteX2" fmla="*/ 1087359 w 1251857"/>
                <a:gd name="connsiteY2" fmla="*/ 0 h 986971"/>
                <a:gd name="connsiteX3" fmla="*/ 1251857 w 1251857"/>
                <a:gd name="connsiteY3" fmla="*/ 164498 h 986971"/>
                <a:gd name="connsiteX4" fmla="*/ 1251857 w 1251857"/>
                <a:gd name="connsiteY4" fmla="*/ 822473 h 986971"/>
                <a:gd name="connsiteX5" fmla="*/ 1087359 w 1251857"/>
                <a:gd name="connsiteY5" fmla="*/ 986971 h 986971"/>
                <a:gd name="connsiteX6" fmla="*/ 164498 w 1251857"/>
                <a:gd name="connsiteY6" fmla="*/ 986971 h 986971"/>
                <a:gd name="connsiteX7" fmla="*/ 0 w 1251857"/>
                <a:gd name="connsiteY7" fmla="*/ 822473 h 986971"/>
                <a:gd name="connsiteX8" fmla="*/ 0 w 1251857"/>
                <a:gd name="connsiteY8" fmla="*/ 164498 h 98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857" h="986971">
                  <a:moveTo>
                    <a:pt x="0" y="164498"/>
                  </a:moveTo>
                  <a:cubicBezTo>
                    <a:pt x="0" y="73648"/>
                    <a:pt x="73648" y="0"/>
                    <a:pt x="164498" y="0"/>
                  </a:cubicBezTo>
                  <a:lnTo>
                    <a:pt x="1087359" y="0"/>
                  </a:lnTo>
                  <a:cubicBezTo>
                    <a:pt x="1178209" y="0"/>
                    <a:pt x="1251857" y="73648"/>
                    <a:pt x="1251857" y="164498"/>
                  </a:cubicBezTo>
                  <a:lnTo>
                    <a:pt x="1251857" y="822473"/>
                  </a:lnTo>
                  <a:cubicBezTo>
                    <a:pt x="1251857" y="913323"/>
                    <a:pt x="1178209" y="986971"/>
                    <a:pt x="1087359" y="986971"/>
                  </a:cubicBezTo>
                  <a:lnTo>
                    <a:pt x="164498" y="986971"/>
                  </a:lnTo>
                  <a:cubicBezTo>
                    <a:pt x="73648" y="986971"/>
                    <a:pt x="0" y="913323"/>
                    <a:pt x="0" y="822473"/>
                  </a:cubicBezTo>
                  <a:lnTo>
                    <a:pt x="0" y="164498"/>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950" tIns="112950" rIns="112950" bIns="112950" numCol="1" spcCol="1270" anchor="ctr" anchorCtr="0">
              <a:noAutofit/>
            </a:bodyPr>
            <a:lstStyle/>
            <a:p>
              <a:pPr lvl="0" algn="ctr" defTabSz="755650">
                <a:lnSpc>
                  <a:spcPct val="90000"/>
                </a:lnSpc>
                <a:spcBef>
                  <a:spcPct val="0"/>
                </a:spcBef>
                <a:spcAft>
                  <a:spcPct val="35000"/>
                </a:spcAft>
              </a:pPr>
              <a:r>
                <a:rPr lang="en-US" sz="2000" b="1" kern="1200" dirty="0"/>
                <a:t>Data</a:t>
              </a:r>
            </a:p>
          </p:txBody>
        </p:sp>
        <p:sp>
          <p:nvSpPr>
            <p:cNvPr id="11" name="Freeform 10"/>
            <p:cNvSpPr/>
            <p:nvPr/>
          </p:nvSpPr>
          <p:spPr>
            <a:xfrm>
              <a:off x="2683351" y="2659016"/>
              <a:ext cx="1463040" cy="1371600"/>
            </a:xfrm>
            <a:custGeom>
              <a:avLst/>
              <a:gdLst>
                <a:gd name="connsiteX0" fmla="*/ 0 w 1251857"/>
                <a:gd name="connsiteY0" fmla="*/ 164498 h 986971"/>
                <a:gd name="connsiteX1" fmla="*/ 164498 w 1251857"/>
                <a:gd name="connsiteY1" fmla="*/ 0 h 986971"/>
                <a:gd name="connsiteX2" fmla="*/ 1087359 w 1251857"/>
                <a:gd name="connsiteY2" fmla="*/ 0 h 986971"/>
                <a:gd name="connsiteX3" fmla="*/ 1251857 w 1251857"/>
                <a:gd name="connsiteY3" fmla="*/ 164498 h 986971"/>
                <a:gd name="connsiteX4" fmla="*/ 1251857 w 1251857"/>
                <a:gd name="connsiteY4" fmla="*/ 822473 h 986971"/>
                <a:gd name="connsiteX5" fmla="*/ 1087359 w 1251857"/>
                <a:gd name="connsiteY5" fmla="*/ 986971 h 986971"/>
                <a:gd name="connsiteX6" fmla="*/ 164498 w 1251857"/>
                <a:gd name="connsiteY6" fmla="*/ 986971 h 986971"/>
                <a:gd name="connsiteX7" fmla="*/ 0 w 1251857"/>
                <a:gd name="connsiteY7" fmla="*/ 822473 h 986971"/>
                <a:gd name="connsiteX8" fmla="*/ 0 w 1251857"/>
                <a:gd name="connsiteY8" fmla="*/ 164498 h 98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857" h="986971">
                  <a:moveTo>
                    <a:pt x="0" y="164498"/>
                  </a:moveTo>
                  <a:cubicBezTo>
                    <a:pt x="0" y="73648"/>
                    <a:pt x="73648" y="0"/>
                    <a:pt x="164498" y="0"/>
                  </a:cubicBezTo>
                  <a:lnTo>
                    <a:pt x="1087359" y="0"/>
                  </a:lnTo>
                  <a:cubicBezTo>
                    <a:pt x="1178209" y="0"/>
                    <a:pt x="1251857" y="73648"/>
                    <a:pt x="1251857" y="164498"/>
                  </a:cubicBezTo>
                  <a:lnTo>
                    <a:pt x="1251857" y="822473"/>
                  </a:lnTo>
                  <a:cubicBezTo>
                    <a:pt x="1251857" y="913323"/>
                    <a:pt x="1178209" y="986971"/>
                    <a:pt x="1087359" y="986971"/>
                  </a:cubicBezTo>
                  <a:lnTo>
                    <a:pt x="164498" y="986971"/>
                  </a:lnTo>
                  <a:cubicBezTo>
                    <a:pt x="73648" y="986971"/>
                    <a:pt x="0" y="913323"/>
                    <a:pt x="0" y="822473"/>
                  </a:cubicBezTo>
                  <a:lnTo>
                    <a:pt x="0" y="164498"/>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950" tIns="112950" rIns="112950" bIns="112950" numCol="1" spcCol="1270" anchor="ctr" anchorCtr="0">
              <a:noAutofit/>
            </a:bodyPr>
            <a:lstStyle/>
            <a:p>
              <a:pPr lvl="0" algn="ctr" defTabSz="755650">
                <a:lnSpc>
                  <a:spcPct val="90000"/>
                </a:lnSpc>
                <a:spcBef>
                  <a:spcPct val="0"/>
                </a:spcBef>
                <a:spcAft>
                  <a:spcPct val="35000"/>
                </a:spcAft>
              </a:pPr>
              <a:r>
                <a:rPr lang="en-US" sz="2000" b="1" kern="1200" dirty="0"/>
                <a:t>Focused goals and strategies</a:t>
              </a:r>
            </a:p>
          </p:txBody>
        </p:sp>
        <p:sp>
          <p:nvSpPr>
            <p:cNvPr id="12" name="Freeform 11"/>
            <p:cNvSpPr/>
            <p:nvPr/>
          </p:nvSpPr>
          <p:spPr>
            <a:xfrm>
              <a:off x="4236950" y="2659016"/>
              <a:ext cx="1463040" cy="1371600"/>
            </a:xfrm>
            <a:custGeom>
              <a:avLst/>
              <a:gdLst>
                <a:gd name="connsiteX0" fmla="*/ 0 w 1251857"/>
                <a:gd name="connsiteY0" fmla="*/ 164498 h 986971"/>
                <a:gd name="connsiteX1" fmla="*/ 164498 w 1251857"/>
                <a:gd name="connsiteY1" fmla="*/ 0 h 986971"/>
                <a:gd name="connsiteX2" fmla="*/ 1087359 w 1251857"/>
                <a:gd name="connsiteY2" fmla="*/ 0 h 986971"/>
                <a:gd name="connsiteX3" fmla="*/ 1251857 w 1251857"/>
                <a:gd name="connsiteY3" fmla="*/ 164498 h 986971"/>
                <a:gd name="connsiteX4" fmla="*/ 1251857 w 1251857"/>
                <a:gd name="connsiteY4" fmla="*/ 822473 h 986971"/>
                <a:gd name="connsiteX5" fmla="*/ 1087359 w 1251857"/>
                <a:gd name="connsiteY5" fmla="*/ 986971 h 986971"/>
                <a:gd name="connsiteX6" fmla="*/ 164498 w 1251857"/>
                <a:gd name="connsiteY6" fmla="*/ 986971 h 986971"/>
                <a:gd name="connsiteX7" fmla="*/ 0 w 1251857"/>
                <a:gd name="connsiteY7" fmla="*/ 822473 h 986971"/>
                <a:gd name="connsiteX8" fmla="*/ 0 w 1251857"/>
                <a:gd name="connsiteY8" fmla="*/ 164498 h 98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857" h="986971">
                  <a:moveTo>
                    <a:pt x="0" y="164498"/>
                  </a:moveTo>
                  <a:cubicBezTo>
                    <a:pt x="0" y="73648"/>
                    <a:pt x="73648" y="0"/>
                    <a:pt x="164498" y="0"/>
                  </a:cubicBezTo>
                  <a:lnTo>
                    <a:pt x="1087359" y="0"/>
                  </a:lnTo>
                  <a:cubicBezTo>
                    <a:pt x="1178209" y="0"/>
                    <a:pt x="1251857" y="73648"/>
                    <a:pt x="1251857" y="164498"/>
                  </a:cubicBezTo>
                  <a:lnTo>
                    <a:pt x="1251857" y="822473"/>
                  </a:lnTo>
                  <a:cubicBezTo>
                    <a:pt x="1251857" y="913323"/>
                    <a:pt x="1178209" y="986971"/>
                    <a:pt x="1087359" y="986971"/>
                  </a:cubicBezTo>
                  <a:lnTo>
                    <a:pt x="164498" y="986971"/>
                  </a:lnTo>
                  <a:cubicBezTo>
                    <a:pt x="73648" y="986971"/>
                    <a:pt x="0" y="913323"/>
                    <a:pt x="0" y="822473"/>
                  </a:cubicBezTo>
                  <a:lnTo>
                    <a:pt x="0" y="164498"/>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950" tIns="112950" rIns="112950" bIns="112950" numCol="1" spcCol="1270" anchor="ctr" anchorCtr="0">
              <a:noAutofit/>
            </a:bodyPr>
            <a:lstStyle/>
            <a:p>
              <a:pPr lvl="0" algn="ctr" defTabSz="755650">
                <a:lnSpc>
                  <a:spcPct val="90000"/>
                </a:lnSpc>
                <a:spcBef>
                  <a:spcPct val="0"/>
                </a:spcBef>
                <a:spcAft>
                  <a:spcPct val="35000"/>
                </a:spcAft>
              </a:pPr>
              <a:r>
                <a:rPr lang="en-US" sz="2000" b="1" kern="1200" dirty="0"/>
                <a:t>TBTs/ BLTs/ DLT</a:t>
              </a:r>
            </a:p>
          </p:txBody>
        </p:sp>
        <p:sp>
          <p:nvSpPr>
            <p:cNvPr id="2" name="Donut 1">
              <a:extLst>
                <a:ext uri="{FF2B5EF4-FFF2-40B4-BE49-F238E27FC236}">
                  <a16:creationId xmlns:a16="http://schemas.microsoft.com/office/drawing/2014/main" id="{2C1D56E5-4073-104F-BD84-67006B94B2F9}"/>
                </a:ext>
              </a:extLst>
            </p:cNvPr>
            <p:cNvSpPr/>
            <p:nvPr/>
          </p:nvSpPr>
          <p:spPr>
            <a:xfrm>
              <a:off x="9079832" y="2062193"/>
              <a:ext cx="1978312" cy="2623454"/>
            </a:xfrm>
            <a:prstGeom prst="donut">
              <a:avLst>
                <a:gd name="adj" fmla="val 91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Freeform 17"/>
            <p:cNvSpPr/>
            <p:nvPr/>
          </p:nvSpPr>
          <p:spPr>
            <a:xfrm>
              <a:off x="5876122" y="2562934"/>
              <a:ext cx="2922814" cy="1623785"/>
            </a:xfrm>
            <a:custGeom>
              <a:avLst/>
              <a:gdLst>
                <a:gd name="connsiteX0" fmla="*/ 0 w 2922814"/>
                <a:gd name="connsiteY0" fmla="*/ 162379 h 1623785"/>
                <a:gd name="connsiteX1" fmla="*/ 162379 w 2922814"/>
                <a:gd name="connsiteY1" fmla="*/ 0 h 1623785"/>
                <a:gd name="connsiteX2" fmla="*/ 2760436 w 2922814"/>
                <a:gd name="connsiteY2" fmla="*/ 0 h 1623785"/>
                <a:gd name="connsiteX3" fmla="*/ 2922815 w 2922814"/>
                <a:gd name="connsiteY3" fmla="*/ 162379 h 1623785"/>
                <a:gd name="connsiteX4" fmla="*/ 2922814 w 2922814"/>
                <a:gd name="connsiteY4" fmla="*/ 1461407 h 1623785"/>
                <a:gd name="connsiteX5" fmla="*/ 2760435 w 2922814"/>
                <a:gd name="connsiteY5" fmla="*/ 1623786 h 1623785"/>
                <a:gd name="connsiteX6" fmla="*/ 162379 w 2922814"/>
                <a:gd name="connsiteY6" fmla="*/ 1623785 h 1623785"/>
                <a:gd name="connsiteX7" fmla="*/ 0 w 2922814"/>
                <a:gd name="connsiteY7" fmla="*/ 1461406 h 1623785"/>
                <a:gd name="connsiteX8" fmla="*/ 0 w 2922814"/>
                <a:gd name="connsiteY8" fmla="*/ 162379 h 16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2814" h="1623785">
                  <a:moveTo>
                    <a:pt x="0" y="162379"/>
                  </a:moveTo>
                  <a:cubicBezTo>
                    <a:pt x="0" y="72700"/>
                    <a:pt x="72700" y="0"/>
                    <a:pt x="162379" y="0"/>
                  </a:cubicBezTo>
                  <a:lnTo>
                    <a:pt x="2760436" y="0"/>
                  </a:lnTo>
                  <a:cubicBezTo>
                    <a:pt x="2850115" y="0"/>
                    <a:pt x="2922815" y="72700"/>
                    <a:pt x="2922815" y="162379"/>
                  </a:cubicBezTo>
                  <a:cubicBezTo>
                    <a:pt x="2922815" y="595388"/>
                    <a:pt x="2922814" y="1028398"/>
                    <a:pt x="2922814" y="1461407"/>
                  </a:cubicBezTo>
                  <a:cubicBezTo>
                    <a:pt x="2922814" y="1551086"/>
                    <a:pt x="2850114" y="1623786"/>
                    <a:pt x="2760435" y="1623786"/>
                  </a:cubicBezTo>
                  <a:lnTo>
                    <a:pt x="162379" y="1623785"/>
                  </a:lnTo>
                  <a:cubicBezTo>
                    <a:pt x="72700" y="1623785"/>
                    <a:pt x="0" y="1551085"/>
                    <a:pt x="0" y="1461406"/>
                  </a:cubicBezTo>
                  <a:lnTo>
                    <a:pt x="0" y="1623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8999" tIns="138999" rIns="138999" bIns="138999" numCol="1" spcCol="1270" anchor="ctr" anchorCtr="0">
              <a:noAutofit/>
            </a:bodyPr>
            <a:lstStyle/>
            <a:p>
              <a:pPr lvl="0" algn="ctr" defTabSz="1066800">
                <a:lnSpc>
                  <a:spcPct val="90000"/>
                </a:lnSpc>
                <a:spcBef>
                  <a:spcPct val="0"/>
                </a:spcBef>
                <a:spcAft>
                  <a:spcPct val="35000"/>
                </a:spcAft>
              </a:pPr>
              <a:r>
                <a:rPr lang="en-US" sz="2400" b="1" kern="1200" dirty="0"/>
                <a:t>Increase quality of teaching and leadership</a:t>
              </a:r>
            </a:p>
          </p:txBody>
        </p:sp>
        <p:sp>
          <p:nvSpPr>
            <p:cNvPr id="21" name="Freeform 20"/>
            <p:cNvSpPr/>
            <p:nvPr/>
          </p:nvSpPr>
          <p:spPr>
            <a:xfrm rot="21590692">
              <a:off x="6973359" y="4245392"/>
              <a:ext cx="730704" cy="571504"/>
            </a:xfrm>
            <a:custGeom>
              <a:avLst/>
              <a:gdLst>
                <a:gd name="connsiteX0" fmla="*/ 0 w 571503"/>
                <a:gd name="connsiteY0" fmla="*/ 146141 h 730703"/>
                <a:gd name="connsiteX1" fmla="*/ 285752 w 571503"/>
                <a:gd name="connsiteY1" fmla="*/ 146141 h 730703"/>
                <a:gd name="connsiteX2" fmla="*/ 285752 w 571503"/>
                <a:gd name="connsiteY2" fmla="*/ 0 h 730703"/>
                <a:gd name="connsiteX3" fmla="*/ 571503 w 571503"/>
                <a:gd name="connsiteY3" fmla="*/ 365352 h 730703"/>
                <a:gd name="connsiteX4" fmla="*/ 285752 w 571503"/>
                <a:gd name="connsiteY4" fmla="*/ 730703 h 730703"/>
                <a:gd name="connsiteX5" fmla="*/ 285752 w 571503"/>
                <a:gd name="connsiteY5" fmla="*/ 584562 h 730703"/>
                <a:gd name="connsiteX6" fmla="*/ 0 w 571503"/>
                <a:gd name="connsiteY6" fmla="*/ 584562 h 730703"/>
                <a:gd name="connsiteX7" fmla="*/ 0 w 571503"/>
                <a:gd name="connsiteY7" fmla="*/ 146141 h 73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3" h="730703">
                  <a:moveTo>
                    <a:pt x="457202" y="0"/>
                  </a:moveTo>
                  <a:lnTo>
                    <a:pt x="457202" y="365352"/>
                  </a:lnTo>
                  <a:lnTo>
                    <a:pt x="571503" y="365352"/>
                  </a:lnTo>
                  <a:lnTo>
                    <a:pt x="285751" y="730703"/>
                  </a:lnTo>
                  <a:lnTo>
                    <a:pt x="0" y="365352"/>
                  </a:lnTo>
                  <a:lnTo>
                    <a:pt x="114301" y="365352"/>
                  </a:lnTo>
                  <a:lnTo>
                    <a:pt x="114301" y="0"/>
                  </a:lnTo>
                  <a:lnTo>
                    <a:pt x="457202" y="0"/>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46141" tIns="0" rIns="146141" bIns="171451" numCol="1" spcCol="1270" anchor="ctr" anchorCtr="0">
              <a:noAutofit/>
            </a:bodyPr>
            <a:lstStyle/>
            <a:p>
              <a:pPr lvl="0" algn="ctr" defTabSz="844550">
                <a:lnSpc>
                  <a:spcPct val="90000"/>
                </a:lnSpc>
                <a:spcBef>
                  <a:spcPct val="0"/>
                </a:spcBef>
                <a:spcAft>
                  <a:spcPct val="35000"/>
                </a:spcAft>
              </a:pPr>
              <a:endParaRPr lang="en-US" sz="1900" kern="1200"/>
            </a:p>
          </p:txBody>
        </p:sp>
      </p:grpSp>
    </p:spTree>
    <p:extLst>
      <p:ext uri="{BB962C8B-B14F-4D97-AF65-F5344CB8AC3E}">
        <p14:creationId xmlns:p14="http://schemas.microsoft.com/office/powerpoint/2010/main" val="24734125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338905"/>
            <a:ext cx="7379138" cy="1143000"/>
          </a:xfrm>
        </p:spPr>
        <p:txBody>
          <a:bodyPr/>
          <a:lstStyle/>
          <a:p>
            <a:pPr algn="l"/>
            <a:r>
              <a:rPr lang="en-US" dirty="0"/>
              <a:t>Three Non-Negotiables</a:t>
            </a:r>
          </a:p>
        </p:txBody>
      </p:sp>
      <p:sp>
        <p:nvSpPr>
          <p:cNvPr id="3" name="Content Placeholder 2"/>
          <p:cNvSpPr>
            <a:spLocks noGrp="1"/>
          </p:cNvSpPr>
          <p:nvPr>
            <p:ph idx="1"/>
          </p:nvPr>
        </p:nvSpPr>
        <p:spPr>
          <a:xfrm>
            <a:off x="806116" y="1481905"/>
            <a:ext cx="10036676" cy="4525963"/>
          </a:xfrm>
        </p:spPr>
        <p:txBody>
          <a:bodyPr>
            <a:normAutofit/>
          </a:bodyPr>
          <a:lstStyle/>
          <a:p>
            <a:pPr marL="514350" indent="-514350">
              <a:spcAft>
                <a:spcPts val="1800"/>
              </a:spcAft>
              <a:buFont typeface="+mj-lt"/>
              <a:buAutoNum type="arabicPeriod"/>
            </a:pPr>
            <a:r>
              <a:rPr lang="en-US" b="0" dirty="0">
                <a:solidFill>
                  <a:schemeClr val="bg1">
                    <a:lumMod val="65000"/>
                  </a:schemeClr>
                </a:solidFill>
              </a:rPr>
              <a:t>Common Focus</a:t>
            </a:r>
          </a:p>
          <a:p>
            <a:pPr marL="514350" indent="-514350">
              <a:spcAft>
                <a:spcPts val="1800"/>
              </a:spcAft>
              <a:buFont typeface="+mj-lt"/>
              <a:buAutoNum type="arabicPeriod"/>
            </a:pPr>
            <a:r>
              <a:rPr lang="en-US" b="0" dirty="0">
                <a:solidFill>
                  <a:schemeClr val="bg1">
                    <a:lumMod val="65000"/>
                  </a:schemeClr>
                </a:solidFill>
              </a:rPr>
              <a:t>Shared Leadership and Collaborative Inquiry</a:t>
            </a:r>
          </a:p>
          <a:p>
            <a:pPr marL="514350" indent="-514350">
              <a:spcAft>
                <a:spcPts val="1800"/>
              </a:spcAft>
              <a:buFont typeface="+mj-lt"/>
              <a:buAutoNum type="arabicPeriod"/>
            </a:pPr>
            <a:r>
              <a:rPr lang="en-US" b="0" dirty="0">
                <a:solidFill>
                  <a:schemeClr val="bg1">
                    <a:lumMod val="65000"/>
                  </a:schemeClr>
                </a:solidFill>
              </a:rPr>
              <a:t>Teams at every level that use </a:t>
            </a:r>
            <a:r>
              <a:rPr lang="en-US" b="0" dirty="0"/>
              <a:t>the 5-step process (protocol)</a:t>
            </a:r>
          </a:p>
        </p:txBody>
      </p:sp>
      <p:pic>
        <p:nvPicPr>
          <p:cNvPr id="5" name="Picture 4">
            <a:extLst>
              <a:ext uri="{FF2B5EF4-FFF2-40B4-BE49-F238E27FC236}">
                <a16:creationId xmlns:a16="http://schemas.microsoft.com/office/drawing/2014/main" id="{2143FEEB-01C9-4146-82E1-FBA93BD83D46}"/>
              </a:ext>
            </a:extLst>
          </p:cNvPr>
          <p:cNvPicPr>
            <a:picLocks noChangeAspect="1"/>
          </p:cNvPicPr>
          <p:nvPr/>
        </p:nvPicPr>
        <p:blipFill>
          <a:blip r:embed="rId2"/>
          <a:stretch>
            <a:fillRect/>
          </a:stretch>
        </p:blipFill>
        <p:spPr>
          <a:xfrm rot="20845308">
            <a:off x="8013031" y="4515770"/>
            <a:ext cx="3737295" cy="1356276"/>
          </a:xfrm>
          <a:prstGeom prst="rect">
            <a:avLst/>
          </a:prstGeom>
        </p:spPr>
      </p:pic>
    </p:spTree>
    <p:extLst>
      <p:ext uri="{BB962C8B-B14F-4D97-AF65-F5344CB8AC3E}">
        <p14:creationId xmlns:p14="http://schemas.microsoft.com/office/powerpoint/2010/main" val="2976604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0F49C80-F3DC-6647-88A3-57BEAC92AE72}"/>
              </a:ext>
            </a:extLst>
          </p:cNvPr>
          <p:cNvSpPr>
            <a:spLocks noGrp="1"/>
          </p:cNvSpPr>
          <p:nvPr>
            <p:ph type="title"/>
          </p:nvPr>
        </p:nvSpPr>
        <p:spPr>
          <a:xfrm>
            <a:off x="1908589" y="234347"/>
            <a:ext cx="8229600" cy="1143000"/>
          </a:xfrm>
        </p:spPr>
        <p:txBody>
          <a:bodyPr>
            <a:normAutofit/>
          </a:bodyPr>
          <a:lstStyle/>
          <a:p>
            <a:r>
              <a:rPr lang="en-US" sz="5400" dirty="0"/>
              <a:t>5-Step Process (Protocol)</a:t>
            </a:r>
          </a:p>
        </p:txBody>
      </p:sp>
      <p:pic>
        <p:nvPicPr>
          <p:cNvPr id="3" name="Picture 2">
            <a:extLst>
              <a:ext uri="{FF2B5EF4-FFF2-40B4-BE49-F238E27FC236}">
                <a16:creationId xmlns:a16="http://schemas.microsoft.com/office/drawing/2014/main" id="{E239CAD3-5551-0D4B-A20C-DE554CCB78F3}"/>
              </a:ext>
            </a:extLst>
          </p:cNvPr>
          <p:cNvPicPr>
            <a:picLocks noChangeAspect="1"/>
          </p:cNvPicPr>
          <p:nvPr/>
        </p:nvPicPr>
        <p:blipFill>
          <a:blip r:embed="rId2"/>
          <a:stretch>
            <a:fillRect/>
          </a:stretch>
        </p:blipFill>
        <p:spPr>
          <a:xfrm>
            <a:off x="980369" y="1551333"/>
            <a:ext cx="5399173" cy="4658968"/>
          </a:xfrm>
          <a:prstGeom prst="rect">
            <a:avLst/>
          </a:prstGeom>
        </p:spPr>
      </p:pic>
      <p:pic>
        <p:nvPicPr>
          <p:cNvPr id="7" name="image5.png">
            <a:extLst>
              <a:ext uri="{FF2B5EF4-FFF2-40B4-BE49-F238E27FC236}">
                <a16:creationId xmlns:a16="http://schemas.microsoft.com/office/drawing/2014/main" id="{8B206B92-B7D9-6748-BEB8-0FAA13FD4AC7}"/>
              </a:ext>
            </a:extLst>
          </p:cNvPr>
          <p:cNvPicPr/>
          <p:nvPr/>
        </p:nvPicPr>
        <p:blipFill>
          <a:blip r:embed="rId3">
            <a:extLst>
              <a:ext uri="{28A0092B-C50C-407E-A947-70E740481C1C}">
                <a14:useLocalDpi xmlns:a14="http://schemas.microsoft.com/office/drawing/2010/main"/>
              </a:ext>
            </a:extLst>
          </a:blip>
          <a:srcRect l="4339" t="5877" r="5437" b="4908"/>
          <a:stretch>
            <a:fillRect/>
          </a:stretch>
        </p:blipFill>
        <p:spPr>
          <a:xfrm>
            <a:off x="6379542" y="1899306"/>
            <a:ext cx="4405745" cy="4114800"/>
          </a:xfrm>
          <a:prstGeom prst="rect">
            <a:avLst/>
          </a:prstGeom>
          <a:ln/>
        </p:spPr>
      </p:pic>
    </p:spTree>
    <p:extLst>
      <p:ext uri="{BB962C8B-B14F-4D97-AF65-F5344CB8AC3E}">
        <p14:creationId xmlns:p14="http://schemas.microsoft.com/office/powerpoint/2010/main" val="23473470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1332"/>
            <a:ext cx="8229600" cy="1143000"/>
          </a:xfrm>
        </p:spPr>
        <p:txBody>
          <a:bodyPr>
            <a:normAutofit/>
          </a:bodyPr>
          <a:lstStyle/>
          <a:p>
            <a:r>
              <a:rPr lang="en-US" b="1"/>
              <a:t>The Ohio Improvement Process</a:t>
            </a:r>
          </a:p>
        </p:txBody>
      </p:sp>
      <p:pic>
        <p:nvPicPr>
          <p:cNvPr id="4" name="image5.png">
            <a:extLst>
              <a:ext uri="{FF2B5EF4-FFF2-40B4-BE49-F238E27FC236}">
                <a16:creationId xmlns:a16="http://schemas.microsoft.com/office/drawing/2014/main" id="{5A02A81A-1A7D-43C8-A5D1-FFB3DA963064}"/>
              </a:ext>
            </a:extLst>
          </p:cNvPr>
          <p:cNvPicPr/>
          <p:nvPr/>
        </p:nvPicPr>
        <p:blipFill>
          <a:blip r:embed="rId3">
            <a:extLst>
              <a:ext uri="{28A0092B-C50C-407E-A947-70E740481C1C}">
                <a14:useLocalDpi xmlns:a14="http://schemas.microsoft.com/office/drawing/2010/main"/>
              </a:ext>
            </a:extLst>
          </a:blip>
          <a:srcRect l="4339" t="5877" r="5437" b="4908"/>
          <a:stretch>
            <a:fillRect/>
          </a:stretch>
        </p:blipFill>
        <p:spPr>
          <a:xfrm>
            <a:off x="3352800" y="1447800"/>
            <a:ext cx="4876800" cy="4572000"/>
          </a:xfrm>
          <a:prstGeom prst="rect">
            <a:avLst/>
          </a:prstGeom>
          <a:ln/>
        </p:spPr>
      </p:pic>
    </p:spTree>
    <p:extLst>
      <p:ext uri="{BB962C8B-B14F-4D97-AF65-F5344CB8AC3E}">
        <p14:creationId xmlns:p14="http://schemas.microsoft.com/office/powerpoint/2010/main" val="18049872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14350" y="109538"/>
            <a:ext cx="11677650" cy="887412"/>
          </a:xfrm>
        </p:spPr>
        <p:txBody>
          <a:bodyPr/>
          <a:lstStyle/>
          <a:p>
            <a:pPr algn="l" eaLnBrk="1" hangingPunct="1"/>
            <a:r>
              <a:rPr lang="en-US" altLang="en-US" sz="3200"/>
              <a:t>Step 1: </a:t>
            </a:r>
            <a:r>
              <a:rPr lang="en-US" altLang="en-US" sz="3200" i="1"/>
              <a:t>Identify Critical Needs</a:t>
            </a:r>
          </a:p>
        </p:txBody>
      </p:sp>
      <p:sp>
        <p:nvSpPr>
          <p:cNvPr id="32771" name="Rectangle 4"/>
          <p:cNvSpPr>
            <a:spLocks noChangeArrowheads="1"/>
          </p:cNvSpPr>
          <p:nvPr/>
        </p:nvSpPr>
        <p:spPr bwMode="auto">
          <a:xfrm>
            <a:off x="6481763" y="2336800"/>
            <a:ext cx="4948237"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eaLnBrk="1" hangingPunct="1">
              <a:spcBef>
                <a:spcPct val="0"/>
              </a:spcBef>
              <a:buFontTx/>
              <a:buNone/>
            </a:pPr>
            <a:r>
              <a:rPr lang="en-US" altLang="en-US" sz="2400" b="0">
                <a:solidFill>
                  <a:srgbClr val="000000"/>
                </a:solidFill>
                <a:cs typeface="Arial" panose="020B0604020202020204" pitchFamily="34" charset="0"/>
              </a:rPr>
              <a:t>Engaging in </a:t>
            </a:r>
            <a:r>
              <a:rPr lang="en-US" altLang="en-US" sz="2400" b="0">
                <a:solidFill>
                  <a:srgbClr val="0253FF"/>
                </a:solidFill>
                <a:cs typeface="Arial" panose="020B0604020202020204" pitchFamily="34" charset="0"/>
              </a:rPr>
              <a:t>identifying critical needs </a:t>
            </a:r>
            <a:r>
              <a:rPr lang="en-US" altLang="en-US" sz="2400" b="0">
                <a:solidFill>
                  <a:srgbClr val="000000"/>
                </a:solidFill>
                <a:cs typeface="Arial" panose="020B0604020202020204" pitchFamily="34" charset="0"/>
              </a:rPr>
              <a:t>is the first step. The process begins by </a:t>
            </a:r>
            <a:r>
              <a:rPr lang="en-US" altLang="en-US" sz="2400" b="0">
                <a:solidFill>
                  <a:srgbClr val="0253FF"/>
                </a:solidFill>
                <a:cs typeface="Arial" panose="020B0604020202020204" pitchFamily="34" charset="0"/>
              </a:rPr>
              <a:t>collecting and analyzing data</a:t>
            </a:r>
            <a:r>
              <a:rPr lang="en-US" altLang="en-US" sz="2400" b="0">
                <a:solidFill>
                  <a:srgbClr val="000000"/>
                </a:solidFill>
                <a:cs typeface="Arial" panose="020B0604020202020204" pitchFamily="34" charset="0"/>
              </a:rPr>
              <a:t>.</a:t>
            </a:r>
            <a:endParaRPr lang="en-US" altLang="en-US" sz="2400" b="0">
              <a:solidFill>
                <a:srgbClr val="000000"/>
              </a:solidFill>
            </a:endParaRPr>
          </a:p>
        </p:txBody>
      </p:sp>
      <p:pic>
        <p:nvPicPr>
          <p:cNvPr id="3277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46238" y="1657350"/>
            <a:ext cx="4154487"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4010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447675" y="0"/>
            <a:ext cx="11820525" cy="1152525"/>
          </a:xfrm>
        </p:spPr>
        <p:txBody>
          <a:bodyPr/>
          <a:lstStyle/>
          <a:p>
            <a:pPr algn="l" eaLnBrk="1" hangingPunct="1"/>
            <a:r>
              <a:rPr lang="en-US" altLang="en-US" sz="3200"/>
              <a:t>Step 2: </a:t>
            </a:r>
            <a:r>
              <a:rPr lang="en-US" altLang="en-US" sz="3200" i="1"/>
              <a:t>Research and Select Evidence-Based Strategies</a:t>
            </a:r>
          </a:p>
        </p:txBody>
      </p:sp>
      <p:pic>
        <p:nvPicPr>
          <p:cNvPr id="34819" name="Picture 1"/>
          <p:cNvPicPr>
            <a:picLocks noChangeAspect="1"/>
          </p:cNvPicPr>
          <p:nvPr/>
        </p:nvPicPr>
        <p:blipFill>
          <a:blip r:embed="rId3">
            <a:extLst>
              <a:ext uri="{28A0092B-C50C-407E-A947-70E740481C1C}">
                <a14:useLocalDpi xmlns:a14="http://schemas.microsoft.com/office/drawing/2010/main"/>
              </a:ext>
            </a:extLst>
          </a:blip>
          <a:srcRect l="18713" r="9898"/>
          <a:stretch>
            <a:fillRect/>
          </a:stretch>
        </p:blipFill>
        <p:spPr bwMode="auto">
          <a:xfrm>
            <a:off x="715963" y="1908175"/>
            <a:ext cx="404336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780088" y="2051050"/>
            <a:ext cx="5611812" cy="3227871"/>
          </a:xfrm>
          <a:prstGeom prst="rect">
            <a:avLst/>
          </a:prstGeom>
        </p:spPr>
        <p:txBody>
          <a:bodyPr>
            <a:spAutoFit/>
          </a:bodyPr>
          <a:lstStyle/>
          <a:p>
            <a:pPr eaLnBrk="1" fontAlgn="auto" hangingPunct="1">
              <a:lnSpc>
                <a:spcPct val="107000"/>
              </a:lnSpc>
              <a:spcBef>
                <a:spcPts val="0"/>
              </a:spcBef>
              <a:spcAft>
                <a:spcPts val="0"/>
              </a:spcAft>
              <a:defRPr/>
            </a:pPr>
            <a:r>
              <a:rPr lang="en-US" sz="2400" dirty="0">
                <a:solidFill>
                  <a:srgbClr val="0253FF"/>
                </a:solidFill>
                <a:latin typeface="Arial" panose="020B0604020202020204" pitchFamily="34" charset="0"/>
                <a:ea typeface="Calibri" panose="020F0502020204030204" pitchFamily="34" charset="0"/>
                <a:cs typeface="Arial" panose="020B0604020202020204" pitchFamily="34" charset="0"/>
              </a:rPr>
              <a:t>Research and select evidence-based practices that address those identified critical needs</a:t>
            </a:r>
            <a:r>
              <a:rPr lang="en-US" sz="2400" dirty="0">
                <a:latin typeface="Arial" panose="020B0604020202020204" pitchFamily="34" charset="0"/>
                <a:ea typeface="Calibri" panose="020F0502020204030204" pitchFamily="34" charset="0"/>
                <a:cs typeface="Arial" panose="020B0604020202020204" pitchFamily="34" charset="0"/>
              </a:rPr>
              <a:t>.  </a:t>
            </a:r>
          </a:p>
          <a:p>
            <a:pPr eaLnBrk="1" fontAlgn="auto" hangingPunct="1">
              <a:lnSpc>
                <a:spcPct val="107000"/>
              </a:lnSpc>
              <a:spcBef>
                <a:spcPts val="0"/>
              </a:spcBef>
              <a:spcAft>
                <a:spcPts val="0"/>
              </a:spcAft>
              <a:defRPr/>
            </a:pPr>
            <a:r>
              <a:rPr lang="en-US" sz="2400" dirty="0">
                <a:latin typeface="Arial" panose="020B0604020202020204" pitchFamily="34" charset="0"/>
                <a:ea typeface="Calibri" panose="020F0502020204030204" pitchFamily="34" charset="0"/>
                <a:cs typeface="Arial" panose="020B0604020202020204" pitchFamily="34" charset="0"/>
              </a:rPr>
              <a:t>Some of the benefits of selecting an EBP are: </a:t>
            </a:r>
          </a:p>
          <a:p>
            <a:pPr marL="457200" indent="-457200" eaLnBrk="1" fontAlgn="auto" hangingPunct="1">
              <a:lnSpc>
                <a:spcPct val="107000"/>
              </a:lnSpc>
              <a:spcBef>
                <a:spcPts val="0"/>
              </a:spcBef>
              <a:spcAft>
                <a:spcPts val="0"/>
              </a:spcAft>
              <a:buFont typeface="Arial" panose="020B0604020202020204" pitchFamily="34" charset="0"/>
              <a:buChar char="•"/>
              <a:defRPr/>
            </a:pPr>
            <a:r>
              <a:rPr lang="en-US" sz="2400" dirty="0">
                <a:solidFill>
                  <a:srgbClr val="0253FF"/>
                </a:solidFill>
                <a:latin typeface="Arial" panose="020B0604020202020204" pitchFamily="34" charset="0"/>
                <a:ea typeface="Calibri" panose="020F0502020204030204" pitchFamily="34" charset="0"/>
                <a:cs typeface="Arial" panose="020B0604020202020204" pitchFamily="34" charset="0"/>
              </a:rPr>
              <a:t>An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a:solidFill>
                  <a:srgbClr val="0253FF"/>
                </a:solidFill>
                <a:latin typeface="Arial" panose="020B0604020202020204" pitchFamily="34" charset="0"/>
                <a:ea typeface="Calibri" panose="020F0502020204030204" pitchFamily="34" charset="0"/>
                <a:cs typeface="Arial" panose="020B0604020202020204" pitchFamily="34" charset="0"/>
              </a:rPr>
              <a:t>increased likelihood of positive student and adult impact</a:t>
            </a:r>
          </a:p>
          <a:p>
            <a:pPr marL="457200" indent="-457200" eaLnBrk="1" fontAlgn="auto" hangingPunct="1">
              <a:spcBef>
                <a:spcPts val="0"/>
              </a:spcBef>
              <a:spcAft>
                <a:spcPts val="0"/>
              </a:spcAft>
              <a:buFont typeface="Arial" panose="020B0604020202020204" pitchFamily="34" charset="0"/>
              <a:buChar char="•"/>
              <a:defRPr/>
            </a:pPr>
            <a:r>
              <a:rPr lang="en-US" sz="2400" dirty="0">
                <a:solidFill>
                  <a:srgbClr val="0253FF"/>
                </a:solidFill>
                <a:latin typeface="Arial" panose="020B0604020202020204" pitchFamily="34" charset="0"/>
                <a:ea typeface="Calibri" panose="020F0502020204030204" pitchFamily="34" charset="0"/>
                <a:cs typeface="Arial" panose="020B0604020202020204" pitchFamily="34" charset="0"/>
              </a:rPr>
              <a:t>Less wasted time and resources</a:t>
            </a:r>
          </a:p>
        </p:txBody>
      </p:sp>
    </p:spTree>
    <p:extLst>
      <p:ext uri="{BB962C8B-B14F-4D97-AF65-F5344CB8AC3E}">
        <p14:creationId xmlns:p14="http://schemas.microsoft.com/office/powerpoint/2010/main" val="12896669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419100" y="0"/>
            <a:ext cx="10571163" cy="962025"/>
          </a:xfrm>
        </p:spPr>
        <p:txBody>
          <a:bodyPr/>
          <a:lstStyle/>
          <a:p>
            <a:pPr algn="l" eaLnBrk="1" hangingPunct="1"/>
            <a:r>
              <a:rPr lang="en-US" altLang="en-US" sz="3200"/>
              <a:t>Step 3  Effective Strategy - </a:t>
            </a:r>
            <a:r>
              <a:rPr lang="en-US" altLang="en-US" sz="3200" i="1"/>
              <a:t>Plan for</a:t>
            </a:r>
            <a:r>
              <a:rPr lang="en-US" altLang="en-US" sz="3200"/>
              <a:t> </a:t>
            </a:r>
            <a:r>
              <a:rPr lang="en-US" altLang="en-US" sz="3200" i="1"/>
              <a:t>Implementation</a:t>
            </a:r>
          </a:p>
        </p:txBody>
      </p:sp>
      <p:pic>
        <p:nvPicPr>
          <p:cNvPr id="36867" name="Picture 1"/>
          <p:cNvPicPr>
            <a:picLocks noChangeAspect="1"/>
          </p:cNvPicPr>
          <p:nvPr/>
        </p:nvPicPr>
        <p:blipFill>
          <a:blip r:embed="rId3">
            <a:extLst>
              <a:ext uri="{28A0092B-C50C-407E-A947-70E740481C1C}">
                <a14:useLocalDpi xmlns:a14="http://schemas.microsoft.com/office/drawing/2010/main"/>
              </a:ext>
            </a:extLst>
          </a:blip>
          <a:srcRect l="17805" r="8743"/>
          <a:stretch>
            <a:fillRect/>
          </a:stretch>
        </p:blipFill>
        <p:spPr bwMode="auto">
          <a:xfrm>
            <a:off x="1257300" y="1495425"/>
            <a:ext cx="46863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p:cNvSpPr>
            <a:spLocks noChangeArrowheads="1"/>
          </p:cNvSpPr>
          <p:nvPr/>
        </p:nvSpPr>
        <p:spPr bwMode="auto">
          <a:xfrm>
            <a:off x="6318250" y="1909763"/>
            <a:ext cx="52260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2400" b="0">
                <a:solidFill>
                  <a:srgbClr val="0253FF"/>
                </a:solidFill>
                <a:ea typeface="Calibri" panose="020F0502020204030204" pitchFamily="34" charset="0"/>
                <a:cs typeface="Arial" panose="020B0604020202020204" pitchFamily="34" charset="0"/>
              </a:rPr>
              <a:t>   Co-creates a plan for intentional implementation </a:t>
            </a:r>
            <a:r>
              <a:rPr lang="en-US" altLang="en-US" sz="2400" b="0">
                <a:solidFill>
                  <a:srgbClr val="000000"/>
                </a:solidFill>
                <a:ea typeface="Calibri" panose="020F0502020204030204" pitchFamily="34" charset="0"/>
                <a:cs typeface="Arial" panose="020B0604020202020204" pitchFamily="34" charset="0"/>
              </a:rPr>
              <a:t>of the selected </a:t>
            </a:r>
            <a:r>
              <a:rPr lang="en-US" altLang="en-US" sz="2400" b="0">
                <a:solidFill>
                  <a:srgbClr val="0253FF"/>
                </a:solidFill>
                <a:ea typeface="Calibri" panose="020F0502020204030204" pitchFamily="34" charset="0"/>
                <a:cs typeface="Arial" panose="020B0604020202020204" pitchFamily="34" charset="0"/>
              </a:rPr>
              <a:t>Evidence-Based Practice including look-fors </a:t>
            </a:r>
            <a:r>
              <a:rPr lang="en-US" altLang="en-US" sz="2400" b="0">
                <a:solidFill>
                  <a:srgbClr val="000000"/>
                </a:solidFill>
                <a:ea typeface="Calibri" panose="020F0502020204030204" pitchFamily="34" charset="0"/>
                <a:cs typeface="Arial" panose="020B0604020202020204" pitchFamily="34" charset="0"/>
              </a:rPr>
              <a:t>to ensure the strategy is supporting student learning as intended.</a:t>
            </a:r>
            <a:endParaRPr lang="en-US" altLang="en-US" sz="2400" b="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7440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4475" y="1722438"/>
            <a:ext cx="4148138" cy="431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3"/>
          <p:cNvSpPr>
            <a:spLocks noGrp="1"/>
          </p:cNvSpPr>
          <p:nvPr>
            <p:ph type="title"/>
          </p:nvPr>
        </p:nvSpPr>
        <p:spPr>
          <a:xfrm>
            <a:off x="457200" y="9525"/>
            <a:ext cx="10715625" cy="1019175"/>
          </a:xfrm>
        </p:spPr>
        <p:txBody>
          <a:bodyPr/>
          <a:lstStyle/>
          <a:p>
            <a:pPr algn="l" eaLnBrk="1" hangingPunct="1"/>
            <a:r>
              <a:rPr lang="en-US" altLang="en-US" sz="3200"/>
              <a:t>Step 4: Effective Strategy - </a:t>
            </a:r>
            <a:r>
              <a:rPr lang="en-US" altLang="en-US" sz="3200" i="1"/>
              <a:t>Implement and Monitor</a:t>
            </a:r>
          </a:p>
        </p:txBody>
      </p:sp>
      <p:sp>
        <p:nvSpPr>
          <p:cNvPr id="38916" name="Rectangle 4"/>
          <p:cNvSpPr>
            <a:spLocks noChangeArrowheads="1"/>
          </p:cNvSpPr>
          <p:nvPr/>
        </p:nvSpPr>
        <p:spPr bwMode="auto">
          <a:xfrm>
            <a:off x="5940425" y="2565400"/>
            <a:ext cx="457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2400" b="0">
                <a:ea typeface="Calibri" panose="020F0502020204030204" pitchFamily="34" charset="0"/>
                <a:cs typeface="Arial" panose="020B0604020202020204" pitchFamily="34" charset="0"/>
              </a:rPr>
              <a:t>   </a:t>
            </a:r>
          </a:p>
        </p:txBody>
      </p:sp>
      <p:sp>
        <p:nvSpPr>
          <p:cNvPr id="7" name="Rectangle 6"/>
          <p:cNvSpPr>
            <a:spLocks noChangeArrowheads="1"/>
          </p:cNvSpPr>
          <p:nvPr/>
        </p:nvSpPr>
        <p:spPr bwMode="auto">
          <a:xfrm>
            <a:off x="5008563" y="1601788"/>
            <a:ext cx="68976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eaLnBrk="1" hangingPunct="1">
              <a:spcBef>
                <a:spcPct val="0"/>
              </a:spcBef>
              <a:buFontTx/>
              <a:buNone/>
            </a:pPr>
            <a:r>
              <a:rPr lang="en-US" altLang="en-US" sz="2400" b="0"/>
              <a:t>Implementation is the most complex part of the OIP primarily because it requires changes in adult behaviors and practices that are part of the unique culture of every district and every building. The implementation of well-aligned district or community school and building plans resides with the DLT, BLTs, and TBTs.</a:t>
            </a:r>
          </a:p>
          <a:p>
            <a:pPr eaLnBrk="1" hangingPunct="1">
              <a:spcBef>
                <a:spcPct val="0"/>
              </a:spcBef>
              <a:buFontTx/>
              <a:buNone/>
            </a:pPr>
            <a:r>
              <a:rPr lang="en-US" altLang="en-US" sz="2400" b="0"/>
              <a:t> </a:t>
            </a:r>
          </a:p>
          <a:p>
            <a:pPr eaLnBrk="1" hangingPunct="1">
              <a:spcBef>
                <a:spcPct val="0"/>
              </a:spcBef>
              <a:buFontTx/>
              <a:buNone/>
            </a:pPr>
            <a:r>
              <a:rPr lang="en-US" altLang="en-US" sz="2400" b="0"/>
              <a:t>Monitoring is collaborative learning through observing implementation of the practice and its impact on students and their work.</a:t>
            </a:r>
          </a:p>
        </p:txBody>
      </p:sp>
    </p:spTree>
    <p:extLst>
      <p:ext uri="{BB962C8B-B14F-4D97-AF65-F5344CB8AC3E}">
        <p14:creationId xmlns:p14="http://schemas.microsoft.com/office/powerpoint/2010/main" val="20662079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4375" y="1441450"/>
            <a:ext cx="4633913"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2"/>
          <p:cNvSpPr>
            <a:spLocks noGrp="1"/>
          </p:cNvSpPr>
          <p:nvPr>
            <p:ph type="title"/>
          </p:nvPr>
        </p:nvSpPr>
        <p:spPr>
          <a:xfrm>
            <a:off x="515938" y="123825"/>
            <a:ext cx="8229600" cy="847725"/>
          </a:xfrm>
        </p:spPr>
        <p:txBody>
          <a:bodyPr/>
          <a:lstStyle/>
          <a:p>
            <a:pPr algn="l" eaLnBrk="1" hangingPunct="1"/>
            <a:r>
              <a:rPr lang="en-US" altLang="en-US" sz="3200"/>
              <a:t>Step 5: </a:t>
            </a:r>
            <a:r>
              <a:rPr lang="en-US" altLang="en-US" sz="3200" i="1"/>
              <a:t>Examine, Reflect, Adjust</a:t>
            </a:r>
          </a:p>
        </p:txBody>
      </p:sp>
      <p:sp>
        <p:nvSpPr>
          <p:cNvPr id="6" name="Rectangle 5"/>
          <p:cNvSpPr/>
          <p:nvPr/>
        </p:nvSpPr>
        <p:spPr>
          <a:xfrm>
            <a:off x="5778500" y="1631950"/>
            <a:ext cx="5934075" cy="3416300"/>
          </a:xfrm>
          <a:prstGeom prst="rect">
            <a:avLst/>
          </a:prstGeom>
        </p:spPr>
        <p:txBody>
          <a:bodyPr>
            <a:spAutoFit/>
          </a:bodyPr>
          <a:lstStyle/>
          <a:p>
            <a:pPr eaLnBrk="1" fontAlgn="auto" hangingPunct="1">
              <a:spcBef>
                <a:spcPts val="0"/>
              </a:spcBef>
              <a:spcAft>
                <a:spcPts val="0"/>
              </a:spcAft>
              <a:defRPr/>
            </a:pPr>
            <a:r>
              <a:rPr lang="en-US" sz="2400" dirty="0">
                <a:solidFill>
                  <a:srgbClr val="0253FF"/>
                </a:solidFill>
                <a:latin typeface="Arial" panose="020B0604020202020204" pitchFamily="34" charset="0"/>
                <a:ea typeface="Times New Roman" panose="02020603050405020304" pitchFamily="18" charset="0"/>
                <a:cs typeface="Arial" panose="020B0604020202020204" pitchFamily="34" charset="0"/>
              </a:rPr>
              <a:t>Determine if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the delivery of the evidence-based practices </a:t>
            </a:r>
            <a:r>
              <a:rPr lang="en-US" sz="2400" dirty="0">
                <a:solidFill>
                  <a:srgbClr val="0253FF"/>
                </a:solidFill>
                <a:latin typeface="Arial" panose="020B0604020202020204" pitchFamily="34" charset="0"/>
                <a:ea typeface="Times New Roman" panose="02020603050405020304" pitchFamily="18" charset="0"/>
                <a:cs typeface="Arial" panose="020B0604020202020204" pitchFamily="34" charset="0"/>
              </a:rPr>
              <a:t>had the expected </a:t>
            </a:r>
            <a:r>
              <a:rPr lang="en-US" sz="2400" u="sng" dirty="0">
                <a:solidFill>
                  <a:srgbClr val="0253FF"/>
                </a:solidFill>
                <a:latin typeface="Arial" panose="020B0604020202020204" pitchFamily="34" charset="0"/>
                <a:ea typeface="Times New Roman" panose="02020603050405020304" pitchFamily="18" charset="0"/>
                <a:cs typeface="Arial" panose="020B0604020202020204" pitchFamily="34" charset="0"/>
              </a:rPr>
              <a:t>team </a:t>
            </a:r>
            <a:r>
              <a:rPr lang="en-US" sz="2400" dirty="0">
                <a:solidFill>
                  <a:srgbClr val="0253FF"/>
                </a:solidFill>
                <a:latin typeface="Arial" panose="020B0604020202020204" pitchFamily="34" charset="0"/>
                <a:ea typeface="Times New Roman" panose="02020603050405020304" pitchFamily="18" charset="0"/>
                <a:cs typeface="Arial" panose="020B0604020202020204" pitchFamily="34" charset="0"/>
              </a:rPr>
              <a:t>outcomes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indent="-342900" eaLnBrk="1" hangingPunct="1">
              <a:spcBef>
                <a:spcPts val="0"/>
              </a:spcBef>
              <a:spcAft>
                <a:spcPts val="0"/>
              </a:spcAft>
              <a:buSzPts val="1000"/>
              <a:buFont typeface="Symbol" panose="05050102010706020507" pitchFamily="18" charset="2"/>
              <a:buChar char=""/>
              <a:tabLst>
                <a:tab pos="457200" algn="l"/>
              </a:tabLst>
              <a:defRPr/>
            </a:pPr>
            <a:r>
              <a:rPr lang="en-US" sz="2400" dirty="0">
                <a:solidFill>
                  <a:srgbClr val="0253FF"/>
                </a:solidFill>
                <a:latin typeface="Arial" panose="020B0604020202020204" pitchFamily="34" charset="0"/>
                <a:ea typeface="Times New Roman" panose="02020603050405020304" pitchFamily="18" charset="0"/>
                <a:cs typeface="Arial" panose="020B0604020202020204" pitchFamily="34" charset="0"/>
              </a:rPr>
              <a:t>Examine the implementation of adult practices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and the </a:t>
            </a:r>
            <a:r>
              <a:rPr lang="en-US" sz="2400" dirty="0">
                <a:solidFill>
                  <a:srgbClr val="0253FF"/>
                </a:solidFill>
                <a:latin typeface="Arial" panose="020B0604020202020204" pitchFamily="34" charset="0"/>
                <a:ea typeface="Times New Roman" panose="02020603050405020304" pitchFamily="18" charset="0"/>
                <a:cs typeface="Arial" panose="020B0604020202020204" pitchFamily="34" charset="0"/>
              </a:rPr>
              <a:t>impact on student performance</a:t>
            </a:r>
          </a:p>
          <a:p>
            <a:pPr marL="342900" indent="-342900" eaLnBrk="1" hangingPunct="1">
              <a:spcBef>
                <a:spcPts val="0"/>
              </a:spcBef>
              <a:spcAft>
                <a:spcPts val="0"/>
              </a:spcAft>
              <a:buSzPts val="1000"/>
              <a:buFont typeface="Symbol" panose="05050102010706020507" pitchFamily="18" charset="2"/>
              <a:buChar char=""/>
              <a:tabLst>
                <a:tab pos="457200" algn="l"/>
              </a:tabLst>
              <a:defRPr/>
            </a:pPr>
            <a:r>
              <a:rPr lang="en-US" sz="2400" dirty="0">
                <a:solidFill>
                  <a:srgbClr val="0253FF"/>
                </a:solidFill>
                <a:latin typeface="Arial" panose="020B0604020202020204" pitchFamily="34" charset="0"/>
                <a:ea typeface="Times New Roman" panose="02020603050405020304" pitchFamily="18" charset="0"/>
                <a:cs typeface="Arial" panose="020B0604020202020204" pitchFamily="34" charset="0"/>
              </a:rPr>
              <a:t>Reflect on successes to replicate and practices to improve</a:t>
            </a:r>
          </a:p>
          <a:p>
            <a:pPr marL="342900" indent="-342900" eaLnBrk="1" hangingPunct="1">
              <a:spcBef>
                <a:spcPts val="0"/>
              </a:spcBef>
              <a:spcAft>
                <a:spcPts val="0"/>
              </a:spcAft>
              <a:buSzPts val="1000"/>
              <a:buFont typeface="Symbol" panose="05050102010706020507" pitchFamily="18" charset="2"/>
              <a:buChar char=""/>
              <a:tabLst>
                <a:tab pos="457200" algn="l"/>
              </a:tabLst>
              <a:defRPr/>
            </a:pPr>
            <a:r>
              <a:rPr lang="en-US" sz="2400" dirty="0">
                <a:solidFill>
                  <a:srgbClr val="0253FF"/>
                </a:solidFill>
                <a:latin typeface="Arial" panose="020B0604020202020204" pitchFamily="34" charset="0"/>
                <a:ea typeface="Times New Roman" panose="02020603050405020304" pitchFamily="18" charset="0"/>
                <a:cs typeface="Arial" panose="020B0604020202020204" pitchFamily="34" charset="0"/>
              </a:rPr>
              <a:t>Adjust as needed</a:t>
            </a:r>
          </a:p>
        </p:txBody>
      </p:sp>
    </p:spTree>
    <p:extLst>
      <p:ext uri="{BB962C8B-B14F-4D97-AF65-F5344CB8AC3E}">
        <p14:creationId xmlns:p14="http://schemas.microsoft.com/office/powerpoint/2010/main" val="24795183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image5.png"/>
          <p:cNvPicPr>
            <a:picLocks noChangeAspect="1" noChangeArrowheads="1"/>
          </p:cNvPicPr>
          <p:nvPr/>
        </p:nvPicPr>
        <p:blipFill>
          <a:blip r:embed="rId2">
            <a:extLst>
              <a:ext uri="{28A0092B-C50C-407E-A947-70E740481C1C}">
                <a14:useLocalDpi xmlns:a14="http://schemas.microsoft.com/office/drawing/2010/main"/>
              </a:ext>
            </a:extLst>
          </a:blip>
          <a:srcRect l="4340" t="5878" r="5437" b="4909"/>
          <a:stretch>
            <a:fillRect/>
          </a:stretch>
        </p:blipFill>
        <p:spPr bwMode="auto">
          <a:xfrm>
            <a:off x="5608638" y="1374512"/>
            <a:ext cx="337343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itle 1"/>
          <p:cNvSpPr>
            <a:spLocks noGrp="1"/>
          </p:cNvSpPr>
          <p:nvPr>
            <p:ph type="title"/>
          </p:nvPr>
        </p:nvSpPr>
        <p:spPr>
          <a:xfrm>
            <a:off x="428625" y="114300"/>
            <a:ext cx="10877550" cy="1073150"/>
          </a:xfrm>
        </p:spPr>
        <p:txBody>
          <a:bodyPr/>
          <a:lstStyle/>
          <a:p>
            <a:pPr algn="l" eaLnBrk="1" hangingPunct="1"/>
            <a:r>
              <a:rPr lang="en-US" altLang="en-US" sz="3800" dirty="0"/>
              <a:t>This is what the OIP is really about!</a:t>
            </a:r>
          </a:p>
        </p:txBody>
      </p:sp>
      <p:sp>
        <p:nvSpPr>
          <p:cNvPr id="3" name="Content Placeholder 2"/>
          <p:cNvSpPr>
            <a:spLocks noGrp="1"/>
          </p:cNvSpPr>
          <p:nvPr>
            <p:ph idx="1"/>
          </p:nvPr>
        </p:nvSpPr>
        <p:spPr>
          <a:xfrm>
            <a:off x="523875" y="1187450"/>
            <a:ext cx="7458075" cy="4973638"/>
          </a:xfrm>
        </p:spPr>
        <p:txBody>
          <a:bodyPr/>
          <a:lstStyle/>
          <a:p>
            <a:pPr eaLnBrk="1" hangingPunct="1">
              <a:spcBef>
                <a:spcPct val="0"/>
              </a:spcBef>
              <a:spcAft>
                <a:spcPts val="4200"/>
              </a:spcAft>
            </a:pPr>
            <a:r>
              <a:rPr lang="en-US" altLang="en-US" sz="3400" b="0" dirty="0"/>
              <a:t>Sharing Leadership</a:t>
            </a:r>
          </a:p>
          <a:p>
            <a:pPr eaLnBrk="1" hangingPunct="1">
              <a:spcBef>
                <a:spcPct val="0"/>
              </a:spcBef>
              <a:spcAft>
                <a:spcPts val="4200"/>
              </a:spcAft>
            </a:pPr>
            <a:r>
              <a:rPr lang="en-US" altLang="en-US" sz="3400" b="0" dirty="0"/>
              <a:t>Inquiry (What works?)</a:t>
            </a:r>
          </a:p>
          <a:p>
            <a:pPr eaLnBrk="1" hangingPunct="1">
              <a:spcBef>
                <a:spcPct val="0"/>
              </a:spcBef>
              <a:spcAft>
                <a:spcPts val="2400"/>
              </a:spcAft>
            </a:pPr>
            <a:r>
              <a:rPr lang="en-US" altLang="en-US" sz="3400" b="0" dirty="0"/>
              <a:t>Collaborative Learning</a:t>
            </a:r>
          </a:p>
          <a:p>
            <a:pPr lvl="1" eaLnBrk="1" hangingPunct="1">
              <a:spcBef>
                <a:spcPct val="0"/>
              </a:spcBef>
              <a:spcAft>
                <a:spcPts val="2400"/>
              </a:spcAft>
            </a:pPr>
            <a:r>
              <a:rPr lang="en-US" altLang="en-US" sz="3400" b="0" dirty="0"/>
              <a:t> Teams</a:t>
            </a:r>
          </a:p>
          <a:p>
            <a:pPr eaLnBrk="1" hangingPunct="1">
              <a:spcBef>
                <a:spcPct val="0"/>
              </a:spcBef>
              <a:spcAft>
                <a:spcPts val="4200"/>
              </a:spcAft>
            </a:pPr>
            <a:r>
              <a:rPr lang="en-US" altLang="en-US" sz="3400" b="0" dirty="0"/>
              <a:t> Monitoring, Feedback, and Support</a:t>
            </a:r>
          </a:p>
        </p:txBody>
      </p:sp>
      <p:grpSp>
        <p:nvGrpSpPr>
          <p:cNvPr id="137221" name="Group 5"/>
          <p:cNvGrpSpPr>
            <a:grpSpLocks/>
          </p:cNvGrpSpPr>
          <p:nvPr/>
        </p:nvGrpSpPr>
        <p:grpSpPr bwMode="auto">
          <a:xfrm>
            <a:off x="8839200" y="4664075"/>
            <a:ext cx="2686050" cy="1797050"/>
            <a:chOff x="5401577" y="4284664"/>
            <a:chExt cx="3477728" cy="2216150"/>
          </a:xfrm>
        </p:grpSpPr>
        <p:sp>
          <p:nvSpPr>
            <p:cNvPr id="137222" name="TextBox 1"/>
            <p:cNvSpPr txBox="1">
              <a:spLocks noChangeArrowheads="1"/>
            </p:cNvSpPr>
            <p:nvPr/>
          </p:nvSpPr>
          <p:spPr bwMode="auto">
            <a:xfrm>
              <a:off x="5401577" y="5010150"/>
              <a:ext cx="3477728" cy="5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2400" b="0">
                  <a:latin typeface="Arial Black" panose="020B0A04020102020204" pitchFamily="34" charset="0"/>
                </a:rPr>
                <a:t>COMPLIANCE</a:t>
              </a:r>
            </a:p>
          </p:txBody>
        </p:sp>
        <p:pic>
          <p:nvPicPr>
            <p:cNvPr id="137223"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81696" y="4284664"/>
              <a:ext cx="2216151"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98895" y="4284664"/>
              <a:ext cx="3095425" cy="2149587"/>
            </a:xfrm>
            <a:prstGeom prst="rect">
              <a:avLst/>
            </a:prstGeom>
            <a:noFill/>
            <a:ln w="38100">
              <a:solidFill>
                <a:srgbClr val="36507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8434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image5.png"/>
          <p:cNvPicPr>
            <a:picLocks noChangeAspect="1" noChangeArrowheads="1"/>
          </p:cNvPicPr>
          <p:nvPr/>
        </p:nvPicPr>
        <p:blipFill>
          <a:blip r:embed="rId2">
            <a:extLst>
              <a:ext uri="{28A0092B-C50C-407E-A947-70E740481C1C}">
                <a14:useLocalDpi xmlns:a14="http://schemas.microsoft.com/office/drawing/2010/main"/>
              </a:ext>
            </a:extLst>
          </a:blip>
          <a:srcRect l="4340" t="5878" r="5437" b="4909"/>
          <a:stretch>
            <a:fillRect/>
          </a:stretch>
        </p:blipFill>
        <p:spPr bwMode="auto">
          <a:xfrm>
            <a:off x="5608638" y="1374512"/>
            <a:ext cx="337343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itle 1"/>
          <p:cNvSpPr>
            <a:spLocks noGrp="1"/>
          </p:cNvSpPr>
          <p:nvPr>
            <p:ph type="title"/>
          </p:nvPr>
        </p:nvSpPr>
        <p:spPr>
          <a:xfrm>
            <a:off x="428625" y="114300"/>
            <a:ext cx="10877550" cy="1073150"/>
          </a:xfrm>
        </p:spPr>
        <p:txBody>
          <a:bodyPr/>
          <a:lstStyle/>
          <a:p>
            <a:pPr algn="l" eaLnBrk="1" hangingPunct="1"/>
            <a:r>
              <a:rPr lang="en-US" altLang="en-US" sz="3800" dirty="0"/>
              <a:t>This is what the OIP is really about!</a:t>
            </a:r>
          </a:p>
        </p:txBody>
      </p:sp>
      <p:sp>
        <p:nvSpPr>
          <p:cNvPr id="3" name="Content Placeholder 2"/>
          <p:cNvSpPr>
            <a:spLocks noGrp="1"/>
          </p:cNvSpPr>
          <p:nvPr>
            <p:ph idx="1"/>
          </p:nvPr>
        </p:nvSpPr>
        <p:spPr>
          <a:xfrm>
            <a:off x="523875" y="1187450"/>
            <a:ext cx="7458075" cy="4973638"/>
          </a:xfrm>
        </p:spPr>
        <p:txBody>
          <a:bodyPr/>
          <a:lstStyle/>
          <a:p>
            <a:pPr eaLnBrk="1" hangingPunct="1">
              <a:spcBef>
                <a:spcPct val="0"/>
              </a:spcBef>
              <a:spcAft>
                <a:spcPts val="4200"/>
              </a:spcAft>
            </a:pPr>
            <a:r>
              <a:rPr lang="en-US" altLang="en-US" sz="3400" b="0" dirty="0"/>
              <a:t>Sharing Leadership</a:t>
            </a:r>
          </a:p>
          <a:p>
            <a:pPr eaLnBrk="1" hangingPunct="1">
              <a:spcBef>
                <a:spcPct val="0"/>
              </a:spcBef>
              <a:spcAft>
                <a:spcPts val="4200"/>
              </a:spcAft>
            </a:pPr>
            <a:r>
              <a:rPr lang="en-US" altLang="en-US" sz="3400" b="0" dirty="0"/>
              <a:t>Inquiry (What works?)</a:t>
            </a:r>
          </a:p>
          <a:p>
            <a:pPr eaLnBrk="1" hangingPunct="1">
              <a:spcBef>
                <a:spcPct val="0"/>
              </a:spcBef>
              <a:spcAft>
                <a:spcPts val="2400"/>
              </a:spcAft>
            </a:pPr>
            <a:r>
              <a:rPr lang="en-US" altLang="en-US" sz="3400" b="0" dirty="0"/>
              <a:t>Collaborative Learning</a:t>
            </a:r>
          </a:p>
          <a:p>
            <a:pPr lvl="1" eaLnBrk="1" hangingPunct="1">
              <a:spcBef>
                <a:spcPct val="0"/>
              </a:spcBef>
              <a:spcAft>
                <a:spcPts val="2400"/>
              </a:spcAft>
            </a:pPr>
            <a:r>
              <a:rPr lang="en-US" altLang="en-US" sz="3400" b="0" dirty="0"/>
              <a:t> Teams</a:t>
            </a:r>
          </a:p>
          <a:p>
            <a:pPr eaLnBrk="1" hangingPunct="1">
              <a:spcBef>
                <a:spcPct val="0"/>
              </a:spcBef>
              <a:spcAft>
                <a:spcPts val="4200"/>
              </a:spcAft>
            </a:pPr>
            <a:r>
              <a:rPr lang="en-US" altLang="en-US" sz="3400" b="0" dirty="0"/>
              <a:t> Monitoring, Feedback, and Support</a:t>
            </a:r>
          </a:p>
        </p:txBody>
      </p:sp>
      <p:grpSp>
        <p:nvGrpSpPr>
          <p:cNvPr id="137221" name="Group 5"/>
          <p:cNvGrpSpPr>
            <a:grpSpLocks/>
          </p:cNvGrpSpPr>
          <p:nvPr/>
        </p:nvGrpSpPr>
        <p:grpSpPr bwMode="auto">
          <a:xfrm>
            <a:off x="8839200" y="4664075"/>
            <a:ext cx="2686050" cy="1797050"/>
            <a:chOff x="5401577" y="4284664"/>
            <a:chExt cx="3477728" cy="2216150"/>
          </a:xfrm>
        </p:grpSpPr>
        <p:sp>
          <p:nvSpPr>
            <p:cNvPr id="137222" name="TextBox 1"/>
            <p:cNvSpPr txBox="1">
              <a:spLocks noChangeArrowheads="1"/>
            </p:cNvSpPr>
            <p:nvPr/>
          </p:nvSpPr>
          <p:spPr bwMode="auto">
            <a:xfrm>
              <a:off x="5401577" y="5010150"/>
              <a:ext cx="3477728" cy="5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2400" b="0">
                  <a:latin typeface="Arial Black" panose="020B0A04020102020204" pitchFamily="34" charset="0"/>
                </a:rPr>
                <a:t>COMPLIANCE</a:t>
              </a:r>
            </a:p>
          </p:txBody>
        </p:sp>
        <p:pic>
          <p:nvPicPr>
            <p:cNvPr id="137223"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81696" y="4284664"/>
              <a:ext cx="2216151"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98895" y="4284664"/>
              <a:ext cx="3095425" cy="2149587"/>
            </a:xfrm>
            <a:prstGeom prst="rect">
              <a:avLst/>
            </a:prstGeom>
            <a:noFill/>
            <a:ln w="38100">
              <a:solidFill>
                <a:srgbClr val="36507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extBox 1"/>
          <p:cNvSpPr txBox="1"/>
          <p:nvPr/>
        </p:nvSpPr>
        <p:spPr>
          <a:xfrm>
            <a:off x="893763" y="2743200"/>
            <a:ext cx="4572000" cy="683007"/>
          </a:xfrm>
          <a:prstGeom prst="rect">
            <a:avLst/>
          </a:prstGeom>
          <a:noFill/>
        </p:spPr>
        <p:txBody>
          <a:bodyPr wrap="square" rtlCol="0">
            <a:spAutoFit/>
          </a:bodyPr>
          <a:lstStyle/>
          <a:p>
            <a:pPr>
              <a:lnSpc>
                <a:spcPts val="2300"/>
              </a:lnSpc>
            </a:pPr>
            <a:r>
              <a:rPr lang="en-US" sz="2200" dirty="0">
                <a:solidFill>
                  <a:srgbClr val="FF0000"/>
                </a:solidFill>
              </a:rPr>
              <a:t>What questions do we have about how out students learn best?</a:t>
            </a:r>
          </a:p>
        </p:txBody>
      </p:sp>
      <p:sp>
        <p:nvSpPr>
          <p:cNvPr id="10" name="TextBox 9"/>
          <p:cNvSpPr txBox="1"/>
          <p:nvPr/>
        </p:nvSpPr>
        <p:spPr>
          <a:xfrm>
            <a:off x="893763" y="3804444"/>
            <a:ext cx="5002212" cy="430887"/>
          </a:xfrm>
          <a:prstGeom prst="rect">
            <a:avLst/>
          </a:prstGeom>
          <a:noFill/>
        </p:spPr>
        <p:txBody>
          <a:bodyPr wrap="square" rtlCol="0">
            <a:spAutoFit/>
          </a:bodyPr>
          <a:lstStyle/>
          <a:p>
            <a:r>
              <a:rPr lang="en-US" sz="2200" dirty="0">
                <a:solidFill>
                  <a:srgbClr val="FF0000"/>
                </a:solidFill>
              </a:rPr>
              <a:t>What have we learned together as teams?</a:t>
            </a:r>
          </a:p>
        </p:txBody>
      </p:sp>
      <p:sp>
        <p:nvSpPr>
          <p:cNvPr id="11" name="TextBox 10"/>
          <p:cNvSpPr txBox="1"/>
          <p:nvPr/>
        </p:nvSpPr>
        <p:spPr>
          <a:xfrm>
            <a:off x="979487" y="5556250"/>
            <a:ext cx="5354637" cy="683007"/>
          </a:xfrm>
          <a:prstGeom prst="rect">
            <a:avLst/>
          </a:prstGeom>
          <a:noFill/>
        </p:spPr>
        <p:txBody>
          <a:bodyPr wrap="square" rtlCol="0">
            <a:spAutoFit/>
          </a:bodyPr>
          <a:lstStyle/>
          <a:p>
            <a:pPr>
              <a:lnSpc>
                <a:spcPts val="2300"/>
              </a:lnSpc>
            </a:pPr>
            <a:r>
              <a:rPr lang="en-US" sz="2200" dirty="0">
                <a:solidFill>
                  <a:srgbClr val="FF0000"/>
                </a:solidFill>
              </a:rPr>
              <a:t>How can we provide more effective feedback and support to each other at all levels?</a:t>
            </a:r>
          </a:p>
        </p:txBody>
      </p:sp>
    </p:spTree>
    <p:extLst>
      <p:ext uri="{BB962C8B-B14F-4D97-AF65-F5344CB8AC3E}">
        <p14:creationId xmlns:p14="http://schemas.microsoft.com/office/powerpoint/2010/main" val="330337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0B490-972E-3143-9A8A-6B61956DE671}"/>
              </a:ext>
            </a:extLst>
          </p:cNvPr>
          <p:cNvSpPr txBox="1"/>
          <p:nvPr/>
        </p:nvSpPr>
        <p:spPr>
          <a:xfrm>
            <a:off x="5472546" y="6085399"/>
            <a:ext cx="2576946" cy="523220"/>
          </a:xfrm>
          <a:prstGeom prst="rect">
            <a:avLst/>
          </a:prstGeom>
          <a:noFill/>
        </p:spPr>
        <p:txBody>
          <a:bodyPr wrap="square" rtlCol="0">
            <a:spAutoFit/>
          </a:bodyPr>
          <a:lstStyle/>
          <a:p>
            <a:r>
              <a:rPr lang="en-US" sz="2800" b="1"/>
              <a:t>Handout</a:t>
            </a:r>
          </a:p>
        </p:txBody>
      </p:sp>
      <p:sp>
        <p:nvSpPr>
          <p:cNvPr id="16" name="Rectangle 15"/>
          <p:cNvSpPr/>
          <p:nvPr/>
        </p:nvSpPr>
        <p:spPr>
          <a:xfrm>
            <a:off x="2390309" y="501283"/>
            <a:ext cx="7383792" cy="1200329"/>
          </a:xfrm>
          <a:prstGeom prst="rect">
            <a:avLst/>
          </a:prstGeom>
        </p:spPr>
        <p:txBody>
          <a:bodyPr wrap="square">
            <a:spAutoFit/>
          </a:bodyPr>
          <a:lstStyle/>
          <a:p>
            <a:pPr algn="ctr"/>
            <a:r>
              <a:rPr lang="en-US" sz="72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Theory of Action</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1138148" y="2302107"/>
            <a:ext cx="10410029" cy="2984334"/>
            <a:chOff x="1138148" y="2302107"/>
            <a:chExt cx="10410029" cy="2984334"/>
          </a:xfrm>
        </p:grpSpPr>
        <p:sp>
          <p:nvSpPr>
            <p:cNvPr id="5" name="Rectangle 4"/>
            <p:cNvSpPr/>
            <p:nvPr/>
          </p:nvSpPr>
          <p:spPr>
            <a:xfrm>
              <a:off x="1138148"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5-Step Inquiry Process</a:t>
              </a:r>
              <a:endParaRPr lang="en-US" sz="1200">
                <a:effectLst/>
                <a:ea typeface="Calibri" panose="020F0502020204030204" pitchFamily="34" charset="0"/>
                <a:cs typeface="Times New Roman" panose="02020603050405020304" pitchFamily="18" charset="0"/>
              </a:endParaRPr>
            </a:p>
          </p:txBody>
        </p:sp>
        <p:sp>
          <p:nvSpPr>
            <p:cNvPr id="6" name="Rectangle 5"/>
            <p:cNvSpPr/>
            <p:nvPr/>
          </p:nvSpPr>
          <p:spPr>
            <a:xfrm>
              <a:off x="3245078"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Collaborative Inquiry</a:t>
              </a:r>
              <a:endParaRPr lang="en-US" sz="1200">
                <a:effectLst/>
                <a:ea typeface="Calibri" panose="020F0502020204030204" pitchFamily="34" charset="0"/>
                <a:cs typeface="Times New Roman" panose="02020603050405020304" pitchFamily="18" charset="0"/>
              </a:endParaRPr>
            </a:p>
          </p:txBody>
        </p:sp>
        <p:sp>
          <p:nvSpPr>
            <p:cNvPr id="7" name="Rectangle 6"/>
            <p:cNvSpPr/>
            <p:nvPr/>
          </p:nvSpPr>
          <p:spPr>
            <a:xfrm>
              <a:off x="5367222"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300"/>
                </a:spcAft>
              </a:pPr>
              <a:r>
                <a:rPr lang="en-US" sz="1800" b="1" dirty="0">
                  <a:effectLst/>
                  <a:ea typeface="Calibri" panose="020F0502020204030204" pitchFamily="34" charset="0"/>
                  <a:cs typeface="Times New Roman" panose="02020603050405020304" pitchFamily="18" charset="0"/>
                </a:rPr>
                <a:t>Focus</a:t>
              </a:r>
              <a:endParaRPr lang="en-US" sz="1200" dirty="0">
                <a:effectLst/>
                <a:ea typeface="Calibri" panose="020F0502020204030204" pitchFamily="34" charset="0"/>
                <a:cs typeface="Times New Roman" panose="02020603050405020304" pitchFamily="18" charset="0"/>
              </a:endParaRPr>
            </a:p>
          </p:txBody>
        </p:sp>
        <p:sp>
          <p:nvSpPr>
            <p:cNvPr id="8" name="Rectangle 7"/>
            <p:cNvSpPr/>
            <p:nvPr/>
          </p:nvSpPr>
          <p:spPr>
            <a:xfrm>
              <a:off x="7489367" y="3111406"/>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Improved Teaching and Learning</a:t>
              </a:r>
              <a:endParaRPr lang="en-US" sz="1200">
                <a:effectLst/>
                <a:ea typeface="Calibri" panose="020F0502020204030204" pitchFamily="34" charset="0"/>
                <a:cs typeface="Times New Roman" panose="02020603050405020304" pitchFamily="18" charset="0"/>
              </a:endParaRPr>
            </a:p>
          </p:txBody>
        </p:sp>
        <p:sp>
          <p:nvSpPr>
            <p:cNvPr id="9" name="Rectangle 8"/>
            <p:cNvSpPr/>
            <p:nvPr/>
          </p:nvSpPr>
          <p:spPr>
            <a:xfrm>
              <a:off x="1138148"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u="sng">
                  <a:effectLst/>
                  <a:ea typeface="Calibri" panose="020F0502020204030204" pitchFamily="34" charset="0"/>
                  <a:cs typeface="Times New Roman" panose="02020603050405020304" pitchFamily="18" charset="0"/>
                </a:rPr>
                <a:t>Teams </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DLT</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BLT</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TBT</a:t>
              </a:r>
              <a:endParaRPr lang="en-US" sz="1200">
                <a:effectLst/>
                <a:ea typeface="Calibri" panose="020F0502020204030204" pitchFamily="34" charset="0"/>
                <a:cs typeface="Times New Roman" panose="02020603050405020304" pitchFamily="18" charset="0"/>
              </a:endParaRPr>
            </a:p>
          </p:txBody>
        </p:sp>
        <p:sp>
          <p:nvSpPr>
            <p:cNvPr id="10" name="Rectangle 9"/>
            <p:cNvSpPr/>
            <p:nvPr/>
          </p:nvSpPr>
          <p:spPr>
            <a:xfrm>
              <a:off x="3245078"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Shared Leadership</a:t>
              </a:r>
              <a:endParaRPr lang="en-US" sz="1200">
                <a:effectLst/>
                <a:ea typeface="Calibri" panose="020F0502020204030204" pitchFamily="34" charset="0"/>
                <a:cs typeface="Times New Roman" panose="02020603050405020304" pitchFamily="18" charset="0"/>
              </a:endParaRPr>
            </a:p>
          </p:txBody>
        </p:sp>
        <p:sp>
          <p:nvSpPr>
            <p:cNvPr id="11" name="Oval 10"/>
            <p:cNvSpPr/>
            <p:nvPr/>
          </p:nvSpPr>
          <p:spPr>
            <a:xfrm>
              <a:off x="9640493" y="3008523"/>
              <a:ext cx="1907684" cy="1602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Improved Student Outcomes</a:t>
              </a:r>
              <a:endParaRPr lang="en-US" sz="1200">
                <a:effectLst/>
                <a:ea typeface="Calibri" panose="020F0502020204030204" pitchFamily="34" charset="0"/>
                <a:cs typeface="Times New Roman" panose="02020603050405020304" pitchFamily="18" charset="0"/>
              </a:endParaRPr>
            </a:p>
          </p:txBody>
        </p:sp>
        <p:sp>
          <p:nvSpPr>
            <p:cNvPr id="12" name="Right Arrow 11"/>
            <p:cNvSpPr/>
            <p:nvPr/>
          </p:nvSpPr>
          <p:spPr>
            <a:xfrm>
              <a:off x="2729213"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a:off x="4839041"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ight Arrow 14"/>
            <p:cNvSpPr/>
            <p:nvPr/>
          </p:nvSpPr>
          <p:spPr>
            <a:xfrm>
              <a:off x="9128251"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5356354"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dirty="0">
                  <a:effectLst/>
                  <a:ea typeface="Calibri" panose="020F0502020204030204" pitchFamily="34" charset="0"/>
                  <a:cs typeface="Times New Roman" panose="02020603050405020304" pitchFamily="18" charset="0"/>
                </a:rPr>
                <a:t>Instructional Leadership</a:t>
              </a:r>
              <a:endParaRPr lang="en-US" sz="1200" dirty="0">
                <a:effectLst/>
                <a:ea typeface="Calibri" panose="020F0502020204030204" pitchFamily="34" charset="0"/>
                <a:cs typeface="Times New Roman" panose="02020603050405020304" pitchFamily="18" charset="0"/>
              </a:endParaRPr>
            </a:p>
          </p:txBody>
        </p:sp>
        <p:sp>
          <p:nvSpPr>
            <p:cNvPr id="14" name="Right Arrow 13"/>
            <p:cNvSpPr/>
            <p:nvPr/>
          </p:nvSpPr>
          <p:spPr>
            <a:xfrm>
              <a:off x="6977850"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9072664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424" y="79232"/>
            <a:ext cx="9858375" cy="1470025"/>
          </a:xfrm>
        </p:spPr>
        <p:txBody>
          <a:bodyPr/>
          <a:lstStyle/>
          <a:p>
            <a:r>
              <a:rPr lang="en-US" b="0" dirty="0"/>
              <a:t>Better outcomes for students…</a:t>
            </a:r>
          </a:p>
        </p:txBody>
      </p:sp>
      <p:sp>
        <p:nvSpPr>
          <p:cNvPr id="4" name="Subtitle 3"/>
          <p:cNvSpPr>
            <a:spLocks noGrp="1"/>
          </p:cNvSpPr>
          <p:nvPr>
            <p:ph type="subTitle" idx="1"/>
          </p:nvPr>
        </p:nvSpPr>
        <p:spPr>
          <a:xfrm>
            <a:off x="1114425" y="4719057"/>
            <a:ext cx="9858375" cy="1996068"/>
          </a:xfrm>
        </p:spPr>
        <p:txBody>
          <a:bodyPr/>
          <a:lstStyle/>
          <a:p>
            <a:r>
              <a:rPr lang="en-US" sz="4400" b="0" dirty="0"/>
              <a:t>…come from better collective inquiry and learning on the part of all staff.</a:t>
            </a:r>
          </a:p>
        </p:txBody>
      </p:sp>
      <p:pic>
        <p:nvPicPr>
          <p:cNvPr id="5" name="Picture 4">
            <a:extLst>
              <a:ext uri="{FF2B5EF4-FFF2-40B4-BE49-F238E27FC236}">
                <a16:creationId xmlns:a16="http://schemas.microsoft.com/office/drawing/2014/main" id="{276A4979-FC51-E448-A84C-EA0E13B4054D}"/>
              </a:ext>
            </a:extLst>
          </p:cNvPr>
          <p:cNvPicPr>
            <a:picLocks noChangeAspect="1"/>
          </p:cNvPicPr>
          <p:nvPr/>
        </p:nvPicPr>
        <p:blipFill>
          <a:blip r:embed="rId2"/>
          <a:stretch>
            <a:fillRect/>
          </a:stretch>
        </p:blipFill>
        <p:spPr>
          <a:xfrm>
            <a:off x="7137400" y="1549257"/>
            <a:ext cx="2844800" cy="2857500"/>
          </a:xfrm>
          <a:prstGeom prst="rect">
            <a:avLst/>
          </a:prstGeom>
        </p:spPr>
      </p:pic>
      <p:pic>
        <p:nvPicPr>
          <p:cNvPr id="6" name="Picture 5">
            <a:extLst>
              <a:ext uri="{FF2B5EF4-FFF2-40B4-BE49-F238E27FC236}">
                <a16:creationId xmlns:a16="http://schemas.microsoft.com/office/drawing/2014/main" id="{778CACD7-2EF6-364A-A9EF-C05D53436809}"/>
              </a:ext>
            </a:extLst>
          </p:cNvPr>
          <p:cNvPicPr>
            <a:picLocks noChangeAspect="1"/>
          </p:cNvPicPr>
          <p:nvPr/>
        </p:nvPicPr>
        <p:blipFill>
          <a:blip r:embed="rId3"/>
          <a:stretch>
            <a:fillRect/>
          </a:stretch>
        </p:blipFill>
        <p:spPr>
          <a:xfrm>
            <a:off x="1750291" y="1549257"/>
            <a:ext cx="5029200" cy="2633803"/>
          </a:xfrm>
          <a:prstGeom prst="rect">
            <a:avLst/>
          </a:prstGeom>
        </p:spPr>
      </p:pic>
    </p:spTree>
    <p:extLst>
      <p:ext uri="{BB962C8B-B14F-4D97-AF65-F5344CB8AC3E}">
        <p14:creationId xmlns:p14="http://schemas.microsoft.com/office/powerpoint/2010/main" val="39131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0B490-972E-3143-9A8A-6B61956DE671}"/>
              </a:ext>
            </a:extLst>
          </p:cNvPr>
          <p:cNvSpPr txBox="1"/>
          <p:nvPr/>
        </p:nvSpPr>
        <p:spPr>
          <a:xfrm>
            <a:off x="5472546" y="6085399"/>
            <a:ext cx="2576946" cy="523220"/>
          </a:xfrm>
          <a:prstGeom prst="rect">
            <a:avLst/>
          </a:prstGeom>
          <a:noFill/>
        </p:spPr>
        <p:txBody>
          <a:bodyPr wrap="square" rtlCol="0">
            <a:spAutoFit/>
          </a:bodyPr>
          <a:lstStyle/>
          <a:p>
            <a:r>
              <a:rPr lang="en-US" sz="2800" b="1"/>
              <a:t>Handout</a:t>
            </a:r>
          </a:p>
        </p:txBody>
      </p:sp>
      <p:sp>
        <p:nvSpPr>
          <p:cNvPr id="16" name="Rectangle 15"/>
          <p:cNvSpPr/>
          <p:nvPr/>
        </p:nvSpPr>
        <p:spPr>
          <a:xfrm>
            <a:off x="2390309" y="501283"/>
            <a:ext cx="7383792" cy="1200329"/>
          </a:xfrm>
          <a:prstGeom prst="rect">
            <a:avLst/>
          </a:prstGeom>
        </p:spPr>
        <p:txBody>
          <a:bodyPr wrap="square">
            <a:spAutoFit/>
          </a:bodyPr>
          <a:lstStyle/>
          <a:p>
            <a:pPr algn="ctr"/>
            <a:r>
              <a:rPr lang="en-US" sz="72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Theory of Action</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 16"/>
          <p:cNvGrpSpPr/>
          <p:nvPr/>
        </p:nvGrpSpPr>
        <p:grpSpPr>
          <a:xfrm>
            <a:off x="1138148" y="2302107"/>
            <a:ext cx="10410029" cy="2984334"/>
            <a:chOff x="1138148" y="2302107"/>
            <a:chExt cx="10410029" cy="2984334"/>
          </a:xfrm>
        </p:grpSpPr>
        <p:sp>
          <p:nvSpPr>
            <p:cNvPr id="18" name="Rectangle 17"/>
            <p:cNvSpPr/>
            <p:nvPr/>
          </p:nvSpPr>
          <p:spPr>
            <a:xfrm>
              <a:off x="1138148"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5-Step Inquiry Process</a:t>
              </a:r>
              <a:endParaRPr lang="en-US" sz="1200">
                <a:effectLst/>
                <a:ea typeface="Calibri" panose="020F0502020204030204" pitchFamily="34" charset="0"/>
                <a:cs typeface="Times New Roman" panose="02020603050405020304" pitchFamily="18" charset="0"/>
              </a:endParaRPr>
            </a:p>
          </p:txBody>
        </p:sp>
        <p:sp>
          <p:nvSpPr>
            <p:cNvPr id="19" name="Rectangle 18"/>
            <p:cNvSpPr/>
            <p:nvPr/>
          </p:nvSpPr>
          <p:spPr>
            <a:xfrm>
              <a:off x="3245078"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Collaborative Inquiry</a:t>
              </a:r>
              <a:endParaRPr lang="en-US" sz="1200">
                <a:effectLst/>
                <a:ea typeface="Calibri" panose="020F0502020204030204" pitchFamily="34" charset="0"/>
                <a:cs typeface="Times New Roman" panose="02020603050405020304" pitchFamily="18" charset="0"/>
              </a:endParaRPr>
            </a:p>
          </p:txBody>
        </p:sp>
        <p:sp>
          <p:nvSpPr>
            <p:cNvPr id="20" name="Rectangle 19"/>
            <p:cNvSpPr/>
            <p:nvPr/>
          </p:nvSpPr>
          <p:spPr>
            <a:xfrm>
              <a:off x="5367222"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300"/>
                </a:spcAft>
              </a:pPr>
              <a:r>
                <a:rPr lang="en-US" sz="1800" b="1" dirty="0">
                  <a:effectLst/>
                  <a:ea typeface="Calibri" panose="020F0502020204030204" pitchFamily="34" charset="0"/>
                  <a:cs typeface="Times New Roman" panose="02020603050405020304" pitchFamily="18" charset="0"/>
                </a:rPr>
                <a:t>Focus</a:t>
              </a:r>
              <a:endParaRPr lang="en-US" sz="1200" dirty="0">
                <a:effectLst/>
                <a:ea typeface="Calibri" panose="020F0502020204030204" pitchFamily="34" charset="0"/>
                <a:cs typeface="Times New Roman" panose="02020603050405020304" pitchFamily="18" charset="0"/>
              </a:endParaRPr>
            </a:p>
          </p:txBody>
        </p:sp>
        <p:sp>
          <p:nvSpPr>
            <p:cNvPr id="21" name="Rectangle 20"/>
            <p:cNvSpPr/>
            <p:nvPr/>
          </p:nvSpPr>
          <p:spPr>
            <a:xfrm>
              <a:off x="7489367" y="3111406"/>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Improved Teaching and Learning</a:t>
              </a:r>
              <a:endParaRPr lang="en-US" sz="1200">
                <a:effectLst/>
                <a:ea typeface="Calibri" panose="020F0502020204030204" pitchFamily="34" charset="0"/>
                <a:cs typeface="Times New Roman" panose="02020603050405020304" pitchFamily="18" charset="0"/>
              </a:endParaRPr>
            </a:p>
          </p:txBody>
        </p:sp>
        <p:sp>
          <p:nvSpPr>
            <p:cNvPr id="22" name="Rectangle 21"/>
            <p:cNvSpPr/>
            <p:nvPr/>
          </p:nvSpPr>
          <p:spPr>
            <a:xfrm>
              <a:off x="1138148"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u="sng">
                  <a:effectLst/>
                  <a:ea typeface="Calibri" panose="020F0502020204030204" pitchFamily="34" charset="0"/>
                  <a:cs typeface="Times New Roman" panose="02020603050405020304" pitchFamily="18" charset="0"/>
                </a:rPr>
                <a:t>Teams </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DLT</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BLT</a:t>
              </a:r>
              <a:endParaRPr lang="en-US" sz="120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TBT</a:t>
              </a:r>
              <a:endParaRPr lang="en-US" sz="1200">
                <a:effectLst/>
                <a:ea typeface="Calibri" panose="020F0502020204030204" pitchFamily="34" charset="0"/>
                <a:cs typeface="Times New Roman" panose="02020603050405020304" pitchFamily="18" charset="0"/>
              </a:endParaRPr>
            </a:p>
          </p:txBody>
        </p:sp>
        <p:sp>
          <p:nvSpPr>
            <p:cNvPr id="23" name="Rectangle 22"/>
            <p:cNvSpPr/>
            <p:nvPr/>
          </p:nvSpPr>
          <p:spPr>
            <a:xfrm>
              <a:off x="3245078" y="2302107"/>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Shared Leadership</a:t>
              </a:r>
              <a:endParaRPr lang="en-US" sz="1200">
                <a:effectLst/>
                <a:ea typeface="Calibri" panose="020F0502020204030204" pitchFamily="34" charset="0"/>
                <a:cs typeface="Times New Roman" panose="02020603050405020304" pitchFamily="18" charset="0"/>
              </a:endParaRPr>
            </a:p>
          </p:txBody>
        </p:sp>
        <p:sp>
          <p:nvSpPr>
            <p:cNvPr id="24" name="Oval 23"/>
            <p:cNvSpPr/>
            <p:nvPr/>
          </p:nvSpPr>
          <p:spPr>
            <a:xfrm>
              <a:off x="9640493" y="3008523"/>
              <a:ext cx="1907684" cy="1602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a:effectLst/>
                  <a:ea typeface="Calibri" panose="020F0502020204030204" pitchFamily="34" charset="0"/>
                  <a:cs typeface="Times New Roman" panose="02020603050405020304" pitchFamily="18" charset="0"/>
                </a:rPr>
                <a:t>Improved Student Outcomes</a:t>
              </a:r>
              <a:endParaRPr lang="en-US" sz="1200">
                <a:effectLst/>
                <a:ea typeface="Calibri" panose="020F0502020204030204" pitchFamily="34" charset="0"/>
                <a:cs typeface="Times New Roman" panose="02020603050405020304" pitchFamily="18" charset="0"/>
              </a:endParaRPr>
            </a:p>
          </p:txBody>
        </p:sp>
        <p:sp>
          <p:nvSpPr>
            <p:cNvPr id="25" name="Right Arrow 24"/>
            <p:cNvSpPr/>
            <p:nvPr/>
          </p:nvSpPr>
          <p:spPr>
            <a:xfrm>
              <a:off x="2729213"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ight Arrow 25"/>
            <p:cNvSpPr/>
            <p:nvPr/>
          </p:nvSpPr>
          <p:spPr>
            <a:xfrm>
              <a:off x="4839041"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ight Arrow 26"/>
            <p:cNvSpPr/>
            <p:nvPr/>
          </p:nvSpPr>
          <p:spPr>
            <a:xfrm>
              <a:off x="9128251"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ectangle 27"/>
            <p:cNvSpPr/>
            <p:nvPr/>
          </p:nvSpPr>
          <p:spPr>
            <a:xfrm>
              <a:off x="5356354" y="3825791"/>
              <a:ext cx="1669314" cy="146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dirty="0">
                  <a:effectLst/>
                  <a:ea typeface="Calibri" panose="020F0502020204030204" pitchFamily="34" charset="0"/>
                  <a:cs typeface="Times New Roman" panose="02020603050405020304" pitchFamily="18" charset="0"/>
                </a:rPr>
                <a:t>Instructional Leadership</a:t>
              </a:r>
              <a:endParaRPr lang="en-US" sz="1200" dirty="0">
                <a:effectLst/>
                <a:ea typeface="Calibri" panose="020F0502020204030204" pitchFamily="34" charset="0"/>
                <a:cs typeface="Times New Roman" panose="02020603050405020304" pitchFamily="18" charset="0"/>
              </a:endParaRPr>
            </a:p>
          </p:txBody>
        </p:sp>
        <p:sp>
          <p:nvSpPr>
            <p:cNvPr id="29" name="Right Arrow 28"/>
            <p:cNvSpPr/>
            <p:nvPr/>
          </p:nvSpPr>
          <p:spPr>
            <a:xfrm>
              <a:off x="6977850" y="3538878"/>
              <a:ext cx="502098" cy="497751"/>
            </a:xfrm>
            <a:prstGeom prst="rightArrow">
              <a:avLst>
                <a:gd name="adj1" fmla="val 100000"/>
                <a:gd name="adj2" fmla="val 50000"/>
              </a:avLst>
            </a:prstGeom>
            <a:solidFill>
              <a:srgbClr val="FFC0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72435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338905"/>
            <a:ext cx="7379138" cy="1143000"/>
          </a:xfrm>
        </p:spPr>
        <p:txBody>
          <a:bodyPr/>
          <a:lstStyle/>
          <a:p>
            <a:pPr algn="l"/>
            <a:r>
              <a:rPr lang="en-US" dirty="0"/>
              <a:t>Three Non-Negotiables</a:t>
            </a:r>
          </a:p>
        </p:txBody>
      </p:sp>
      <p:sp>
        <p:nvSpPr>
          <p:cNvPr id="3" name="Content Placeholder 2"/>
          <p:cNvSpPr>
            <a:spLocks noGrp="1"/>
          </p:cNvSpPr>
          <p:nvPr>
            <p:ph idx="1"/>
          </p:nvPr>
        </p:nvSpPr>
        <p:spPr>
          <a:xfrm>
            <a:off x="806116" y="1481905"/>
            <a:ext cx="10036676" cy="4525963"/>
          </a:xfrm>
        </p:spPr>
        <p:txBody>
          <a:bodyPr>
            <a:normAutofit/>
          </a:bodyPr>
          <a:lstStyle/>
          <a:p>
            <a:pPr marL="514350" indent="-514350">
              <a:spcAft>
                <a:spcPts val="1800"/>
              </a:spcAft>
              <a:buFont typeface="+mj-lt"/>
              <a:buAutoNum type="arabicPeriod"/>
            </a:pPr>
            <a:r>
              <a:rPr lang="en-US" b="0" dirty="0"/>
              <a:t>Common Focus</a:t>
            </a:r>
          </a:p>
          <a:p>
            <a:pPr marL="514350" indent="-514350">
              <a:spcAft>
                <a:spcPts val="1800"/>
              </a:spcAft>
              <a:buFont typeface="+mj-lt"/>
              <a:buAutoNum type="arabicPeriod"/>
            </a:pPr>
            <a:r>
              <a:rPr lang="en-US" b="0" dirty="0"/>
              <a:t>Shared Leadership and Collaborative Inquiry</a:t>
            </a:r>
          </a:p>
          <a:p>
            <a:pPr marL="514350" indent="-514350">
              <a:spcAft>
                <a:spcPts val="1800"/>
              </a:spcAft>
              <a:buFont typeface="+mj-lt"/>
              <a:buAutoNum type="arabicPeriod"/>
            </a:pPr>
            <a:r>
              <a:rPr lang="en-US" b="0" dirty="0"/>
              <a:t>Teams at every level that use the 5-step process (protocol)</a:t>
            </a:r>
          </a:p>
        </p:txBody>
      </p:sp>
      <p:pic>
        <p:nvPicPr>
          <p:cNvPr id="5" name="Picture 4">
            <a:extLst>
              <a:ext uri="{FF2B5EF4-FFF2-40B4-BE49-F238E27FC236}">
                <a16:creationId xmlns:a16="http://schemas.microsoft.com/office/drawing/2014/main" id="{2143FEEB-01C9-4146-82E1-FBA93BD83D46}"/>
              </a:ext>
            </a:extLst>
          </p:cNvPr>
          <p:cNvPicPr>
            <a:picLocks noChangeAspect="1"/>
          </p:cNvPicPr>
          <p:nvPr/>
        </p:nvPicPr>
        <p:blipFill>
          <a:blip r:embed="rId2"/>
          <a:stretch>
            <a:fillRect/>
          </a:stretch>
        </p:blipFill>
        <p:spPr>
          <a:xfrm rot="20845308">
            <a:off x="8013031" y="4515770"/>
            <a:ext cx="3737295" cy="1356276"/>
          </a:xfrm>
          <a:prstGeom prst="rect">
            <a:avLst/>
          </a:prstGeom>
        </p:spPr>
      </p:pic>
    </p:spTree>
    <p:extLst>
      <p:ext uri="{BB962C8B-B14F-4D97-AF65-F5344CB8AC3E}">
        <p14:creationId xmlns:p14="http://schemas.microsoft.com/office/powerpoint/2010/main" val="33743608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1179513" y="3535363"/>
            <a:ext cx="9858375" cy="1652587"/>
          </a:xfrm>
        </p:spPr>
        <p:txBody>
          <a:bodyPr/>
          <a:lstStyle/>
          <a:p>
            <a:pPr eaLnBrk="1" hangingPunct="1"/>
            <a:r>
              <a:rPr lang="en-US" altLang="en-US" sz="4200" b="0"/>
              <a:t>All successful school systems have come to trust and respect teachers.</a:t>
            </a:r>
            <a:endParaRPr lang="en-US" altLang="en-US" sz="4500"/>
          </a:p>
        </p:txBody>
      </p:sp>
      <p:sp>
        <p:nvSpPr>
          <p:cNvPr id="138243" name="Rectangle 3"/>
          <p:cNvSpPr>
            <a:spLocks noChangeArrowheads="1"/>
          </p:cNvSpPr>
          <p:nvPr/>
        </p:nvSpPr>
        <p:spPr bwMode="auto">
          <a:xfrm>
            <a:off x="9945688" y="6256338"/>
            <a:ext cx="174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2A2C2D"/>
                </a:solidFill>
                <a:cs typeface="Arial" panose="020B0604020202020204" pitchFamily="34" charset="0"/>
              </a:rPr>
              <a:t>Fullan (2010)</a:t>
            </a:r>
            <a:endParaRPr lang="en-US" altLang="en-US" sz="2000" b="0">
              <a:solidFill>
                <a:srgbClr val="2A2C2D"/>
              </a:solidFill>
              <a:cs typeface="Arial" panose="020B0604020202020204" pitchFamily="34" charset="0"/>
            </a:endParaRPr>
          </a:p>
        </p:txBody>
      </p:sp>
      <p:grpSp>
        <p:nvGrpSpPr>
          <p:cNvPr id="138244" name="Group 3"/>
          <p:cNvGrpSpPr>
            <a:grpSpLocks/>
          </p:cNvGrpSpPr>
          <p:nvPr/>
        </p:nvGrpSpPr>
        <p:grpSpPr bwMode="auto">
          <a:xfrm>
            <a:off x="2032000" y="914400"/>
            <a:ext cx="8256588" cy="2459038"/>
            <a:chOff x="1689563" y="914400"/>
            <a:chExt cx="8256874" cy="2459042"/>
          </a:xfrm>
        </p:grpSpPr>
        <p:pic>
          <p:nvPicPr>
            <p:cNvPr id="138245" name="Picture 5" descr="respect 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844337" y="914400"/>
              <a:ext cx="4102100" cy="245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89563" y="924674"/>
              <a:ext cx="4279401" cy="244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89563" y="914400"/>
              <a:ext cx="8153682" cy="2459042"/>
            </a:xfrm>
            <a:prstGeom prst="rect">
              <a:avLst/>
            </a:prstGeom>
            <a:noFill/>
            <a:ln w="57150">
              <a:solidFill>
                <a:srgbClr val="558ED5"/>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7542904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ubtitle 6"/>
          <p:cNvSpPr txBox="1">
            <a:spLocks/>
          </p:cNvSpPr>
          <p:nvPr/>
        </p:nvSpPr>
        <p:spPr bwMode="auto">
          <a:xfrm>
            <a:off x="822325" y="612111"/>
            <a:ext cx="102330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en-US" sz="5000" dirty="0">
                <a:solidFill>
                  <a:srgbClr val="000000"/>
                </a:solidFill>
              </a:rPr>
              <a:t>Brian A. McNulty Ph.D.</a:t>
            </a:r>
          </a:p>
          <a:p>
            <a:pPr algn="ctr" eaLnBrk="1" hangingPunct="1">
              <a:buFont typeface="Arial" panose="020B0604020202020204" pitchFamily="34" charset="0"/>
              <a:buNone/>
            </a:pPr>
            <a:r>
              <a:rPr lang="en-US" altLang="en-US" sz="3600" dirty="0">
                <a:solidFill>
                  <a:srgbClr val="000000"/>
                </a:solidFill>
              </a:rPr>
              <a:t>Creative Leadership Solutions</a:t>
            </a:r>
          </a:p>
          <a:p>
            <a:pPr algn="ctr" eaLnBrk="1" hangingPunct="1">
              <a:buFont typeface="Arial" panose="020B0604020202020204" pitchFamily="34" charset="0"/>
              <a:buNone/>
            </a:pPr>
            <a:r>
              <a:rPr lang="en-US" altLang="en-US" sz="3600" dirty="0">
                <a:solidFill>
                  <a:srgbClr val="000000"/>
                </a:solidFill>
              </a:rPr>
              <a:t>Brian.McNulty@creativeleadership.net</a:t>
            </a:r>
          </a:p>
          <a:p>
            <a:pPr algn="ctr" eaLnBrk="1" hangingPunct="1">
              <a:buFont typeface="Arial" panose="020B0604020202020204" pitchFamily="34" charset="0"/>
              <a:buNone/>
            </a:pPr>
            <a:r>
              <a:rPr lang="en-US" altLang="en-US" sz="3600" dirty="0">
                <a:solidFill>
                  <a:srgbClr val="000000"/>
                </a:solidFill>
              </a:rPr>
              <a:t>303-819-1625 </a:t>
            </a:r>
          </a:p>
        </p:txBody>
      </p:sp>
      <p:pic>
        <p:nvPicPr>
          <p:cNvPr id="139267"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49837" y="3690620"/>
            <a:ext cx="17780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836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93,1791503586,C:\Documents and Settings\BMcNulty\Desktop\Accountabilty new version\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92,1791503586,C:\Documents and Settings\BMcNulty\Desktop\Accountabilty new version\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97,1791503586,C:\Documents and Settings\BMcNulty\Desktop\Accountabilty new version\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10049</TotalTime>
  <Words>2915</Words>
  <Application>Microsoft Macintosh PowerPoint</Application>
  <PresentationFormat>Widescreen</PresentationFormat>
  <Paragraphs>455</Paragraphs>
  <Slides>94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Arial Black</vt:lpstr>
      <vt:lpstr>Calibri</vt:lpstr>
      <vt:lpstr>Symbol</vt:lpstr>
      <vt:lpstr>Times New Roman</vt:lpstr>
      <vt:lpstr>Office Theme</vt:lpstr>
      <vt:lpstr>PowerPoint Presentation</vt:lpstr>
      <vt:lpstr>PowerPoint Presentation</vt:lpstr>
      <vt:lpstr>PowerPoint Presentation</vt:lpstr>
      <vt:lpstr>PowerPoint Presentation</vt:lpstr>
      <vt:lpstr>Theory of Change</vt:lpstr>
      <vt:lpstr>Consistent reforms were enhanced when all members of the central office, and teams operated with a shared theory of action.</vt:lpstr>
      <vt:lpstr>Central office staff and teams benefit from more clearly articulating  a theory of action regarding teams and their role in the improvement process. </vt:lpstr>
      <vt:lpstr>PowerPoint Presentation</vt:lpstr>
      <vt:lpstr>PowerPoint Presentation</vt:lpstr>
      <vt:lpstr>Three Non-Negotiables</vt:lpstr>
      <vt:lpstr>PowerPoint Presentation</vt:lpstr>
      <vt:lpstr>Three Non-Negotiables</vt:lpstr>
      <vt:lpstr>Non-Negotiable # 1</vt:lpstr>
      <vt:lpstr>PowerPoint Presentation</vt:lpstr>
      <vt:lpstr>1. Focus</vt:lpstr>
      <vt:lpstr>Based on a double-blind review of more than 2000 schools…</vt:lpstr>
      <vt:lpstr>The single variable that had the highest relationship with increased student performance was...</vt:lpstr>
      <vt:lpstr>In a 5-year study of 5,000 leaders, the number one reason for success was…</vt:lpstr>
      <vt:lpstr>Directing attention toward where it needs to go is a primal task of leadership. </vt:lpstr>
      <vt:lpstr>The Work of the DLT</vt:lpstr>
      <vt:lpstr>DLT Work </vt:lpstr>
      <vt:lpstr>Focus Actions</vt:lpstr>
      <vt:lpstr>DLT Work</vt:lpstr>
      <vt:lpstr>DLT Work</vt:lpstr>
      <vt:lpstr>PowerPoint Presentation</vt:lpstr>
      <vt:lpstr>PowerPoint Presentation</vt:lpstr>
      <vt:lpstr>PowerPoint Presentation</vt:lpstr>
      <vt:lpstr>5-Step Process for DLTs </vt:lpstr>
      <vt:lpstr>Missing Links</vt:lpstr>
      <vt:lpstr>PowerPoint Presentation</vt:lpstr>
      <vt:lpstr>Getting colleagues focused on evaluating their impact.</vt:lpstr>
      <vt:lpstr>How effective are…</vt:lpstr>
      <vt:lpstr>PowerPoint Presentation</vt:lpstr>
      <vt:lpstr>Three Non-Negotiables</vt:lpstr>
      <vt:lpstr>Non-Negotiable # 2</vt:lpstr>
      <vt:lpstr>Why share leadership—and for what purpose?</vt:lpstr>
      <vt:lpstr>Why – Shared Leadership</vt:lpstr>
      <vt:lpstr>Largest Leadership Study to Date</vt:lpstr>
      <vt:lpstr>   Research has found that… </vt:lpstr>
      <vt:lpstr>What is the purpose?</vt:lpstr>
      <vt:lpstr>Collective Action…</vt:lpstr>
      <vt:lpstr>Designed everyone’s work primarily in terms of improving the capacity and performance of someone else</vt:lpstr>
      <vt:lpstr>The principle of reciprocity applies to all accountability relationships; there can be no demands without attention to the capacity that exists to deliver them.</vt:lpstr>
      <vt:lpstr>If anyone’s practice is subject to observation, analysis, and critique, then everyone’s practice should be.</vt:lpstr>
      <vt:lpstr>Leaders who are successful at sharing leadership…</vt:lpstr>
      <vt:lpstr>Sharing leadership demands emotional intelligence.</vt:lpstr>
      <vt:lpstr>Emotional Intelligence and Shared Leadership</vt:lpstr>
      <vt:lpstr>How do you effectively share leadership?</vt:lpstr>
      <vt:lpstr>Non-Negotiable # 2</vt:lpstr>
      <vt:lpstr>Leaders in high-performing districts…</vt:lpstr>
      <vt:lpstr>Supported By Study After Study</vt:lpstr>
      <vt:lpstr>Collaborative inquiry is among the most promising strategies for strengthening teaching and learning. </vt:lpstr>
      <vt:lpstr>Collaboration does more to advance teachers’ instructional practices than other learning opportunities for individual teachers.</vt:lpstr>
      <vt:lpstr>The frequency of collaborative discussion with peers had one of the largest significant effects on teachers’ self-reported changes in instruction.</vt:lpstr>
      <vt:lpstr>Teachers improve at faster rates  when working in schools  with strong quality collaboration.</vt:lpstr>
      <vt:lpstr>More than two-thirds of older and younger teachers in a national survey said they prefer a school characterized by collaboration among teachers.</vt:lpstr>
      <vt:lpstr>Teachers explained that knowing that their colleagues were also trying new activities and were willing to discuss successes and failures  inspired them to take risks that they would not have taken otherwise.</vt:lpstr>
      <vt:lpstr>In a survey of over 9000 teachers, they perceived that the most helpful and effective focus of collaboration…</vt:lpstr>
      <vt:lpstr>Mindset (Dweck -2019)</vt:lpstr>
      <vt:lpstr>As a rule, teachers learn better together…</vt:lpstr>
      <vt:lpstr>PowerPoint Presentation</vt:lpstr>
      <vt:lpstr>Humans are genetically wired for teams. </vt:lpstr>
      <vt:lpstr>The absence of collaboration kills…</vt:lpstr>
      <vt:lpstr>PowerPoint Presentation</vt:lpstr>
      <vt:lpstr>Three Non-Negotiables</vt:lpstr>
      <vt:lpstr>Three Non-Negotiables</vt:lpstr>
      <vt:lpstr>PowerPoint Presentation</vt:lpstr>
      <vt:lpstr>PowerPoint Presentation</vt:lpstr>
      <vt:lpstr>All of the teams do similar work.</vt:lpstr>
      <vt:lpstr>Why does the OIP use teams as the primary method for improvement?</vt:lpstr>
      <vt:lpstr>WHY does the Ohio Improvement Process use teams as the primary method for improvement?</vt:lpstr>
      <vt:lpstr>We don’t have TBTs/BLTs/DLTs to have teams. </vt:lpstr>
      <vt:lpstr>A New Way to Think about Change </vt:lpstr>
      <vt:lpstr>Teams are more likely to come up with really great new ideas.</vt:lpstr>
      <vt:lpstr>Experimental studies have found that, in comparison with working alone, team members show as much as a 50 percent increase in performance during teamwork…</vt:lpstr>
      <vt:lpstr>Change Occurs More Readily In Teams</vt:lpstr>
      <vt:lpstr>Research establishes that groups of teachers, working together  in purposeful ways over periods of time, will produce greater learning in more students….  </vt:lpstr>
      <vt:lpstr>PowerPoint Presentation</vt:lpstr>
      <vt:lpstr>All of our improvement work should be about Inquiry and Learning.</vt:lpstr>
      <vt:lpstr>Three Non-Negotiables</vt:lpstr>
      <vt:lpstr>5-Step Process (Protocol)</vt:lpstr>
      <vt:lpstr>The Ohio Improvement Process</vt:lpstr>
      <vt:lpstr>Step 1: Identify Critical Needs</vt:lpstr>
      <vt:lpstr>Step 2: Research and Select Evidence-Based Strategies</vt:lpstr>
      <vt:lpstr>Step 3  Effective Strategy - Plan for Implementation</vt:lpstr>
      <vt:lpstr>Step 4: Effective Strategy - Implement and Monitor</vt:lpstr>
      <vt:lpstr>Step 5: Examine, Reflect, Adjust</vt:lpstr>
      <vt:lpstr>This is what the OIP is really about!</vt:lpstr>
      <vt:lpstr>This is what the OIP is really about!</vt:lpstr>
      <vt:lpstr>Better outcomes for students…</vt:lpstr>
      <vt:lpstr>PowerPoint Presentation</vt:lpstr>
      <vt:lpstr>Three Non-Negotiables</vt:lpstr>
      <vt:lpstr>All successful school systems have come to trust and respect teachers.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Slides Master</dc:title>
  <dc:creator>BRIAN MCNULTY</dc:creator>
  <cp:lastModifiedBy>Nicole LaGrasso</cp:lastModifiedBy>
  <cp:revision>184</cp:revision>
  <dcterms:created xsi:type="dcterms:W3CDTF">2015-06-11T17:47:43Z</dcterms:created>
  <dcterms:modified xsi:type="dcterms:W3CDTF">2021-01-04T14:59:28Z</dcterms:modified>
</cp:coreProperties>
</file>