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81"/>
  </p:notesMasterIdLst>
  <p:handoutMasterIdLst>
    <p:handoutMasterId r:id="rId82"/>
  </p:handoutMasterIdLst>
  <p:sldIdLst>
    <p:sldId id="275" r:id="rId2"/>
    <p:sldId id="276" r:id="rId3"/>
    <p:sldId id="277" r:id="rId4"/>
    <p:sldId id="278" r:id="rId5"/>
    <p:sldId id="280" r:id="rId6"/>
    <p:sldId id="783" r:id="rId7"/>
    <p:sldId id="784" r:id="rId8"/>
    <p:sldId id="785" r:id="rId9"/>
    <p:sldId id="787" r:id="rId10"/>
    <p:sldId id="786" r:id="rId11"/>
    <p:sldId id="788" r:id="rId12"/>
    <p:sldId id="691" r:id="rId13"/>
    <p:sldId id="692" r:id="rId14"/>
    <p:sldId id="696" r:id="rId15"/>
    <p:sldId id="791" r:id="rId16"/>
    <p:sldId id="575" r:id="rId17"/>
    <p:sldId id="683" r:id="rId18"/>
    <p:sldId id="682" r:id="rId19"/>
    <p:sldId id="684" r:id="rId20"/>
    <p:sldId id="697" r:id="rId21"/>
    <p:sldId id="698" r:id="rId22"/>
    <p:sldId id="774" r:id="rId23"/>
    <p:sldId id="775" r:id="rId24"/>
    <p:sldId id="776" r:id="rId25"/>
    <p:sldId id="777" r:id="rId26"/>
    <p:sldId id="778" r:id="rId27"/>
    <p:sldId id="717" r:id="rId28"/>
    <p:sldId id="767" r:id="rId29"/>
    <p:sldId id="793" r:id="rId30"/>
    <p:sldId id="718" r:id="rId31"/>
    <p:sldId id="719" r:id="rId32"/>
    <p:sldId id="792" r:id="rId33"/>
    <p:sldId id="721" r:id="rId34"/>
    <p:sldId id="768" r:id="rId35"/>
    <p:sldId id="722" r:id="rId36"/>
    <p:sldId id="794" r:id="rId37"/>
    <p:sldId id="707" r:id="rId38"/>
    <p:sldId id="708" r:id="rId39"/>
    <p:sldId id="709" r:id="rId40"/>
    <p:sldId id="710" r:id="rId41"/>
    <p:sldId id="711" r:id="rId42"/>
    <p:sldId id="712" r:id="rId43"/>
    <p:sldId id="713" r:id="rId44"/>
    <p:sldId id="723" r:id="rId45"/>
    <p:sldId id="795" r:id="rId46"/>
    <p:sldId id="724" r:id="rId47"/>
    <p:sldId id="769" r:id="rId48"/>
    <p:sldId id="770" r:id="rId49"/>
    <p:sldId id="771" r:id="rId50"/>
    <p:sldId id="772" r:id="rId51"/>
    <p:sldId id="725" r:id="rId52"/>
    <p:sldId id="758" r:id="rId53"/>
    <p:sldId id="735" r:id="rId54"/>
    <p:sldId id="736" r:id="rId55"/>
    <p:sldId id="790" r:id="rId56"/>
    <p:sldId id="741" r:id="rId57"/>
    <p:sldId id="782" r:id="rId58"/>
    <p:sldId id="742" r:id="rId59"/>
    <p:sldId id="743" r:id="rId60"/>
    <p:sldId id="745" r:id="rId61"/>
    <p:sldId id="746" r:id="rId62"/>
    <p:sldId id="747" r:id="rId63"/>
    <p:sldId id="748" r:id="rId64"/>
    <p:sldId id="749" r:id="rId65"/>
    <p:sldId id="779" r:id="rId66"/>
    <p:sldId id="750" r:id="rId67"/>
    <p:sldId id="759" r:id="rId68"/>
    <p:sldId id="752" r:id="rId69"/>
    <p:sldId id="781" r:id="rId70"/>
    <p:sldId id="753" r:id="rId71"/>
    <p:sldId id="754" r:id="rId72"/>
    <p:sldId id="755" r:id="rId73"/>
    <p:sldId id="756" r:id="rId74"/>
    <p:sldId id="757" r:id="rId75"/>
    <p:sldId id="760" r:id="rId76"/>
    <p:sldId id="761" r:id="rId77"/>
    <p:sldId id="762" r:id="rId78"/>
    <p:sldId id="763" r:id="rId79"/>
    <p:sldId id="764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64"/>
    <p:restoredTop sz="86479"/>
  </p:normalViewPr>
  <p:slideViewPr>
    <p:cSldViewPr snapToGrid="0" snapToObjects="1">
      <p:cViewPr>
        <p:scale>
          <a:sx n="79" d="100"/>
          <a:sy n="79" d="100"/>
        </p:scale>
        <p:origin x="632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5" d="100"/>
        <a:sy n="1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8CCFD-3526-FA4B-94F3-5163A2C1F6EC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4032-F9F0-994C-906D-0A82AFEFB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0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91D58-A057-E84E-A171-94C8616AD87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0CCA0-EA6E-DD4A-A09E-3BD8FAA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ea typeface="ヒラギノ角ゴ Pro W3" pitchFamily="-110" charset="-128"/>
                <a:cs typeface="ヒラギノ角ゴ Pro W3" pitchFamily="-110" charset="-128"/>
              </a:rPr>
              <a:t>The OIP shifts the traditional notion of leadership from a manager in an administrative position to shared leadership exercised across the system at all levels.  </a:t>
            </a:r>
            <a:r>
              <a:rPr lang="en-US">
                <a:latin typeface="Arial Narrow" pitchFamily="-110" charset="0"/>
                <a:ea typeface="ヒラギノ角ゴ Pro W3" pitchFamily="-110" charset="-128"/>
                <a:cs typeface="ヒラギノ角ゴ Pro W3" pitchFamily="-110" charset="-128"/>
              </a:rPr>
              <a:t>Establishing leadership teams at the district and building levels to support teacher based teams ensures that this occurs.</a:t>
            </a:r>
          </a:p>
          <a:p>
            <a:endParaRPr lang="en-US">
              <a:latin typeface="Arial Narrow" pitchFamily="-110" charset="0"/>
              <a:ea typeface="ヒラギノ角ゴ Pro W3" pitchFamily="-110" charset="-128"/>
              <a:cs typeface="ヒラギノ角ゴ Pro W3" pitchFamily="-110" charset="-128"/>
            </a:endParaRPr>
          </a:p>
          <a:p>
            <a:r>
              <a:rPr lang="en-US" b="1">
                <a:ea typeface="ヒラギノ角ゴ Pro W3" pitchFamily="-110" charset="-128"/>
                <a:cs typeface="ヒラギノ角ゴ Pro W3" pitchFamily="-110" charset="-128"/>
              </a:rPr>
              <a:t>(CLICK 1) </a:t>
            </a:r>
            <a:r>
              <a:rPr lang="en-US">
                <a:ea typeface="ヒラギノ角ゴ Pro W3" pitchFamily="-110" charset="-128"/>
                <a:cs typeface="ヒラギノ角ゴ Pro W3" pitchFamily="-110" charset="-128"/>
              </a:rPr>
              <a:t>When instituted with fidelity, the four-stage Ohio Improvement Process </a:t>
            </a:r>
            <a:r>
              <a:rPr lang="en-US">
                <a:latin typeface="Arial Narrow" pitchFamily="-110" charset="0"/>
                <a:ea typeface="ヒラギノ角ゴ Pro W3" pitchFamily="-110" charset="-128"/>
                <a:cs typeface="ヒラギノ角ゴ Pro W3" pitchFamily="-110" charset="-128"/>
              </a:rPr>
              <a:t>will produce a plan that will change adult behaviors, leading to improved instructional practice and student performance.</a:t>
            </a:r>
            <a:endParaRPr lang="en-US">
              <a:ea typeface="ヒラギノ角ゴ Pro W3" pitchFamily="-110" charset="-128"/>
              <a:cs typeface="ヒラギノ角ゴ Pro W3" pitchFamily="-110" charset="-128"/>
            </a:endParaRPr>
          </a:p>
          <a:p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5B7A62-727B-1148-8E52-7BB9AB2C49EE}" type="slidenum">
              <a:rPr lang="en-US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5</a:t>
            </a:fld>
            <a:endParaRPr lang="en-US">
              <a:latin typeface="Calibri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pitchFamily="34" charset="-128"/>
              </a:rPr>
              <a:t>The Leadership and Learning Center. Reproduce only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31643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 smtClean="0"/>
              <a:t>Everyone needs to own the progress</a:t>
            </a:r>
          </a:p>
          <a:p>
            <a:r>
              <a:rPr lang="en-US" sz="4000" b="1" dirty="0" smtClean="0"/>
              <a:t>Think DLT, BLT and TBTs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F753-90E4-544E-8092-ED7843C4C3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9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Is what we are doing making a significant enough difference?</a:t>
            </a:r>
          </a:p>
          <a:p>
            <a:r>
              <a:rPr lang="en-US" b="1" dirty="0" smtClean="0"/>
              <a:t>How do we know?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F753-90E4-544E-8092-ED7843C4C3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42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F753-90E4-544E-8092-ED7843C4C3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0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5D0D3-6202-4C2D-A9D3-6BC7A22C0E7D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2928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2928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0" tIns="45715" rIns="91430" bIns="45715"/>
          <a:lstStyle/>
          <a:p>
            <a:pPr eaLnBrk="1" hangingPunct="1"/>
            <a:endParaRPr lang="en-US" smtClean="0"/>
          </a:p>
        </p:txBody>
      </p:sp>
      <p:sp>
        <p:nvSpPr>
          <p:cNvPr id="292869" name="Slide Number Placeholder 3"/>
          <p:cNvSpPr txBox="1">
            <a:spLocks noGrp="1"/>
          </p:cNvSpPr>
          <p:nvPr/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65179"/>
            <a:fld id="{712263FD-DD32-4E53-9BBF-B85E5109DC72}" type="slidenum">
              <a:rPr lang="en-US" sz="1200"/>
              <a:pPr algn="r" defTabSz="865179"/>
              <a:t>71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394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Review and answer the actions that you can take to develop greater trust in your school</a:t>
            </a:r>
            <a:r>
              <a:rPr lang="en-US" sz="1200" dirty="0" smtClean="0">
                <a:solidFill>
                  <a:srgbClr val="FF0000"/>
                </a:solidFill>
              </a:rPr>
              <a:t>*</a:t>
            </a:r>
            <a:r>
              <a:rPr lang="en-US" sz="1100" dirty="0" smtClean="0"/>
              <a:t> </a:t>
            </a:r>
          </a:p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Creating a safe place to take risks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Comaford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2013). </a:t>
            </a:r>
          </a:p>
          <a:p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three things that you could do this week to help foster a greater sense of safety, open communication, and risk taking within your team and colleagues?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three things you could do this week to help foster a greater sense of belonging, connection, and camaraderie with your team and colleagues: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three things you could do this week to help foster a greater sense of mattering, recognition, and appreciation with your team and colleagues?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DF12-E7BC-7B4F-87B9-7796D7463E71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5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2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34" y="1949035"/>
            <a:ext cx="7673948" cy="723172"/>
          </a:xfrm>
          <a:prstGeom prst="rect">
            <a:avLst/>
          </a:prstGeom>
        </p:spPr>
        <p:txBody>
          <a:bodyPr vert="horz"/>
          <a:lstStyle>
            <a:lvl1pPr algn="ctr">
              <a:defRPr sz="4000" b="1" i="0">
                <a:solidFill>
                  <a:srgbClr val="2A2C2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6021" y="3581109"/>
            <a:ext cx="6880161" cy="2265994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4000">
                <a:solidFill>
                  <a:srgbClr val="2A2C2D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58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34" y="1949035"/>
            <a:ext cx="7673948" cy="723172"/>
          </a:xfrm>
          <a:prstGeom prst="rect">
            <a:avLst/>
          </a:prstGeom>
        </p:spPr>
        <p:txBody>
          <a:bodyPr vert="horz"/>
          <a:lstStyle>
            <a:lvl1pPr algn="ctr"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6021" y="3581109"/>
            <a:ext cx="6880161" cy="2265994"/>
          </a:xfrm>
          <a:prstGeom prst="rect">
            <a:avLst/>
          </a:prstGeom>
        </p:spPr>
        <p:txBody>
          <a:bodyPr vert="horz"/>
          <a:lstStyle>
            <a:lvl1pPr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80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34" y="1949035"/>
            <a:ext cx="7673948" cy="723172"/>
          </a:xfrm>
          <a:prstGeom prst="rect">
            <a:avLst/>
          </a:prstGeom>
        </p:spPr>
        <p:txBody>
          <a:bodyPr vert="horz"/>
          <a:lstStyle>
            <a:lvl1pPr algn="ctr">
              <a:defRPr sz="4500" b="1" i="0">
                <a:solidFill>
                  <a:srgbClr val="0D235B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6021" y="3581109"/>
            <a:ext cx="6880161" cy="2265994"/>
          </a:xfrm>
          <a:prstGeom prst="rect">
            <a:avLst/>
          </a:prstGeom>
        </p:spPr>
        <p:txBody>
          <a:bodyPr vert="horz"/>
          <a:lstStyle>
            <a:lvl1pPr algn="ctr"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6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34" y="1949035"/>
            <a:ext cx="7673948" cy="723172"/>
          </a:xfrm>
          <a:prstGeom prst="rect">
            <a:avLst/>
          </a:prstGeom>
        </p:spPr>
        <p:txBody>
          <a:bodyPr vert="horz"/>
          <a:lstStyle>
            <a:lvl1pPr algn="ctr"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6021" y="3581109"/>
            <a:ext cx="6880161" cy="2265994"/>
          </a:xfrm>
          <a:prstGeom prst="rect">
            <a:avLst/>
          </a:prstGeom>
        </p:spPr>
        <p:txBody>
          <a:bodyPr vert="horz"/>
          <a:lstStyle>
            <a:lvl1pPr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22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1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3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1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6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9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43B12-DEFA-B245-A833-03B62EAD6F97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1" r:id="rId12"/>
    <p:sldLayoutId id="2147483683" r:id="rId13"/>
    <p:sldLayoutId id="2147483684" r:id="rId14"/>
    <p:sldLayoutId id="214748368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4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4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4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jpeg"/><Relationship Id="rId3" Type="http://schemas.openxmlformats.org/officeDocument/2006/relationships/image" Target="../media/image6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0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jpeg"/><Relationship Id="rId3" Type="http://schemas.openxmlformats.org/officeDocument/2006/relationships/image" Target="../media/image7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4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jpeg"/><Relationship Id="rId3" Type="http://schemas.openxmlformats.org/officeDocument/2006/relationships/image" Target="../media/image77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Brian.mcnulty@creativeleadership.net" TargetMode="External"/><Relationship Id="rId3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 txBox="1">
            <a:spLocks/>
          </p:cNvSpPr>
          <p:nvPr/>
        </p:nvSpPr>
        <p:spPr>
          <a:xfrm>
            <a:off x="0" y="5130523"/>
            <a:ext cx="4276693" cy="103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5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Brian A McNulty Ph. 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094445"/>
            <a:ext cx="496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t</a:t>
            </a:r>
            <a:r>
              <a:rPr lang="en-US" dirty="0" smtClean="0"/>
              <a:t>raining is offered in collaboration with BASA </a:t>
            </a:r>
            <a:r>
              <a:rPr lang="en-US" smtClean="0"/>
              <a:t>and the </a:t>
            </a:r>
            <a:r>
              <a:rPr lang="en-US" dirty="0" smtClean="0"/>
              <a:t>Ohio Transition to Teaching (T2T) Project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7670" cy="2251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42" y="4383764"/>
            <a:ext cx="1747157" cy="247423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subTitle" idx="1"/>
          </p:nvPr>
        </p:nvSpPr>
        <p:spPr>
          <a:xfrm>
            <a:off x="1278835" y="2972642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DLT Webinar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98575"/>
            <a:ext cx="8229600" cy="3688419"/>
          </a:xfrm>
        </p:spPr>
        <p:txBody>
          <a:bodyPr/>
          <a:lstStyle/>
          <a:p>
            <a:pPr algn="ctr">
              <a:buNone/>
            </a:pPr>
            <a:r>
              <a:rPr lang="en-US" sz="4500" dirty="0" smtClean="0"/>
              <a:t>The primary issue is to change the culture of the school and the district so </a:t>
            </a:r>
            <a:r>
              <a:rPr lang="en-US" sz="4500" smtClean="0"/>
              <a:t>that </a:t>
            </a:r>
            <a:endParaRPr lang="en-US" sz="4500" smtClean="0"/>
          </a:p>
          <a:p>
            <a:pPr algn="ctr">
              <a:buNone/>
            </a:pPr>
            <a:r>
              <a:rPr lang="en-US" sz="4500" dirty="0" smtClean="0"/>
              <a:t>learning </a:t>
            </a:r>
            <a:r>
              <a:rPr lang="en-US" sz="4500" dirty="0" smtClean="0"/>
              <a:t>is the work </a:t>
            </a:r>
            <a:endParaRPr lang="en-US" sz="4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18288" y="5882464"/>
            <a:ext cx="172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Fullan  (2014) </a:t>
            </a:r>
            <a:endParaRPr lang="en-US" b="1" dirty="0"/>
          </a:p>
        </p:txBody>
      </p:sp>
      <p:pic>
        <p:nvPicPr>
          <p:cNvPr id="6" name="Picture 5" descr="learning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38" y="3551312"/>
            <a:ext cx="4325584" cy="32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55625"/>
            <a:ext cx="9144000" cy="1393410"/>
          </a:xfrm>
        </p:spPr>
        <p:txBody>
          <a:bodyPr/>
          <a:lstStyle/>
          <a:p>
            <a:pPr algn="ctr"/>
            <a:r>
              <a:rPr lang="en-US" sz="4000" dirty="0" smtClean="0"/>
              <a:t>The Truth Is </a:t>
            </a:r>
            <a:br>
              <a:rPr lang="en-US" sz="4000" dirty="0" smtClean="0"/>
            </a:br>
            <a:r>
              <a:rPr lang="en-US" sz="4000" dirty="0" smtClean="0"/>
              <a:t>the Best Leaders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53143"/>
            <a:ext cx="9144000" cy="14914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>
                <a:latin typeface="Arial"/>
                <a:cs typeface="Arial"/>
              </a:rPr>
              <a:t>Are the Best Learners.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2A2C2D"/>
                </a:solidFill>
              </a:rPr>
              <a:t>Learning is the master skill</a:t>
            </a:r>
          </a:p>
          <a:p>
            <a:pPr algn="ctr">
              <a:buNone/>
            </a:pPr>
            <a:endParaRPr lang="en-US" sz="40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7078" y="5941497"/>
            <a:ext cx="2878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2A2C2D"/>
                </a:solidFill>
              </a:rPr>
              <a:t>Kouzes</a:t>
            </a:r>
            <a:r>
              <a:rPr lang="en-US" b="1" dirty="0" smtClean="0">
                <a:solidFill>
                  <a:srgbClr val="2A2C2D"/>
                </a:solidFill>
              </a:rPr>
              <a:t>  &amp; Posner (2010) </a:t>
            </a:r>
            <a:endParaRPr lang="en-US" b="1" dirty="0">
              <a:solidFill>
                <a:srgbClr val="2A2C2D"/>
              </a:solidFill>
            </a:endParaRPr>
          </a:p>
        </p:txBody>
      </p:sp>
      <p:pic>
        <p:nvPicPr>
          <p:cNvPr id="7" name="Picture 6" descr="The truth about leadershi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01034">
            <a:off x="1744982" y="2810646"/>
            <a:ext cx="2575661" cy="36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1422" y="654402"/>
            <a:ext cx="5596467" cy="524839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There is now clear empirical evidence on the influence of district-level practices on the quality of instructional leadership</a:t>
            </a:r>
            <a:r>
              <a:rPr lang="mr-IN" sz="4400" dirty="0" smtClean="0"/>
              <a:t>…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45511" y="6235742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A2C2D"/>
                </a:solidFill>
                <a:latin typeface="Arial" pitchFamily="34" charset="0"/>
                <a:cs typeface="Arial" pitchFamily="34" charset="0"/>
              </a:rPr>
              <a:t>Leithwood and Seashore Louis, 2012</a:t>
            </a:r>
            <a:endParaRPr lang="en-US" b="1" dirty="0">
              <a:solidFill>
                <a:srgbClr val="2A2C2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influ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222" y="987778"/>
            <a:ext cx="3400778" cy="49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1" y="0"/>
            <a:ext cx="5143500" cy="6858000"/>
          </a:xfrm>
        </p:spPr>
        <p:txBody>
          <a:bodyPr>
            <a:normAutofit/>
          </a:bodyPr>
          <a:lstStyle/>
          <a:p>
            <a:r>
              <a:rPr lang="en-US" sz="7200" baseline="-25000" dirty="0"/>
              <a:t>There remains considerable variability, however, in the concrete actions taken to support this priority.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551" y="6212867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A2C2D"/>
                </a:solidFill>
                <a:latin typeface="Arial" pitchFamily="34" charset="0"/>
                <a:cs typeface="Arial" pitchFamily="34" charset="0"/>
              </a:rPr>
              <a:t>Leithwood and Seashore Louis, 2012</a:t>
            </a:r>
            <a:endParaRPr lang="en-US" b="1" dirty="0">
              <a:solidFill>
                <a:srgbClr val="2A2C2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variabil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0" y="1552928"/>
            <a:ext cx="3360208" cy="41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031" y="274637"/>
            <a:ext cx="4393769" cy="5754204"/>
          </a:xfrm>
        </p:spPr>
        <p:txBody>
          <a:bodyPr>
            <a:normAutofit/>
          </a:bodyPr>
          <a:lstStyle/>
          <a:p>
            <a:r>
              <a:rPr lang="en-US" b="1" dirty="0"/>
              <a:t>Central office reform movements need to focus on improving teaching and learning</a:t>
            </a:r>
            <a:r>
              <a:rPr lang="en-US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41763" y="6222394"/>
            <a:ext cx="8932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Honig,</a:t>
            </a:r>
            <a:r>
              <a:rPr lang="en-US" b="1" dirty="0" smtClean="0"/>
              <a:t> et al.,  </a:t>
            </a:r>
            <a:r>
              <a:rPr lang="en-US" b="1" dirty="0"/>
              <a:t>(2010)</a:t>
            </a:r>
            <a:r>
              <a:rPr lang="en-US" b="1" dirty="0" smtClean="0"/>
              <a:t>.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949"/>
            <a:ext cx="3810000" cy="575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12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Stop and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318"/>
            <a:ext cx="4718957" cy="3093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82" y="1417638"/>
            <a:ext cx="3172804" cy="3158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3320"/>
            <a:ext cx="9144000" cy="24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5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778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much time does you, your DLT spend on improving teaching and learning?</a:t>
            </a:r>
            <a:br>
              <a:rPr lang="en-US" dirty="0" smtClean="0"/>
            </a:br>
            <a:r>
              <a:rPr lang="en-US" dirty="0" smtClean="0"/>
              <a:t>Estimate a %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00"/>
            <a:ext cx="8997043" cy="17145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How effective is your DLT in improving the performance of the district?</a:t>
            </a:r>
          </a:p>
          <a:p>
            <a:r>
              <a:rPr lang="en-US" dirty="0" smtClean="0"/>
              <a:t>How do you know?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71" y="2400754"/>
            <a:ext cx="3314700" cy="20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0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5926" y="150777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Getting colleagues focused on evaluating their </a:t>
            </a:r>
            <a:r>
              <a:rPr lang="en-US" dirty="0" smtClean="0"/>
              <a:t>impact</a:t>
            </a:r>
            <a:r>
              <a:rPr lang="en-US" dirty="0"/>
              <a:t>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" y="5505062"/>
            <a:ext cx="2780522" cy="1308758"/>
          </a:xfrm>
        </p:spPr>
        <p:txBody>
          <a:bodyPr>
            <a:noAutofit/>
          </a:bodyPr>
          <a:lstStyle/>
          <a:p>
            <a:r>
              <a:rPr lang="en-US" sz="5000" smtClean="0"/>
              <a:t>ES = .91</a:t>
            </a:r>
            <a:r>
              <a:rPr lang="en-US" sz="5000" dirty="0"/>
              <a:t/>
            </a:r>
            <a:br>
              <a:rPr lang="en-US" sz="5000" dirty="0"/>
            </a:br>
            <a:endParaRPr lang="en-US" sz="5000" dirty="0"/>
          </a:p>
        </p:txBody>
      </p:sp>
      <p:pic>
        <p:nvPicPr>
          <p:cNvPr id="5" name="Picture 4" descr="Collabor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200"/>
            <a:ext cx="8938727" cy="2099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6627" y="6241022"/>
            <a:ext cx="14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Hattie 2015</a:t>
            </a:r>
            <a:endParaRPr lang="en-US" b="1" dirty="0"/>
          </a:p>
        </p:txBody>
      </p:sp>
      <p:pic>
        <p:nvPicPr>
          <p:cNvPr id="8" name="Picture 7" descr="John Hatti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23" y="4278272"/>
            <a:ext cx="4161453" cy="21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312" y="1109057"/>
            <a:ext cx="8690003" cy="971899"/>
          </a:xfrm>
        </p:spPr>
        <p:txBody>
          <a:bodyPr>
            <a:noAutofit/>
          </a:bodyPr>
          <a:lstStyle/>
          <a:p>
            <a:r>
              <a:rPr lang="en-US" sz="4300" dirty="0" smtClean="0"/>
              <a:t>Leaders </a:t>
            </a:r>
            <a:br>
              <a:rPr lang="en-US" sz="4300" dirty="0" smtClean="0"/>
            </a:br>
            <a:r>
              <a:rPr lang="en-US" sz="4300" dirty="0" smtClean="0"/>
              <a:t>(teachers and administrators) who believe </a:t>
            </a:r>
            <a:br>
              <a:rPr lang="en-US" sz="4300" dirty="0" smtClean="0"/>
            </a:br>
            <a:r>
              <a:rPr lang="en-US" sz="4300" dirty="0" smtClean="0">
                <a:solidFill>
                  <a:srgbClr val="2F74FF"/>
                </a:solidFill>
              </a:rPr>
              <a:t>their major role is to </a:t>
            </a:r>
            <a:br>
              <a:rPr lang="en-US" sz="4300" dirty="0" smtClean="0">
                <a:solidFill>
                  <a:srgbClr val="2F74FF"/>
                </a:solidFill>
              </a:rPr>
            </a:br>
            <a:r>
              <a:rPr lang="en-US" sz="4300" dirty="0" smtClean="0">
                <a:solidFill>
                  <a:srgbClr val="2F74FF"/>
                </a:solidFill>
              </a:rPr>
              <a:t>evaluate their impact</a:t>
            </a:r>
            <a:endParaRPr lang="en-US" sz="4300" dirty="0">
              <a:solidFill>
                <a:srgbClr val="2F74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75400"/>
            <a:ext cx="682625" cy="365125"/>
          </a:xfrm>
        </p:spPr>
        <p:txBody>
          <a:bodyPr/>
          <a:lstStyle/>
          <a:p>
            <a:fld id="{783E5F0D-CBDD-6347-A225-5CD5D5BCDEF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05599" y="6488070"/>
            <a:ext cx="140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Hattie 2015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312" y="5237872"/>
            <a:ext cx="2566537" cy="1528497"/>
          </a:xfrm>
        </p:spPr>
        <p:txBody>
          <a:bodyPr>
            <a:normAutofit/>
          </a:bodyPr>
          <a:lstStyle/>
          <a:p>
            <a:r>
              <a:rPr lang="en-US" sz="5500" dirty="0"/>
              <a:t>(ES .91). </a:t>
            </a:r>
          </a:p>
        </p:txBody>
      </p:sp>
      <p:pic>
        <p:nvPicPr>
          <p:cNvPr id="9" name="Picture 8" descr="evaluating impa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67" y="3228391"/>
            <a:ext cx="8141832" cy="1626295"/>
          </a:xfrm>
          <a:prstGeom prst="rect">
            <a:avLst/>
          </a:prstGeom>
        </p:spPr>
      </p:pic>
      <p:pic>
        <p:nvPicPr>
          <p:cNvPr id="7" name="Picture 6" descr="John Hatti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61" y="4855285"/>
            <a:ext cx="3686786" cy="200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pact 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16" y="1"/>
            <a:ext cx="915811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3067" y="677334"/>
            <a:ext cx="4601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Know Thy Impact!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6562" y="5757763"/>
            <a:ext cx="273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Hattie, 2009, 2011, 2014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2027239"/>
            <a:ext cx="9144000" cy="4830762"/>
          </a:xfrm>
        </p:spPr>
        <p:txBody>
          <a:bodyPr>
            <a:noAutofit/>
          </a:bodyPr>
          <a:lstStyle/>
          <a:p>
            <a:r>
              <a:rPr lang="en-US" sz="2900" dirty="0"/>
              <a:t>Participants will understand the </a:t>
            </a:r>
            <a:r>
              <a:rPr lang="en-US" sz="2900" dirty="0" smtClean="0"/>
              <a:t>critical role of the  </a:t>
            </a:r>
            <a:r>
              <a:rPr lang="en-US" sz="2900" dirty="0"/>
              <a:t>DLT and central office leadership</a:t>
            </a:r>
          </a:p>
          <a:p>
            <a:r>
              <a:rPr lang="en-US" sz="2900" dirty="0"/>
              <a:t>Participants can describe the role &amp; functions of District Leadership Teams (DLTs), and the necessary interactions between </a:t>
            </a:r>
            <a:r>
              <a:rPr lang="en-US" sz="2900" dirty="0" smtClean="0"/>
              <a:t>the Building </a:t>
            </a:r>
            <a:r>
              <a:rPr lang="en-US" sz="2900" dirty="0"/>
              <a:t>Leadership Teams (BLTs) &amp; Teacher-based Teams (TBTs</a:t>
            </a:r>
            <a:r>
              <a:rPr lang="en-US" sz="2900" dirty="0" smtClean="0"/>
              <a:t>)</a:t>
            </a:r>
          </a:p>
          <a:p>
            <a:r>
              <a:rPr lang="en-US" sz="2900" dirty="0" smtClean="0"/>
              <a:t>Participants will understand the critical role of the principal and need for on-going support and development</a:t>
            </a:r>
          </a:p>
        </p:txBody>
      </p:sp>
      <p:pic>
        <p:nvPicPr>
          <p:cNvPr id="4" name="Picture 3" descr="outcome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3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957" cy="1143000"/>
          </a:xfrm>
        </p:spPr>
        <p:txBody>
          <a:bodyPr/>
          <a:lstStyle/>
          <a:p>
            <a:r>
              <a:rPr lang="en-US" dirty="0" smtClean="0"/>
              <a:t>What is your DLT doing?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578100"/>
            <a:ext cx="4800600" cy="168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610757"/>
            <a:ext cx="48006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59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DLT members said at the regional meetings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600200"/>
            <a:ext cx="8425543" cy="5012871"/>
          </a:xfrm>
        </p:spPr>
        <p:txBody>
          <a:bodyPr/>
          <a:lstStyle/>
          <a:p>
            <a:r>
              <a:rPr lang="en-US" dirty="0" smtClean="0"/>
              <a:t>A  majority said that they were reviewing student performance data</a:t>
            </a:r>
          </a:p>
          <a:p>
            <a:r>
              <a:rPr lang="en-US" dirty="0" smtClean="0"/>
              <a:t>Some DLT members said </a:t>
            </a:r>
            <a:r>
              <a:rPr lang="en-US" dirty="0"/>
              <a:t>that they were looking at monitoring data </a:t>
            </a:r>
          </a:p>
          <a:p>
            <a:r>
              <a:rPr lang="en-US" dirty="0" smtClean="0"/>
              <a:t>Some DLT members said that the DLT was providing/arranging for PD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14" y="5634264"/>
            <a:ext cx="3477986" cy="12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57431" y="1"/>
            <a:ext cx="5155940" cy="23023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F74FF"/>
                </a:solidFill>
              </a:rPr>
              <a:t>WHO</a:t>
            </a:r>
            <a:r>
              <a:rPr lang="en-US" dirty="0" smtClean="0"/>
              <a:t> is responsible </a:t>
            </a:r>
            <a:r>
              <a:rPr lang="en-US" smtClean="0"/>
              <a:t>for </a:t>
            </a:r>
            <a:r>
              <a:rPr lang="en-US" smtClean="0"/>
              <a:t>the improvement </a:t>
            </a:r>
            <a:r>
              <a:rPr lang="en-US" dirty="0" smtClean="0"/>
              <a:t>of the district?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6276" y="2748180"/>
            <a:ext cx="3648270" cy="2546796"/>
          </a:xfrm>
        </p:spPr>
        <p:txBody>
          <a:bodyPr>
            <a:normAutofit/>
          </a:bodyPr>
          <a:lstStyle/>
          <a:p>
            <a:r>
              <a:rPr lang="en-US" dirty="0" smtClean="0"/>
              <a:t>Collectively – We all are!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" y="2126635"/>
            <a:ext cx="4096326" cy="1685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" y="0"/>
            <a:ext cx="3848100" cy="210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1" y="3598732"/>
            <a:ext cx="3606800" cy="226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6781" y="4702628"/>
            <a:ext cx="5276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But </a:t>
            </a:r>
            <a:r>
              <a:rPr lang="en-US" sz="4000" b="1" smtClean="0"/>
              <a:t>the DLT </a:t>
            </a:r>
            <a:r>
              <a:rPr lang="en-US" sz="4000" b="1" dirty="0" smtClean="0"/>
              <a:t>has this as their primary responsibility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7046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9817" y="1414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don’t want to be responsible for the progress of the district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5755533"/>
            <a:ext cx="9143999" cy="1102466"/>
          </a:xfrm>
        </p:spPr>
        <p:txBody>
          <a:bodyPr/>
          <a:lstStyle/>
          <a:p>
            <a:r>
              <a:rPr lang="en-US" dirty="0" smtClean="0"/>
              <a:t>You shouldn’t be on the DLT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19" y="1920940"/>
            <a:ext cx="3019860" cy="35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5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863"/>
            <a:ext cx="7772400" cy="10646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STOP and Process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-1" y="2788294"/>
            <a:ext cx="9144000" cy="134869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 your DLTs assume responsibility for the improvement of the whole district?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07" y="913096"/>
            <a:ext cx="2495077" cy="18751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3381" y="5734818"/>
            <a:ext cx="7485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b="1" dirty="0" smtClean="0"/>
              <a:t>Stop and process this question</a:t>
            </a:r>
            <a:endParaRPr lang="en-US" sz="4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11379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If so, how do you know if what they are doing is making an impact?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1000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68288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first and primary responsibility of the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54759"/>
            <a:ext cx="9144000" cy="260324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1847102"/>
            <a:ext cx="3444500" cy="2293357"/>
          </a:xfrm>
          <a:prstGeom prst="rect">
            <a:avLst/>
          </a:prstGeom>
        </p:spPr>
      </p:pic>
      <p:sp>
        <p:nvSpPr>
          <p:cNvPr id="10" name="Subtitle 3"/>
          <p:cNvSpPr txBox="1">
            <a:spLocks/>
          </p:cNvSpPr>
          <p:nvPr/>
        </p:nvSpPr>
        <p:spPr>
          <a:xfrm>
            <a:off x="1" y="4254759"/>
            <a:ext cx="9144000" cy="2488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Stop and reach agreement                       on what is the primary responsibility            of the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60" y="841440"/>
            <a:ext cx="2071434" cy="728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93" y="5707593"/>
            <a:ext cx="2071434" cy="7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874837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first and primary responsibility of the DLT?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4837"/>
            <a:ext cx="9144000" cy="4983163"/>
          </a:xfrm>
        </p:spPr>
        <p:txBody>
          <a:bodyPr/>
          <a:lstStyle/>
          <a:p>
            <a:r>
              <a:rPr lang="en-US" dirty="0" smtClean="0"/>
              <a:t>Help support and strengthen your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03" y="2819399"/>
            <a:ext cx="7022924" cy="222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DLT be looking 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  primary areas of focus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Strengthening their TBTs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Improving the effectiveness of your interventions/ supports.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Support </a:t>
            </a:r>
            <a:r>
              <a:rPr lang="en-US" dirty="0" smtClean="0"/>
              <a:t>to your principals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46" y="5932449"/>
            <a:ext cx="2680154" cy="9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6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DLT be looking 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  primary areas of focus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Strengthening their TBTs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Improving the effectiveness of your interventions/ supports.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Supports to your principals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46" y="5932449"/>
            <a:ext cx="2680154" cy="9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Stop and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318"/>
            <a:ext cx="4718957" cy="3093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82" y="1417638"/>
            <a:ext cx="3172804" cy="3158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3320"/>
            <a:ext cx="9144000" cy="24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783E5F0D-CBDD-6347-A225-5CD5D5BCDEF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His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3627" cy="3410442"/>
          </a:xfrm>
          <a:prstGeom prst="rect">
            <a:avLst/>
          </a:prstGeom>
        </p:spPr>
      </p:pic>
      <p:pic>
        <p:nvPicPr>
          <p:cNvPr id="6" name="Picture 5" descr="resourc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4400"/>
            <a:ext cx="9368734" cy="35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5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919" y="148248"/>
            <a:ext cx="5600700" cy="1515977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are Your Teacher </a:t>
            </a:r>
            <a:r>
              <a:rPr lang="en-US" dirty="0" smtClean="0"/>
              <a:t>Teams </a:t>
            </a:r>
            <a:br>
              <a:rPr lang="en-US" dirty="0" smtClean="0"/>
            </a:br>
            <a:r>
              <a:rPr lang="en-US" dirty="0" smtClean="0"/>
              <a:t>on a 1-4 scale?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2472"/>
            <a:ext cx="9144000" cy="50455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Using effective structures? (time, protocols)</a:t>
            </a:r>
          </a:p>
          <a:p>
            <a:r>
              <a:rPr lang="en-US" dirty="0" smtClean="0"/>
              <a:t>Effective facilitation in the TBT process?</a:t>
            </a:r>
          </a:p>
          <a:p>
            <a:r>
              <a:rPr lang="en-US" dirty="0" smtClean="0"/>
              <a:t>A clear understanding of </a:t>
            </a:r>
            <a:r>
              <a:rPr lang="en-US" dirty="0"/>
              <a:t>t</a:t>
            </a:r>
            <a:r>
              <a:rPr lang="en-US" dirty="0" smtClean="0"/>
              <a:t>eaching practices?</a:t>
            </a:r>
          </a:p>
          <a:p>
            <a:r>
              <a:rPr lang="en-US" dirty="0" smtClean="0"/>
              <a:t>Use of student work/student thinking</a:t>
            </a:r>
          </a:p>
          <a:p>
            <a:r>
              <a:rPr lang="en-US" dirty="0"/>
              <a:t>E</a:t>
            </a:r>
            <a:r>
              <a:rPr lang="en-US" dirty="0" smtClean="0"/>
              <a:t>ffective use of formative assessment practices to understand the impact </a:t>
            </a:r>
            <a:r>
              <a:rPr lang="en-US" dirty="0"/>
              <a:t>of those teaching practices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05" y="5910943"/>
            <a:ext cx="4459778" cy="947056"/>
          </a:xfrm>
          <a:prstGeom prst="rect">
            <a:avLst/>
          </a:prstGeom>
        </p:spPr>
      </p:pic>
      <p:pic>
        <p:nvPicPr>
          <p:cNvPr id="5" name="Picture 4" descr="where are yo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705"/>
            <a:ext cx="3462617" cy="153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756" y="1164760"/>
            <a:ext cx="5060244" cy="628040"/>
          </a:xfrm>
        </p:spPr>
        <p:txBody>
          <a:bodyPr>
            <a:noAutofit/>
          </a:bodyPr>
          <a:lstStyle/>
          <a:p>
            <a:r>
              <a:rPr lang="en-US" sz="4500" b="1" dirty="0" smtClean="0"/>
              <a:t>Where are Your Teacher Teams? 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14524"/>
            <a:ext cx="9144000" cy="274920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en-US" sz="4500" b="1" dirty="0" smtClean="0"/>
              <a:t>When I asked BLT members, on average, they rated their teams a 2</a:t>
            </a:r>
          </a:p>
          <a:p>
            <a:pPr>
              <a:spcBef>
                <a:spcPts val="1200"/>
              </a:spcBef>
              <a:spcAft>
                <a:spcPts val="600"/>
              </a:spcAft>
              <a:buSzPct val="100000"/>
            </a:pPr>
            <a:r>
              <a:rPr lang="en-US" sz="4500" dirty="0"/>
              <a:t>So </a:t>
            </a:r>
            <a:r>
              <a:rPr lang="en-US" sz="4500" dirty="0" smtClean="0"/>
              <a:t>TBTs and BLTs </a:t>
            </a:r>
            <a:r>
              <a:rPr lang="en-US" sz="4500" dirty="0"/>
              <a:t>need more </a:t>
            </a:r>
            <a:r>
              <a:rPr lang="en-US" sz="4500" dirty="0" smtClean="0"/>
              <a:t>help from their DLTs</a:t>
            </a:r>
            <a:endParaRPr lang="en-US" sz="4500" dirty="0"/>
          </a:p>
          <a:p>
            <a:pPr>
              <a:spcBef>
                <a:spcPts val="1200"/>
              </a:spcBef>
              <a:spcAft>
                <a:spcPts val="600"/>
              </a:spcAft>
              <a:buSzPct val="100000"/>
            </a:pPr>
            <a:endParaRPr lang="en-US" sz="4500" b="1" dirty="0" smtClean="0"/>
          </a:p>
        </p:txBody>
      </p:sp>
      <p:pic>
        <p:nvPicPr>
          <p:cNvPr id="4" name="Picture 3" descr="where are 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706"/>
            <a:ext cx="4159250" cy="30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7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86" y="8134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What can, and should the DLT do to </a:t>
            </a:r>
            <a:r>
              <a:rPr lang="en-US" dirty="0"/>
              <a:t>strengthen your TBTs?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11" y="5142640"/>
            <a:ext cx="4459778" cy="1323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57" y="1816451"/>
            <a:ext cx="5598886" cy="32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recommendations to DLTs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Have principals and BLTs present to DLT</a:t>
            </a:r>
          </a:p>
          <a:p>
            <a:pPr lvl="1"/>
            <a:r>
              <a:rPr lang="en-US" dirty="0" smtClean="0"/>
              <a:t> What they have </a:t>
            </a:r>
            <a:r>
              <a:rPr lang="en-US" dirty="0" smtClean="0">
                <a:solidFill>
                  <a:srgbClr val="1630FF"/>
                </a:solidFill>
              </a:rPr>
              <a:t>learned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1630FF"/>
                </a:solidFill>
              </a:rPr>
              <a:t>from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1630FF"/>
                </a:solidFill>
              </a:rPr>
              <a:t>monitoring that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1630FF"/>
                </a:solidFill>
              </a:rPr>
              <a:t>their TBTs need?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1630FF"/>
                </a:solidFill>
              </a:rPr>
              <a:t>What has helped their TBTs make progress </a:t>
            </a:r>
            <a:r>
              <a:rPr lang="en-US" dirty="0" smtClean="0"/>
              <a:t>i.e. What supports have helped?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22" y="5464426"/>
            <a:ext cx="4459778" cy="132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0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16"/>
            <a:ext cx="8229600" cy="1143000"/>
          </a:xfrm>
        </p:spPr>
        <p:txBody>
          <a:bodyPr/>
          <a:lstStyle/>
          <a:p>
            <a:r>
              <a:rPr lang="en-US" dirty="0" smtClean="0"/>
              <a:t>More recommendations to DLTs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8416"/>
            <a:ext cx="9144000" cy="4847747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DLTs should be </a:t>
            </a:r>
            <a:r>
              <a:rPr lang="en-US" dirty="0" smtClean="0">
                <a:solidFill>
                  <a:srgbClr val="1630FF"/>
                </a:solidFill>
              </a:rPr>
              <a:t>reviewing TBT  	monitoring data</a:t>
            </a:r>
            <a:r>
              <a:rPr lang="en-US" dirty="0" smtClean="0"/>
              <a:t> (on a quarterly basis) 	to assess the progress of their TBTs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DLTs should be </a:t>
            </a:r>
            <a:r>
              <a:rPr lang="en-US" dirty="0" smtClean="0">
                <a:solidFill>
                  <a:srgbClr val="1630FF"/>
                </a:solidFill>
              </a:rPr>
              <a:t>compiling “what works” </a:t>
            </a:r>
            <a:r>
              <a:rPr lang="en-US" dirty="0" smtClean="0"/>
              <a:t>	in terms of supports to TBTs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DLTs should be </a:t>
            </a:r>
            <a:r>
              <a:rPr lang="en-US" dirty="0" smtClean="0">
                <a:solidFill>
                  <a:srgbClr val="1630FF"/>
                </a:solidFill>
              </a:rPr>
              <a:t>assessing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1630FF"/>
                </a:solidFill>
              </a:rPr>
              <a:t>which BLTs are making progress </a:t>
            </a:r>
            <a:r>
              <a:rPr lang="en-US" dirty="0" smtClean="0"/>
              <a:t>and why?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DLTs should be </a:t>
            </a:r>
            <a:r>
              <a:rPr lang="en-US" dirty="0" smtClean="0">
                <a:solidFill>
                  <a:srgbClr val="1630FF"/>
                </a:solidFill>
              </a:rPr>
              <a:t>sharing </a:t>
            </a:r>
            <a:r>
              <a:rPr lang="en-US" dirty="0" smtClean="0"/>
              <a:t>what works with the rest of the schools</a:t>
            </a:r>
          </a:p>
          <a:p>
            <a:pPr marL="0" indent="0">
              <a:buNone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706" y="5927271"/>
            <a:ext cx="3515293" cy="8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DLT be looking 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  primary areas of focus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Strengthening their TBTs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Improving the effectiveness of your interventions/ supports.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Supports to your principals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46" y="5932449"/>
            <a:ext cx="2680154" cy="9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Stop and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318"/>
            <a:ext cx="4718957" cy="3093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82" y="1417638"/>
            <a:ext cx="3172804" cy="3158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3320"/>
            <a:ext cx="9144000" cy="24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0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The 2nd BIG question for DLTs (and BLTs)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4851400"/>
            <a:ext cx="9144000" cy="2006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Are your student supports and</a:t>
            </a:r>
          </a:p>
          <a:p>
            <a:r>
              <a:rPr lang="en-US" dirty="0" smtClean="0"/>
              <a:t> interventions working?</a:t>
            </a:r>
          </a:p>
          <a:p>
            <a:r>
              <a:rPr lang="en-US" dirty="0" smtClean="0"/>
              <a:t>How do you know?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32" y="1295670"/>
            <a:ext cx="4747098" cy="355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567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According to NAEP data, </a:t>
            </a:r>
            <a:r>
              <a:rPr lang="en-US" dirty="0">
                <a:solidFill>
                  <a:srgbClr val="034BE9"/>
                </a:solidFill>
              </a:rPr>
              <a:t>when general education teachers </a:t>
            </a:r>
            <a:r>
              <a:rPr lang="en-US" dirty="0"/>
              <a:t>are effective with Tier I instruction and take responsibility for all students, </a:t>
            </a:r>
            <a:r>
              <a:rPr lang="en-US" dirty="0">
                <a:solidFill>
                  <a:srgbClr val="034BE9"/>
                </a:solidFill>
              </a:rPr>
              <a:t>those with special needs do better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62133" y="6171684"/>
            <a:ext cx="28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Levenson</a:t>
            </a:r>
            <a:r>
              <a:rPr lang="en-US" b="1" dirty="0"/>
              <a:t> </a:t>
            </a:r>
            <a:r>
              <a:rPr lang="en-US" b="1" dirty="0" smtClean="0"/>
              <a:t>&amp; Cleveland 2016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4003675"/>
            <a:ext cx="2561167" cy="2875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6" y="3748447"/>
            <a:ext cx="5222747" cy="207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43" y="1270000"/>
            <a:ext cx="9035512" cy="2048933"/>
          </a:xfrm>
        </p:spPr>
        <p:txBody>
          <a:bodyPr>
            <a:normAutofit fontScale="90000"/>
          </a:bodyPr>
          <a:lstStyle/>
          <a:p>
            <a:r>
              <a:rPr lang="en-US" dirty="0"/>
              <a:t>There is a statistically significant and </a:t>
            </a:r>
            <a:r>
              <a:rPr lang="en-US" dirty="0">
                <a:solidFill>
                  <a:srgbClr val="034BE9"/>
                </a:solidFill>
              </a:rPr>
              <a:t>negative effect </a:t>
            </a:r>
            <a:r>
              <a:rPr lang="en-US" dirty="0"/>
              <a:t>of assignment to </a:t>
            </a:r>
            <a:r>
              <a:rPr lang="en-US" dirty="0" err="1" smtClean="0"/>
              <a:t>RtI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34BE9"/>
                </a:solidFill>
              </a:rPr>
              <a:t>Tier </a:t>
            </a:r>
            <a:r>
              <a:rPr lang="en-US" dirty="0">
                <a:solidFill>
                  <a:srgbClr val="034BE9"/>
                </a:solidFill>
              </a:rPr>
              <a:t>2 or Tier 3 intervention services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1752600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RtI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7503296" y="6501867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err="1"/>
              <a:t>Balu</a:t>
            </a:r>
            <a:r>
              <a:rPr lang="en-US" b="1" baseline="30000" dirty="0"/>
              <a:t>, </a:t>
            </a:r>
            <a:r>
              <a:rPr lang="en-US" b="1" baseline="30000" dirty="0" smtClean="0"/>
              <a:t>et al.(</a:t>
            </a:r>
            <a:r>
              <a:rPr lang="en-US" b="1" baseline="30000" dirty="0"/>
              <a:t>2015)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44" y="3644367"/>
            <a:ext cx="499971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80945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57200"/>
            <a:ext cx="7543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www.ohioleadership.org</a:t>
            </a:r>
            <a:endParaRPr lang="en-US" sz="4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19800" y="1066800"/>
            <a:ext cx="0" cy="1295400"/>
          </a:xfrm>
          <a:prstGeom prst="straightConnector1">
            <a:avLst/>
          </a:prstGeom>
          <a:ln w="1016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638800" y="2438400"/>
            <a:ext cx="8382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93563" y="1400548"/>
            <a:ext cx="2514600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Click on Webinars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53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237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34BE9"/>
                </a:solidFill>
              </a:rPr>
              <a:t>A</a:t>
            </a:r>
            <a:r>
              <a:rPr lang="en-US" dirty="0" smtClean="0">
                <a:solidFill>
                  <a:srgbClr val="034BE9"/>
                </a:solidFill>
              </a:rPr>
              <a:t>n </a:t>
            </a:r>
            <a:r>
              <a:rPr lang="en-US" dirty="0">
                <a:solidFill>
                  <a:srgbClr val="034BE9"/>
                </a:solidFill>
              </a:rPr>
              <a:t>IEP student </a:t>
            </a:r>
            <a:r>
              <a:rPr lang="en-US" dirty="0"/>
              <a:t>whose </a:t>
            </a:r>
            <a:r>
              <a:rPr lang="en-US" dirty="0" smtClean="0"/>
              <a:t>score </a:t>
            </a:r>
            <a:r>
              <a:rPr lang="en-US" dirty="0"/>
              <a:t>was just below the cut point and who </a:t>
            </a:r>
            <a:r>
              <a:rPr lang="en-US" dirty="0">
                <a:solidFill>
                  <a:srgbClr val="034BE9"/>
                </a:solidFill>
              </a:rPr>
              <a:t>participated in the intervention would fall further behind </a:t>
            </a:r>
            <a:r>
              <a:rPr lang="en-US" dirty="0"/>
              <a:t>a </a:t>
            </a:r>
            <a:r>
              <a:rPr lang="en-US" dirty="0">
                <a:solidFill>
                  <a:srgbClr val="034BE9"/>
                </a:solidFill>
              </a:rPr>
              <a:t>counterpart who </a:t>
            </a:r>
            <a:r>
              <a:rPr lang="en-US" dirty="0"/>
              <a:t>was just above the cut point and had </a:t>
            </a:r>
            <a:r>
              <a:rPr lang="en-US" dirty="0">
                <a:solidFill>
                  <a:srgbClr val="034BE9"/>
                </a:solidFill>
              </a:rPr>
              <a:t>no exposure to </a:t>
            </a:r>
            <a:r>
              <a:rPr lang="en-US" dirty="0" smtClean="0">
                <a:solidFill>
                  <a:srgbClr val="034BE9"/>
                </a:solidFill>
              </a:rPr>
              <a:t>the intervention 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IE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35" y="5029200"/>
            <a:ext cx="44196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00340" y="6488668"/>
            <a:ext cx="179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err="1"/>
              <a:t>Balu</a:t>
            </a:r>
            <a:r>
              <a:rPr lang="en-US" b="1" baseline="30000" dirty="0"/>
              <a:t>, </a:t>
            </a:r>
            <a:r>
              <a:rPr lang="en-US" b="1" baseline="30000" dirty="0" smtClean="0"/>
              <a:t>et al USDOE.(</a:t>
            </a:r>
            <a:r>
              <a:rPr lang="en-US" b="1" baseline="30000" dirty="0"/>
              <a:t>2015</a:t>
            </a:r>
            <a:r>
              <a:rPr lang="en-US" b="1" baseline="30000" dirty="0" smtClean="0"/>
              <a:t>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50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2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ctual </a:t>
            </a:r>
            <a:r>
              <a:rPr lang="en-US" dirty="0"/>
              <a:t>assignment to intense reading intervention services did not improve the reading skills of early readers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not improv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10" y="2063383"/>
            <a:ext cx="5996486" cy="3990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03296" y="6363368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err="1"/>
              <a:t>Balu</a:t>
            </a:r>
            <a:r>
              <a:rPr lang="en-US" b="1" baseline="30000" dirty="0"/>
              <a:t>, </a:t>
            </a:r>
            <a:r>
              <a:rPr lang="en-US" b="1" baseline="30000" dirty="0" smtClean="0"/>
              <a:t>et al.(</a:t>
            </a:r>
            <a:r>
              <a:rPr lang="en-US" b="1" baseline="30000" dirty="0"/>
              <a:t>2015)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26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9759"/>
            <a:ext cx="9144000" cy="1930400"/>
          </a:xfrm>
        </p:spPr>
        <p:txBody>
          <a:bodyPr>
            <a:normAutofit/>
          </a:bodyPr>
          <a:lstStyle/>
          <a:p>
            <a:r>
              <a:rPr lang="en-US" sz="3900" dirty="0"/>
              <a:t>T</a:t>
            </a:r>
            <a:r>
              <a:rPr lang="en-US" sz="3900" dirty="0" smtClean="0"/>
              <a:t>he </a:t>
            </a:r>
            <a:r>
              <a:rPr lang="en-US" sz="3900" dirty="0"/>
              <a:t>most significant gains among struggling students </a:t>
            </a:r>
            <a:r>
              <a:rPr lang="en-US" sz="3900" dirty="0" smtClean="0"/>
              <a:t>with or without IEPs (are achieved) by </a:t>
            </a:r>
            <a:r>
              <a:rPr lang="en-US" sz="3900" dirty="0"/>
              <a:t>providing </a:t>
            </a:r>
            <a:r>
              <a:rPr lang="en-US" sz="3900" dirty="0" smtClean="0"/>
              <a:t>these students</a:t>
            </a:r>
            <a:r>
              <a:rPr lang="en-US" sz="3900" dirty="0"/>
              <a:t>,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2423946"/>
            <a:ext cx="9144000" cy="1684642"/>
          </a:xfrm>
        </p:spPr>
        <p:txBody>
          <a:bodyPr>
            <a:normAutofit fontScale="92500" lnSpcReduction="20000"/>
          </a:bodyPr>
          <a:lstStyle/>
          <a:p>
            <a:r>
              <a:rPr lang="mr-IN" dirty="0"/>
              <a:t>…</a:t>
            </a:r>
            <a:r>
              <a:rPr lang="en-US" dirty="0"/>
              <a:t> with </a:t>
            </a:r>
            <a:r>
              <a:rPr lang="en-US" dirty="0">
                <a:solidFill>
                  <a:srgbClr val="034BE9"/>
                </a:solidFill>
              </a:rPr>
              <a:t>teachers skilled in content instruction </a:t>
            </a:r>
            <a:r>
              <a:rPr lang="en-US" dirty="0"/>
              <a:t>during extra instructional time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94400" y="5987018"/>
            <a:ext cx="28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Levenson</a:t>
            </a:r>
            <a:r>
              <a:rPr lang="en-US" b="1" dirty="0"/>
              <a:t> </a:t>
            </a:r>
            <a:r>
              <a:rPr lang="en-US" b="1" dirty="0" smtClean="0"/>
              <a:t>&amp; Cleveland 2016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7" y="4090987"/>
            <a:ext cx="48895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/>
          <p:cNvSpPr>
            <a:spLocks noGrp="1"/>
          </p:cNvSpPr>
          <p:nvPr>
            <p:ph type="title"/>
          </p:nvPr>
        </p:nvSpPr>
        <p:spPr>
          <a:xfrm>
            <a:off x="351366" y="342597"/>
            <a:ext cx="8229600" cy="3342217"/>
          </a:xfrm>
        </p:spPr>
        <p:txBody>
          <a:bodyPr/>
          <a:lstStyle/>
          <a:p>
            <a:pPr algn="ctr"/>
            <a:r>
              <a:rPr lang="en-US" sz="4000" dirty="0" smtClean="0"/>
              <a:t>Research consistently show that supporting adult learning is directly and positively linked to enhancing children’s achievement. </a:t>
            </a:r>
          </a:p>
        </p:txBody>
      </p:sp>
      <p:sp>
        <p:nvSpPr>
          <p:cNvPr id="185347" name="TextBox 2"/>
          <p:cNvSpPr txBox="1">
            <a:spLocks noChangeArrowheads="1"/>
          </p:cNvSpPr>
          <p:nvPr/>
        </p:nvSpPr>
        <p:spPr bwMode="auto">
          <a:xfrm>
            <a:off x="5414839" y="6457890"/>
            <a:ext cx="40321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rgbClr val="2A2C2D"/>
                </a:solidFill>
              </a:rPr>
              <a:t>Drago</a:t>
            </a:r>
            <a:r>
              <a:rPr lang="en-US" sz="2000" b="1" dirty="0">
                <a:solidFill>
                  <a:srgbClr val="2A2C2D"/>
                </a:solidFill>
              </a:rPr>
              <a:t>-Severson, </a:t>
            </a:r>
            <a:r>
              <a:rPr lang="en-US" sz="2000" b="1" dirty="0" smtClean="0">
                <a:solidFill>
                  <a:srgbClr val="2A2C2D"/>
                </a:solidFill>
              </a:rPr>
              <a:t>Eleanor, 2009</a:t>
            </a:r>
            <a:endParaRPr lang="en-US" sz="2000" b="1" dirty="0">
              <a:solidFill>
                <a:srgbClr val="2A2C2D"/>
              </a:solidFill>
            </a:endParaRPr>
          </a:p>
        </p:txBody>
      </p:sp>
      <p:pic>
        <p:nvPicPr>
          <p:cNvPr id="4" name="Picture 3" descr="sup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1666"/>
            <a:ext cx="89323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86" y="137319"/>
            <a:ext cx="3265713" cy="1143000"/>
          </a:xfrm>
        </p:spPr>
        <p:txBody>
          <a:bodyPr/>
          <a:lstStyle/>
          <a:p>
            <a:r>
              <a:rPr lang="en-US" smtClean="0"/>
              <a:t>to </a:t>
            </a:r>
            <a:r>
              <a:rPr lang="en-US" dirty="0" smtClean="0"/>
              <a:t>DLTs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fontScale="55000" lnSpcReduction="20000"/>
          </a:bodyPr>
          <a:lstStyle/>
          <a:p>
            <a:pPr marL="742950" marR="0" lvl="0" indent="-7429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6500" dirty="0" smtClean="0"/>
              <a:t>2. </a:t>
            </a:r>
            <a:r>
              <a:rPr lang="en-US" sz="6200" dirty="0" smtClean="0"/>
              <a:t>DLT should begin </a:t>
            </a:r>
            <a:r>
              <a:rPr lang="en-US" sz="6200" dirty="0" smtClean="0">
                <a:solidFill>
                  <a:srgbClr val="1630FF"/>
                </a:solidFill>
              </a:rPr>
              <a:t>examining the outcome data from</a:t>
            </a:r>
            <a:r>
              <a:rPr lang="en-US" sz="6200" dirty="0" smtClean="0"/>
              <a:t>:</a:t>
            </a:r>
          </a:p>
          <a:p>
            <a:pPr marL="742950" marR="0" lvl="0" indent="-7429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6200" dirty="0"/>
              <a:t>	</a:t>
            </a:r>
            <a:r>
              <a:rPr lang="en-US" sz="6200" dirty="0" smtClean="0"/>
              <a:t>	- Categorical programs </a:t>
            </a:r>
            <a:r>
              <a:rPr lang="en-US" sz="6200" dirty="0" smtClean="0"/>
              <a:t>(Sp</a:t>
            </a:r>
            <a:r>
              <a:rPr lang="en-US" sz="6200" dirty="0" smtClean="0"/>
              <a:t>. </a:t>
            </a:r>
            <a:r>
              <a:rPr lang="en-US" sz="6200" dirty="0" smtClean="0"/>
              <a:t>Ed</a:t>
            </a:r>
            <a:r>
              <a:rPr lang="en-US" sz="6200" dirty="0" smtClean="0"/>
              <a:t>., Title I, ESL)</a:t>
            </a:r>
          </a:p>
          <a:p>
            <a:pPr marL="742950" marR="0" lvl="0" indent="-7429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6200" dirty="0"/>
              <a:t>	</a:t>
            </a:r>
            <a:r>
              <a:rPr lang="en-US" sz="6200" dirty="0" smtClean="0"/>
              <a:t>	- Other interventions and support (e.g. reading supports, summer school, etc.)</a:t>
            </a:r>
          </a:p>
          <a:p>
            <a:pPr marL="742950" marR="0" lvl="0" indent="-7429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6200" dirty="0" smtClean="0"/>
          </a:p>
          <a:p>
            <a:pPr defTabSz="9144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6200" dirty="0" smtClean="0"/>
              <a:t>What can you </a:t>
            </a:r>
            <a:r>
              <a:rPr lang="en-US" sz="6200" dirty="0" smtClean="0">
                <a:solidFill>
                  <a:srgbClr val="1630FF"/>
                </a:solidFill>
              </a:rPr>
              <a:t>learn from the data and </a:t>
            </a:r>
            <a:r>
              <a:rPr lang="en-US" sz="6200" dirty="0" smtClean="0">
                <a:solidFill>
                  <a:srgbClr val="1630FF"/>
                </a:solidFill>
              </a:rPr>
              <a:t>	analysis</a:t>
            </a:r>
            <a:r>
              <a:rPr lang="en-US" sz="6200" dirty="0" smtClean="0">
                <a:solidFill>
                  <a:srgbClr val="1630FF"/>
                </a:solidFill>
              </a:rPr>
              <a:t>?</a:t>
            </a:r>
          </a:p>
          <a:p>
            <a:pPr defTabSz="9144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6200" dirty="0" smtClean="0">
                <a:solidFill>
                  <a:srgbClr val="1630FF"/>
                </a:solidFill>
              </a:rPr>
              <a:t>What actions </a:t>
            </a:r>
            <a:r>
              <a:rPr lang="en-US" sz="6200" dirty="0" smtClean="0"/>
              <a:t>can/should the DLT take to make these efforts more effective?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2" y="5731329"/>
            <a:ext cx="3461657" cy="1156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06" y="0"/>
            <a:ext cx="7086377" cy="14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Stop and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318"/>
            <a:ext cx="4718957" cy="3093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82" y="1417638"/>
            <a:ext cx="3172804" cy="3158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3320"/>
            <a:ext cx="9144000" cy="242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1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198" y="228601"/>
            <a:ext cx="3935186" cy="114300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DLTs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1" y="1600200"/>
            <a:ext cx="8474529" cy="5106232"/>
          </a:xfrm>
        </p:spPr>
        <p:txBody>
          <a:bodyPr>
            <a:normAutofit/>
          </a:bodyPr>
          <a:lstStyle/>
          <a:p>
            <a:r>
              <a:rPr lang="en-US" dirty="0" smtClean="0"/>
              <a:t>Also begin to look at what school interventions/supports are working</a:t>
            </a:r>
          </a:p>
          <a:p>
            <a:pPr lvl="1"/>
            <a:r>
              <a:rPr lang="en-US" dirty="0" smtClean="0"/>
              <a:t> Why are these supports working?</a:t>
            </a:r>
          </a:p>
          <a:p>
            <a:pPr lvl="1"/>
            <a:r>
              <a:rPr lang="en-US" dirty="0" smtClean="0"/>
              <a:t> Can you generalize these findings</a:t>
            </a:r>
          </a:p>
          <a:p>
            <a:pPr lvl="1"/>
            <a:r>
              <a:rPr lang="en-US" dirty="0" smtClean="0"/>
              <a:t> What are the most effective ways to  share these with other schools?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13" y="5682342"/>
            <a:ext cx="3298371" cy="1024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579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7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6589"/>
          </a:xfrm>
        </p:spPr>
        <p:txBody>
          <a:bodyPr/>
          <a:lstStyle/>
          <a:p>
            <a:r>
              <a:rPr lang="en-US" sz="4400" dirty="0">
                <a:solidFill>
                  <a:srgbClr val="0000FF"/>
                </a:solidFill>
              </a:rPr>
              <a:t>Inquiry and Learning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986588"/>
            <a:ext cx="6008914" cy="632861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400"/>
              </a:spcAft>
              <a:buFont typeface="Arial" charset="0"/>
              <a:buNone/>
            </a:pPr>
            <a:r>
              <a:rPr lang="en-US" dirty="0"/>
              <a:t> </a:t>
            </a:r>
            <a:r>
              <a:rPr lang="en-US" sz="4000" dirty="0" smtClean="0"/>
              <a:t>Your DLT/BLTs should be able to answer </a:t>
            </a:r>
            <a:r>
              <a:rPr lang="en-US" sz="4000" dirty="0"/>
              <a:t>the </a:t>
            </a:r>
            <a:r>
              <a:rPr lang="en-US" sz="4000" dirty="0" smtClean="0"/>
              <a:t>BIG Inquiry questions? </a:t>
            </a:r>
          </a:p>
          <a:p>
            <a:pPr>
              <a:spcAft>
                <a:spcPts val="2400"/>
              </a:spcAft>
              <a:buFont typeface="Arial" charset="0"/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034BE9"/>
                </a:solidFill>
              </a:rPr>
              <a:t>Are you making progress              </a:t>
            </a:r>
            <a:r>
              <a:rPr lang="en-US" dirty="0" smtClean="0"/>
              <a:t>as a district/school?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	</a:t>
            </a:r>
            <a:r>
              <a:rPr lang="en-US" dirty="0" smtClean="0"/>
              <a:t>How do you know?</a:t>
            </a:r>
          </a:p>
          <a:p>
            <a:pPr lvl="2">
              <a:spcAft>
                <a:spcPts val="2400"/>
              </a:spcAft>
            </a:pPr>
            <a:r>
              <a:rPr lang="en-US" dirty="0" smtClean="0"/>
              <a:t>What is your evidence?</a:t>
            </a:r>
          </a:p>
          <a:p>
            <a:pPr lvl="1">
              <a:spcAft>
                <a:spcPts val="2400"/>
              </a:spcAft>
            </a:pPr>
            <a:r>
              <a:rPr lang="en-US" dirty="0" smtClean="0"/>
              <a:t>	Do you know Why?</a:t>
            </a:r>
          </a:p>
          <a:p>
            <a:pPr>
              <a:spcAft>
                <a:spcPts val="2400"/>
              </a:spcAft>
              <a:buNone/>
            </a:pP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3" y="2155371"/>
            <a:ext cx="3135085" cy="45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616"/>
          </a:xfrm>
        </p:spPr>
        <p:txBody>
          <a:bodyPr/>
          <a:lstStyle/>
          <a:p>
            <a:r>
              <a:rPr lang="en-US" sz="4400" dirty="0">
                <a:solidFill>
                  <a:srgbClr val="0000FF"/>
                </a:solidFill>
              </a:rPr>
              <a:t>Inquiry and Learning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1336821"/>
            <a:ext cx="6194602" cy="552118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2400"/>
              </a:spcAft>
              <a:buNone/>
            </a:pPr>
            <a:r>
              <a:rPr lang="en-US" sz="4600" dirty="0" smtClean="0"/>
              <a:t>Your DLT/BLT </a:t>
            </a:r>
            <a:r>
              <a:rPr lang="en-US" sz="4600" dirty="0"/>
              <a:t>should be able to answer the BIG Inquiry questions? </a:t>
            </a:r>
            <a:endParaRPr lang="en-US" sz="4600" dirty="0">
              <a:solidFill>
                <a:srgbClr val="FF0000"/>
              </a:solidFill>
            </a:endParaRPr>
          </a:p>
          <a:p>
            <a:pPr>
              <a:spcAft>
                <a:spcPts val="2400"/>
              </a:spcAft>
              <a:buNone/>
            </a:pPr>
            <a:r>
              <a:rPr lang="en-US" sz="4600" dirty="0" smtClean="0"/>
              <a:t>2. </a:t>
            </a:r>
            <a:r>
              <a:rPr lang="en-US" sz="5400" dirty="0" smtClean="0"/>
              <a:t>If  you are </a:t>
            </a:r>
            <a:r>
              <a:rPr lang="en-US" sz="5400" u="sng" dirty="0" smtClean="0">
                <a:solidFill>
                  <a:srgbClr val="034BE9"/>
                </a:solidFill>
              </a:rPr>
              <a:t>NOT</a:t>
            </a:r>
            <a:r>
              <a:rPr lang="en-US" sz="5400" dirty="0" smtClean="0">
                <a:solidFill>
                  <a:srgbClr val="034BE9"/>
                </a:solidFill>
              </a:rPr>
              <a:t> </a:t>
            </a:r>
            <a:r>
              <a:rPr lang="en-US" sz="5400" dirty="0" smtClean="0"/>
              <a:t>making progress</a:t>
            </a:r>
            <a:r>
              <a:rPr lang="en-US" sz="4600" dirty="0" smtClean="0"/>
              <a:t>?           </a:t>
            </a:r>
          </a:p>
          <a:p>
            <a:pPr>
              <a:spcAft>
                <a:spcPts val="2400"/>
              </a:spcAft>
              <a:buNone/>
            </a:pPr>
            <a:r>
              <a:rPr lang="en-US" sz="4600" dirty="0" smtClean="0"/>
              <a:t>   - How and when do you know?</a:t>
            </a:r>
          </a:p>
          <a:p>
            <a:pPr>
              <a:spcAft>
                <a:spcPts val="2400"/>
              </a:spcAft>
              <a:buNone/>
            </a:pPr>
            <a:r>
              <a:rPr lang="en-US" sz="4600" dirty="0"/>
              <a:t>	</a:t>
            </a:r>
            <a:r>
              <a:rPr lang="en-US" sz="4600" dirty="0" smtClean="0"/>
              <a:t>		What </a:t>
            </a:r>
            <a:r>
              <a:rPr lang="en-US" sz="4600" dirty="0"/>
              <a:t>is your evidence</a:t>
            </a:r>
            <a:r>
              <a:rPr lang="en-US" sz="4600" dirty="0" smtClean="0"/>
              <a:t>?</a:t>
            </a:r>
          </a:p>
          <a:p>
            <a:pPr>
              <a:spcAft>
                <a:spcPts val="2400"/>
              </a:spcAft>
              <a:buFont typeface="Arial" charset="0"/>
              <a:buNone/>
            </a:pPr>
            <a:r>
              <a:rPr lang="en-US" sz="4600" dirty="0" smtClean="0"/>
              <a:t>	- Do you know Why?</a:t>
            </a:r>
          </a:p>
          <a:p>
            <a:pPr>
              <a:spcAft>
                <a:spcPts val="2400"/>
              </a:spcAft>
              <a:buNone/>
            </a:pP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9" y="2155371"/>
            <a:ext cx="3069770" cy="45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2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make progress if you can’t answer these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068" y="1782305"/>
            <a:ext cx="4733932" cy="5075695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dirty="0" smtClean="0"/>
              <a:t>What does this mean for your DLT and district?</a:t>
            </a:r>
          </a:p>
          <a:p>
            <a:pPr algn="ctr"/>
            <a:r>
              <a:rPr lang="en-US" dirty="0" smtClean="0"/>
              <a:t> Stop here and have a short discussion </a:t>
            </a:r>
            <a:endParaRPr lang="en-US" dirty="0"/>
          </a:p>
        </p:txBody>
      </p:sp>
      <p:pic>
        <p:nvPicPr>
          <p:cNvPr id="4" name="Picture 3" descr="ques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5808"/>
            <a:ext cx="4410068" cy="4462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321300"/>
            <a:ext cx="15367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5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idx="1"/>
          </p:nvPr>
        </p:nvSpPr>
        <p:spPr>
          <a:xfrm>
            <a:off x="1100138" y="4572000"/>
            <a:ext cx="7281862" cy="20828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en-US" sz="3800" b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OIP</a:t>
            </a:r>
            <a:r>
              <a:rPr lang="en-US" sz="3800" b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is the enactment </a:t>
            </a:r>
          </a:p>
          <a:p>
            <a:pPr marL="0" indent="0" algn="ctr">
              <a:buFontTx/>
              <a:buNone/>
              <a:defRPr/>
            </a:pPr>
            <a:r>
              <a:rPr lang="en-US" sz="3800" b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of </a:t>
            </a:r>
            <a:r>
              <a:rPr lang="en-US" sz="3800" b="1" i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Ohio’s Leadership </a:t>
            </a:r>
          </a:p>
          <a:p>
            <a:pPr marL="0" indent="0" algn="ctr">
              <a:buFontTx/>
              <a:buNone/>
              <a:defRPr/>
            </a:pPr>
            <a:r>
              <a:rPr lang="en-US" sz="3800" b="1" i="1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Development Framework</a:t>
            </a:r>
          </a:p>
          <a:p>
            <a:pPr marL="0" indent="0" algn="ctr">
              <a:buFont typeface="Wingdings 2" charset="2"/>
              <a:buChar char=""/>
              <a:defRPr/>
            </a:pPr>
            <a:endParaRPr lang="en-US" sz="3800" i="1">
              <a:solidFill>
                <a:srgbClr val="FF0000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7" descr="1596R OIP graph d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4200" y="0"/>
            <a:ext cx="5732463" cy="4427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0690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IF you don’t know what is working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txBody>
          <a:bodyPr/>
          <a:lstStyle/>
          <a:p>
            <a:r>
              <a:rPr lang="en-US" dirty="0" smtClean="0"/>
              <a:t>How do you </a:t>
            </a:r>
            <a:r>
              <a:rPr lang="en-US" smtClean="0"/>
              <a:t>expect </a:t>
            </a:r>
          </a:p>
          <a:p>
            <a:r>
              <a:rPr lang="en-US" dirty="0" smtClean="0"/>
              <a:t>to make progress?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642" y="1698369"/>
            <a:ext cx="3441032" cy="332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should DLT be looking 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  primary areas of focus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Strengthening their TBTs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Improving the effectiveness of your interventions/ supports.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Supports to your principals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95" y="1019931"/>
            <a:ext cx="2995005" cy="105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116" cy="2971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Improving building-level leadership is one of the most promising approaches districts can take to foster change.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637290" y="5855505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Leithwood and Seashore Louis, 2012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73" y="2767389"/>
            <a:ext cx="6817684" cy="40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20014" cy="3254645"/>
          </a:xfrm>
        </p:spPr>
        <p:txBody>
          <a:bodyPr>
            <a:normAutofit/>
          </a:bodyPr>
          <a:lstStyle/>
          <a:p>
            <a:r>
              <a:rPr lang="en-US" dirty="0"/>
              <a:t>Leadership is second </a:t>
            </a:r>
            <a:r>
              <a:rPr lang="en-US" dirty="0" smtClean="0"/>
              <a:t>only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to classroom instruction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an influence on student learning.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9846" y="6126163"/>
            <a:ext cx="179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Louis, et al. 2010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34" y="3083195"/>
            <a:ext cx="2868556" cy="2719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5" y="3083195"/>
            <a:ext cx="4157343" cy="27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4806" cy="4200041"/>
          </a:xfrm>
        </p:spPr>
        <p:txBody>
          <a:bodyPr>
            <a:normAutofit/>
          </a:bodyPr>
          <a:lstStyle/>
          <a:p>
            <a:r>
              <a:rPr lang="en-US" dirty="0"/>
              <a:t>To date we have not found a single </a:t>
            </a:r>
            <a:r>
              <a:rPr lang="en-US" dirty="0" smtClean="0"/>
              <a:t>example of </a:t>
            </a:r>
            <a:r>
              <a:rPr lang="en-US" dirty="0"/>
              <a:t>a school improving its student achievement </a:t>
            </a:r>
            <a:r>
              <a:rPr lang="en-US" dirty="0" smtClean="0"/>
              <a:t>in </a:t>
            </a:r>
            <a:r>
              <a:rPr lang="en-US" dirty="0"/>
              <a:t>the absence of </a:t>
            </a:r>
            <a:r>
              <a:rPr lang="en-US" dirty="0" smtClean="0"/>
              <a:t>principal leadership</a:t>
            </a:r>
            <a:r>
              <a:rPr lang="en-US" dirty="0"/>
              <a:t>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44795" y="6312143"/>
            <a:ext cx="179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Louis, et al. 2010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7" y="3301139"/>
            <a:ext cx="3801934" cy="3231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04" y="3814278"/>
            <a:ext cx="4129533" cy="20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498270"/>
          </a:xfrm>
        </p:spPr>
        <p:txBody>
          <a:bodyPr>
            <a:normAutofit/>
          </a:bodyPr>
          <a:lstStyle/>
          <a:p>
            <a:r>
              <a:rPr lang="en-US" dirty="0" smtClean="0"/>
              <a:t>School districts must make the development of stronger school leadership a top priority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49047" y="6352143"/>
            <a:ext cx="223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A2C2D"/>
                </a:solidFill>
              </a:rPr>
              <a:t>Mitgang et al. 2013</a:t>
            </a:r>
            <a:endParaRPr lang="en-US" b="1" dirty="0">
              <a:solidFill>
                <a:srgbClr val="2A2C2D"/>
              </a:solidFill>
            </a:endParaRPr>
          </a:p>
        </p:txBody>
      </p:sp>
      <p:pic>
        <p:nvPicPr>
          <p:cNvPr id="6" name="Picture 5" descr="Leadership- Str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89" y="2520791"/>
            <a:ext cx="5780314" cy="34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8197" y="0"/>
            <a:ext cx="8229600" cy="1650113"/>
          </a:xfrm>
        </p:spPr>
        <p:txBody>
          <a:bodyPr>
            <a:normAutofit/>
          </a:bodyPr>
          <a:lstStyle/>
          <a:p>
            <a:r>
              <a:rPr lang="en-US" dirty="0" smtClean="0"/>
              <a:t>3 </a:t>
            </a:r>
            <a:r>
              <a:rPr lang="en-US" smtClean="0"/>
              <a:t>negative conditions and </a:t>
            </a:r>
            <a:br>
              <a:rPr lang="en-US" smtClean="0"/>
            </a:br>
            <a:r>
              <a:rPr lang="en-US" smtClean="0"/>
              <a:t>areas </a:t>
            </a:r>
            <a:r>
              <a:rPr lang="en-US" dirty="0"/>
              <a:t>of action for </a:t>
            </a:r>
            <a:r>
              <a:rPr lang="en-US" dirty="0" smtClean="0"/>
              <a:t>DLTs/districts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95" y="2439046"/>
            <a:ext cx="4138959" cy="3078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27" y="2439047"/>
            <a:ext cx="4282922" cy="30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35"/>
            <a:ext cx="8229600" cy="1143000"/>
          </a:xfrm>
        </p:spPr>
        <p:txBody>
          <a:bodyPr/>
          <a:lstStyle/>
          <a:p>
            <a:r>
              <a:rPr lang="en-US" sz="3600" dirty="0" smtClean="0"/>
              <a:t>3 negative conditions for principals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294"/>
            <a:ext cx="5150556" cy="5487485"/>
          </a:xfrm>
        </p:spPr>
        <p:txBody>
          <a:bodyPr>
            <a:normAutofit/>
          </a:bodyPr>
          <a:lstStyle/>
          <a:p>
            <a:pPr marL="514350" indent="-514350" algn="ctr">
              <a:spcAft>
                <a:spcPts val="3000"/>
              </a:spcAft>
              <a:buFont typeface="+mj-lt"/>
              <a:buAutoNum type="arabicPeriod"/>
            </a:pPr>
            <a:r>
              <a:rPr lang="en-US" sz="3600" dirty="0" smtClean="0"/>
              <a:t> Many principals work in systems that have </a:t>
            </a:r>
            <a:r>
              <a:rPr lang="en-US" sz="3600" dirty="0" smtClean="0">
                <a:solidFill>
                  <a:srgbClr val="1630FF"/>
                </a:solidFill>
              </a:rPr>
              <a:t>not developed consensus on the day-to-day work that principals should be engaged in to affect teaching practice               </a:t>
            </a:r>
            <a:r>
              <a:rPr lang="en-US" sz="3600" dirty="0" smtClean="0"/>
              <a:t>at scale.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80543" y="6422447"/>
            <a:ext cx="287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Fink and Silverman 2014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 descr="negative condition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1255888"/>
            <a:ext cx="3606800" cy="489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7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reas of action for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1692"/>
            <a:ext cx="9144000" cy="5706308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dirty="0" smtClean="0">
                <a:solidFill>
                  <a:srgbClr val="1630FF"/>
                </a:solidFill>
              </a:rPr>
              <a:t>A Shared Vision</a:t>
            </a:r>
          </a:p>
          <a:p>
            <a:pPr marL="742950" indent="-742950">
              <a:spcAft>
                <a:spcPts val="1800"/>
              </a:spcAft>
              <a:buNone/>
            </a:pPr>
            <a:r>
              <a:rPr lang="en-US" sz="3300" dirty="0" smtClean="0"/>
              <a:t>	School districts must                                                        </a:t>
            </a:r>
            <a:r>
              <a:rPr lang="en-US" sz="3300" dirty="0" smtClean="0">
                <a:solidFill>
                  <a:srgbClr val="1630FF"/>
                </a:solidFill>
              </a:rPr>
              <a:t>define, clearly and in detail,                                     what it expects principals to                                                         do as the instructional leaders                                     </a:t>
            </a:r>
            <a:r>
              <a:rPr lang="en-US" sz="3300" dirty="0" smtClean="0"/>
              <a:t>of their schools.</a:t>
            </a:r>
          </a:p>
          <a:p>
            <a:pPr marL="742950" indent="-742950">
              <a:spcAft>
                <a:spcPts val="1800"/>
              </a:spcAft>
              <a:buNone/>
            </a:pPr>
            <a:r>
              <a:rPr lang="en-US" sz="3300" dirty="0" smtClean="0"/>
              <a:t>	</a:t>
            </a:r>
            <a:r>
              <a:rPr lang="en-US" sz="3300" dirty="0" smtClean="0">
                <a:solidFill>
                  <a:srgbClr val="1630FF"/>
                </a:solidFill>
              </a:rPr>
              <a:t>Develop consensus agreements </a:t>
            </a:r>
            <a:r>
              <a:rPr lang="en-US" sz="3300" dirty="0" smtClean="0"/>
              <a:t>on the </a:t>
            </a:r>
            <a:r>
              <a:rPr lang="en-US" sz="3300" dirty="0" smtClean="0">
                <a:solidFill>
                  <a:srgbClr val="1630FF"/>
                </a:solidFill>
              </a:rPr>
              <a:t>principal practices</a:t>
            </a:r>
            <a:r>
              <a:rPr lang="en-US" sz="3300" dirty="0" smtClean="0">
                <a:solidFill>
                  <a:srgbClr val="00A8C8"/>
                </a:solidFill>
              </a:rPr>
              <a:t> </a:t>
            </a:r>
            <a:r>
              <a:rPr lang="en-US" sz="3300" dirty="0" smtClean="0"/>
              <a:t>that would be most emphasized in professional development and evaluation </a:t>
            </a:r>
            <a:endParaRPr lang="en-US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6488668"/>
            <a:ext cx="287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Fink and Silverman 2014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 descr="shared vi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778" y="1151692"/>
            <a:ext cx="2822222" cy="295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55" y="0"/>
            <a:ext cx="8229600" cy="852487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Caveat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89" y="1960368"/>
            <a:ext cx="8678333" cy="32173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While most states and districts have adopted new principal evaluation systems and performance rubrics,</a:t>
            </a:r>
            <a:r>
              <a:rPr lang="en-US" b="1" dirty="0"/>
              <a:t> </a:t>
            </a:r>
            <a:r>
              <a:rPr lang="en-US" b="1" dirty="0" smtClean="0"/>
              <a:t>they still do not provide principals clear direction on the </a:t>
            </a:r>
            <a:r>
              <a:rPr lang="en-US" b="1" dirty="0" smtClean="0">
                <a:solidFill>
                  <a:srgbClr val="0000FF"/>
                </a:solidFill>
              </a:rPr>
              <a:t>highest-priority activities </a:t>
            </a:r>
            <a:r>
              <a:rPr lang="en-US" b="1" dirty="0" smtClean="0"/>
              <a:t>they should be involved in on a day-to-day basis.</a:t>
            </a:r>
          </a:p>
          <a:p>
            <a:pPr algn="ctr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Fink and Silverman (2014)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 descr="high prior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22" y="757100"/>
            <a:ext cx="8382000" cy="123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Does </a:t>
            </a:r>
            <a:r>
              <a:rPr lang="en-US" smtClean="0"/>
              <a:t>district/DLT leadership matter?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83213"/>
            <a:ext cx="3801704" cy="242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05" y="1383213"/>
            <a:ext cx="5456596" cy="242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5238"/>
            <a:ext cx="9258301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6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Being the lead </a:t>
            </a:r>
            <a:r>
              <a:rPr lang="en-US" dirty="0" smtClean="0"/>
              <a:t>learner - OPES Rubric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8111" y="1151692"/>
            <a:ext cx="8875889" cy="47749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4.3 Principals develop and sustain leadership 	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00FF"/>
                </a:solidFill>
              </a:rPr>
              <a:t>Principal serves as a role model for 		   leadership behaviors.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00FF"/>
                </a:solidFill>
              </a:rPr>
              <a:t>Principal participates in leadership 			   development activities with staff </a:t>
            </a:r>
            <a:r>
              <a:rPr lang="en-US" dirty="0" smtClean="0"/>
              <a:t>and 	   identifies strengths and interests to 	   identify potential leaders. 	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6" name="Picture 5" descr="OP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341" y="5499453"/>
            <a:ext cx="2389317" cy="12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2034"/>
            <a:ext cx="9144000" cy="1143000"/>
          </a:xfrm>
        </p:spPr>
        <p:txBody>
          <a:bodyPr/>
          <a:lstStyle/>
          <a:p>
            <a:r>
              <a:rPr lang="en-US"/>
              <a:t>Team </a:t>
            </a:r>
            <a:r>
              <a:rPr lang="en-US" smtClean="0"/>
              <a:t>Development -  OPES </a:t>
            </a:r>
            <a:r>
              <a:rPr lang="en-US" dirty="0" smtClean="0"/>
              <a:t>Rubric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325035"/>
            <a:ext cx="9144000" cy="5532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4.1 </a:t>
            </a:r>
            <a:r>
              <a:rPr lang="en-US" dirty="0" smtClean="0">
                <a:solidFill>
                  <a:srgbClr val="1630FF"/>
                </a:solidFill>
              </a:rPr>
              <a:t>Principals promote a collaborative learning culture. </a:t>
            </a:r>
          </a:p>
          <a:p>
            <a:pPr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    </a:t>
            </a:r>
            <a:r>
              <a:rPr lang="en-US" sz="3400" dirty="0" smtClean="0">
                <a:solidFill>
                  <a:srgbClr val="0000FF"/>
                </a:solidFill>
              </a:rPr>
              <a:t>Principal develops structures for collaboration between all teachers </a:t>
            </a:r>
            <a:r>
              <a:rPr lang="en-US" sz="3400" dirty="0" smtClean="0"/>
              <a:t>and other educational support personnel. </a:t>
            </a:r>
          </a:p>
          <a:p>
            <a:pPr>
              <a:buNone/>
            </a:pPr>
            <a:r>
              <a:rPr lang="en-US" sz="3400" dirty="0" smtClean="0"/>
              <a:t>     </a:t>
            </a:r>
            <a:r>
              <a:rPr lang="en-US" sz="3400" dirty="0" smtClean="0">
                <a:solidFill>
                  <a:srgbClr val="0000FF"/>
                </a:solidFill>
              </a:rPr>
              <a:t>Principal establishes and reinforces 	   	    expectations</a:t>
            </a:r>
            <a:r>
              <a:rPr lang="en-US" sz="3400" dirty="0" smtClean="0"/>
              <a:t>, roles, norms and 			    responsibilities </a:t>
            </a:r>
            <a:r>
              <a:rPr lang="en-US" sz="3400" dirty="0" smtClean="0">
                <a:solidFill>
                  <a:srgbClr val="0000FF"/>
                </a:solidFill>
              </a:rPr>
              <a:t>for effective 		     	 	    working teams</a:t>
            </a:r>
            <a:r>
              <a:rPr lang="en-US" sz="3400" dirty="0" smtClean="0"/>
              <a:t>. 	</a:t>
            </a:r>
          </a:p>
          <a:p>
            <a:pPr>
              <a:buNone/>
            </a:pPr>
            <a:endParaRPr lang="en-US" sz="3400" dirty="0" smtClean="0"/>
          </a:p>
          <a:p>
            <a:endParaRPr lang="en-US" sz="3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290358"/>
            <a:ext cx="682103" cy="365125"/>
          </a:xfrm>
        </p:spPr>
        <p:txBody>
          <a:bodyPr/>
          <a:lstStyle/>
          <a:p>
            <a:fld id="{783E5F0D-CBDD-6347-A225-5CD5D5BCDEFD}" type="slidenum">
              <a:rPr lang="en-US" smtClean="0"/>
              <a:pPr/>
              <a:t>61</a:t>
            </a:fld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5" descr="OP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31" y="4898571"/>
            <a:ext cx="2764669" cy="19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0901"/>
            <a:ext cx="8229600" cy="1143000"/>
          </a:xfrm>
        </p:spPr>
        <p:txBody>
          <a:bodyPr/>
          <a:lstStyle/>
          <a:p>
            <a:r>
              <a:rPr lang="en-US"/>
              <a:t>Team </a:t>
            </a:r>
            <a:r>
              <a:rPr lang="en-US" smtClean="0"/>
              <a:t>Development -- OPES </a:t>
            </a:r>
            <a:r>
              <a:rPr lang="en-US" dirty="0" smtClean="0"/>
              <a:t>Rubric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055" y="1417638"/>
            <a:ext cx="8875889" cy="42034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4.2 </a:t>
            </a:r>
            <a:r>
              <a:rPr lang="en-US" dirty="0" smtClean="0">
                <a:solidFill>
                  <a:srgbClr val="0000FF"/>
                </a:solidFill>
              </a:rPr>
              <a:t>Principals share leadership </a:t>
            </a:r>
            <a:r>
              <a:rPr lang="en-US" dirty="0" smtClean="0"/>
              <a:t>with staff, students, parents and community </a:t>
            </a:r>
            <a:r>
              <a:rPr lang="en-US" smtClean="0"/>
              <a:t>members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0000FF"/>
                </a:solidFill>
              </a:rPr>
              <a:t>Principal consistently shares   		 	   	   		leadership responsibilities with 				staff</a:t>
            </a:r>
            <a:r>
              <a:rPr lang="en-US" dirty="0" smtClean="0"/>
              <a:t>. 	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6" name="Picture 5" descr="OP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660" y="4722255"/>
            <a:ext cx="3060674" cy="213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346435"/>
            <a:ext cx="8942517" cy="62804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Classroom Observations with </a:t>
            </a:r>
            <a:r>
              <a:rPr lang="en-US" dirty="0" smtClean="0"/>
              <a:t>Coaching -OPES Rubric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1" y="1567542"/>
            <a:ext cx="8991600" cy="529045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5000" dirty="0" smtClean="0"/>
              <a:t>2.2 Principals </a:t>
            </a:r>
            <a:r>
              <a:rPr lang="en-US" sz="5000" dirty="0" smtClean="0">
                <a:solidFill>
                  <a:srgbClr val="0000FF"/>
                </a:solidFill>
              </a:rPr>
              <a:t>ensure instructional practices are effective </a:t>
            </a:r>
            <a:r>
              <a:rPr lang="en-US" sz="5000" dirty="0" smtClean="0"/>
              <a:t>and meet the needs of all students. </a:t>
            </a:r>
          </a:p>
          <a:p>
            <a:r>
              <a:rPr lang="en-US" sz="5000" dirty="0" smtClean="0"/>
              <a:t>	</a:t>
            </a:r>
            <a:r>
              <a:rPr lang="en-US" sz="5000" dirty="0" smtClean="0">
                <a:solidFill>
                  <a:srgbClr val="0000FF"/>
                </a:solidFill>
              </a:rPr>
              <a:t>Principal makes systematic and frequent classroom visits and provides feedback </a:t>
            </a:r>
            <a:r>
              <a:rPr lang="en-US" sz="5000" dirty="0" smtClean="0"/>
              <a:t>on classroom instruction and assessment while monitoring the use of varied instructional methods and formats…</a:t>
            </a:r>
          </a:p>
          <a:p>
            <a:r>
              <a:rPr lang="en-US" sz="5000" dirty="0" smtClean="0">
                <a:solidFill>
                  <a:srgbClr val="0000FF"/>
                </a:solidFill>
              </a:rPr>
              <a:t>Principal connects teachers to other faculty </a:t>
            </a:r>
            <a:r>
              <a:rPr lang="en-US" sz="5000" dirty="0" smtClean="0"/>
              <a:t>for aid in the development of their instructional 	</a:t>
            </a:r>
          </a:p>
          <a:p>
            <a:pPr>
              <a:buNone/>
            </a:pPr>
            <a:r>
              <a:rPr lang="en-US" sz="5000" dirty="0" smtClean="0"/>
              <a:t>	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6" name="Picture 5" descr="OP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721050"/>
            <a:ext cx="2389317" cy="12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845014"/>
            <a:ext cx="9144000" cy="19111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your DLT/ district develop </a:t>
            </a:r>
            <a:r>
              <a:rPr lang="en-US" dirty="0" smtClean="0">
                <a:solidFill>
                  <a:srgbClr val="1630FF"/>
                </a:solidFill>
              </a:rPr>
              <a:t>consensus</a:t>
            </a:r>
            <a:r>
              <a:rPr lang="en-US" dirty="0" smtClean="0"/>
              <a:t> </a:t>
            </a:r>
            <a:r>
              <a:rPr lang="en-US" dirty="0"/>
              <a:t>on the day-to-day </a:t>
            </a:r>
            <a:r>
              <a:rPr lang="en-US" dirty="0">
                <a:solidFill>
                  <a:srgbClr val="1630FF"/>
                </a:solidFill>
              </a:rPr>
              <a:t>work </a:t>
            </a:r>
            <a:r>
              <a:rPr lang="en-US" dirty="0" smtClean="0">
                <a:solidFill>
                  <a:srgbClr val="1630FF"/>
                </a:solidFill>
              </a:rPr>
              <a:t>(practices) that </a:t>
            </a:r>
            <a:r>
              <a:rPr lang="en-US" dirty="0">
                <a:solidFill>
                  <a:srgbClr val="1630FF"/>
                </a:solidFill>
              </a:rPr>
              <a:t>principals </a:t>
            </a:r>
            <a:r>
              <a:rPr lang="en-US" dirty="0" smtClean="0">
                <a:solidFill>
                  <a:srgbClr val="1630FF"/>
                </a:solidFill>
              </a:rPr>
              <a:t/>
            </a:r>
            <a:br>
              <a:rPr lang="en-US" dirty="0" smtClean="0">
                <a:solidFill>
                  <a:srgbClr val="1630FF"/>
                </a:solidFill>
              </a:rPr>
            </a:br>
            <a:r>
              <a:rPr lang="en-US" dirty="0" smtClean="0">
                <a:solidFill>
                  <a:srgbClr val="1630FF"/>
                </a:solidFill>
              </a:rPr>
              <a:t>should </a:t>
            </a:r>
            <a:r>
              <a:rPr lang="en-US" dirty="0">
                <a:solidFill>
                  <a:srgbClr val="1630FF"/>
                </a:solidFill>
              </a:rPr>
              <a:t>be engaged in to affect </a:t>
            </a:r>
            <a:r>
              <a:rPr lang="en-US" dirty="0" smtClean="0">
                <a:solidFill>
                  <a:srgbClr val="1630FF"/>
                </a:solidFill>
              </a:rPr>
              <a:t/>
            </a:r>
            <a:br>
              <a:rPr lang="en-US" dirty="0" smtClean="0">
                <a:solidFill>
                  <a:srgbClr val="1630FF"/>
                </a:solidFill>
              </a:rPr>
            </a:br>
            <a:r>
              <a:rPr lang="en-US" dirty="0" smtClean="0">
                <a:solidFill>
                  <a:srgbClr val="1630FF"/>
                </a:solidFill>
              </a:rPr>
              <a:t>teaching practices and learning?</a:t>
            </a:r>
            <a:endParaRPr lang="en-US" dirty="0">
              <a:solidFill>
                <a:srgbClr val="163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8" y="3533612"/>
            <a:ext cx="3808012" cy="2200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58" y="3749169"/>
            <a:ext cx="3148740" cy="2060112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914400" y="57343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Stop and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430"/>
            <a:ext cx="9144000" cy="1143000"/>
          </a:xfrm>
        </p:spPr>
        <p:txBody>
          <a:bodyPr>
            <a:noAutofit/>
          </a:bodyPr>
          <a:lstStyle/>
          <a:p>
            <a:r>
              <a:rPr lang="en-US" sz="4500" dirty="0" smtClean="0"/>
              <a:t>3 negative conditions for principals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030" y="1379350"/>
            <a:ext cx="5797472" cy="5478650"/>
          </a:xfrm>
        </p:spPr>
        <p:txBody>
          <a:bodyPr>
            <a:noAutofit/>
          </a:bodyPr>
          <a:lstStyle/>
          <a:p>
            <a:pPr marL="514350" indent="-514350" algn="ctr">
              <a:spcAft>
                <a:spcPts val="3000"/>
              </a:spcAft>
              <a:buNone/>
            </a:pPr>
            <a:r>
              <a:rPr lang="en-US" sz="4300" dirty="0" smtClean="0"/>
              <a:t>2. Principals do not receive the intensive, coordinated and  embedded professional development they need to improve their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287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Fink and Silverman 2014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 descr="Negative condtion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333"/>
            <a:ext cx="3331030" cy="39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790414"/>
          </a:xfrm>
        </p:spPr>
        <p:txBody>
          <a:bodyPr/>
          <a:lstStyle/>
          <a:p>
            <a:r>
              <a:rPr lang="en-US" dirty="0" smtClean="0"/>
              <a:t>3 areas of action for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41778"/>
            <a:ext cx="9144000" cy="561622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dirty="0" smtClean="0"/>
              <a:t>2. A Reciprocal System of Support</a:t>
            </a:r>
          </a:p>
          <a:p>
            <a:pPr>
              <a:spcAft>
                <a:spcPts val="1800"/>
              </a:spcAft>
              <a:buNone/>
            </a:pPr>
            <a:endParaRPr lang="en-US" sz="3400" dirty="0" smtClean="0"/>
          </a:p>
          <a:p>
            <a:pPr>
              <a:spcAft>
                <a:spcPts val="1800"/>
              </a:spcAft>
              <a:buNone/>
            </a:pPr>
            <a:endParaRPr lang="en-US" sz="3400" dirty="0" smtClean="0"/>
          </a:p>
          <a:p>
            <a:pPr algn="ctr">
              <a:spcAft>
                <a:spcPts val="1800"/>
              </a:spcAft>
              <a:buNone/>
            </a:pPr>
            <a:r>
              <a:rPr lang="en-US" sz="3600" dirty="0" smtClean="0"/>
              <a:t>At the heart of this is </a:t>
            </a:r>
            <a:r>
              <a:rPr lang="en-US" sz="3600" dirty="0" smtClean="0">
                <a:solidFill>
                  <a:srgbClr val="1630FF"/>
                </a:solidFill>
              </a:rPr>
              <a:t>a new role for dedicated central-office leaders</a:t>
            </a:r>
            <a:r>
              <a:rPr lang="en-US" sz="3600" dirty="0" smtClean="0"/>
              <a:t>, principal supervision, </a:t>
            </a:r>
            <a:r>
              <a:rPr lang="en-US" sz="3600" dirty="0" smtClean="0">
                <a:solidFill>
                  <a:srgbClr val="1630FF"/>
                </a:solidFill>
              </a:rPr>
              <a:t>designed to improve the instructional leadership of principals through </a:t>
            </a:r>
            <a:r>
              <a:rPr lang="en-US" sz="3600" dirty="0">
                <a:solidFill>
                  <a:srgbClr val="1630FF"/>
                </a:solidFill>
              </a:rPr>
              <a:t> </a:t>
            </a:r>
            <a:r>
              <a:rPr lang="en-US" sz="3600" dirty="0" smtClean="0">
                <a:solidFill>
                  <a:srgbClr val="1630FF"/>
                </a:solidFill>
              </a:rPr>
              <a:t>         teaching and coaching </a:t>
            </a:r>
            <a:endParaRPr lang="en-US" sz="3600" dirty="0">
              <a:solidFill>
                <a:srgbClr val="163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287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Fink and Silverman 2014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 descr="sup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00759"/>
            <a:ext cx="9144000" cy="15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3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" y="2702286"/>
            <a:ext cx="9025467" cy="3836626"/>
          </a:xfrm>
        </p:spPr>
        <p:txBody>
          <a:bodyPr/>
          <a:lstStyle/>
          <a:p>
            <a:r>
              <a:rPr lang="en-US" dirty="0" smtClean="0"/>
              <a:t>Sustained, job-embedded supports may be fundamental to helping principals build their capacity for instructional leadership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74114" y="6190359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A2C2D"/>
                </a:solidFill>
              </a:rPr>
              <a:t>Honig (2012)</a:t>
            </a:r>
            <a:endParaRPr lang="en-US" b="1" dirty="0">
              <a:solidFill>
                <a:srgbClr val="2A2C2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66"/>
            <a:ext cx="9144000" cy="220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867906"/>
            <a:ext cx="9144000" cy="19886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principals receive </a:t>
            </a:r>
            <a:r>
              <a:rPr lang="en-US" dirty="0" smtClean="0">
                <a:solidFill>
                  <a:srgbClr val="1630FF"/>
                </a:solidFill>
              </a:rPr>
              <a:t>intensive</a:t>
            </a:r>
            <a:r>
              <a:rPr lang="en-US" dirty="0">
                <a:solidFill>
                  <a:srgbClr val="1630FF"/>
                </a:solidFill>
              </a:rPr>
              <a:t>, coordinated and  embedded professional </a:t>
            </a:r>
            <a:r>
              <a:rPr lang="en-US" dirty="0" smtClean="0">
                <a:solidFill>
                  <a:srgbClr val="1630FF"/>
                </a:solidFill>
              </a:rPr>
              <a:t>development </a:t>
            </a:r>
            <a:r>
              <a:rPr lang="en-US" dirty="0" smtClean="0"/>
              <a:t>from your DLT/district?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 the </a:t>
            </a:r>
            <a:r>
              <a:rPr lang="en-US" dirty="0" smtClean="0">
                <a:solidFill>
                  <a:srgbClr val="1630FF"/>
                </a:solidFill>
              </a:rPr>
              <a:t>roles of central office staff need to change </a:t>
            </a:r>
            <a:r>
              <a:rPr lang="en-US" dirty="0" smtClean="0"/>
              <a:t>to support this?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2081" y="5987833"/>
            <a:ext cx="6400800" cy="999641"/>
          </a:xfrm>
        </p:spPr>
        <p:txBody>
          <a:bodyPr/>
          <a:lstStyle/>
          <a:p>
            <a:r>
              <a:rPr lang="en-US" dirty="0"/>
              <a:t>Stop and process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1" y="3893949"/>
            <a:ext cx="4411850" cy="1804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94" y="3893949"/>
            <a:ext cx="3458705" cy="1777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43" y="5678996"/>
            <a:ext cx="1246430" cy="124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02"/>
            <a:ext cx="8229600" cy="1143000"/>
          </a:xfrm>
        </p:spPr>
        <p:txBody>
          <a:bodyPr/>
          <a:lstStyle/>
          <a:p>
            <a:r>
              <a:rPr lang="en-US" sz="3800" dirty="0" smtClean="0"/>
              <a:t>3 negative conditions for principals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0402"/>
            <a:ext cx="5651499" cy="5863541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3900" dirty="0" smtClean="0"/>
              <a:t>3. </a:t>
            </a:r>
            <a:r>
              <a:rPr lang="en-US" sz="3900" dirty="0" smtClean="0">
                <a:solidFill>
                  <a:srgbClr val="1630FF"/>
                </a:solidFill>
              </a:rPr>
              <a:t>Districts do not provide principals the time they need </a:t>
            </a:r>
            <a:r>
              <a:rPr lang="en-US" sz="3900" dirty="0" smtClean="0"/>
              <a:t>on a daily basis to engage with teachers and students focusing on the improvement of teaching and learning.</a:t>
            </a:r>
          </a:p>
          <a:p>
            <a:pPr algn="ctr"/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7887" y="6499604"/>
            <a:ext cx="287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Fink and Silverman 2014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 descr="negative constions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1504243"/>
            <a:ext cx="3492500" cy="44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871" y="48985"/>
            <a:ext cx="8229600" cy="930729"/>
          </a:xfrm>
        </p:spPr>
        <p:txBody>
          <a:bodyPr/>
          <a:lstStyle/>
          <a:p>
            <a:r>
              <a:rPr lang="en-US" dirty="0" smtClean="0"/>
              <a:t>Yes it does!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60700" y="1153206"/>
            <a:ext cx="6083300" cy="57047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Supovitz </a:t>
            </a:r>
            <a:r>
              <a:rPr lang="en-US" dirty="0"/>
              <a:t>(2006). </a:t>
            </a:r>
            <a:endParaRPr lang="en-US" dirty="0" smtClean="0"/>
          </a:p>
          <a:p>
            <a:r>
              <a:rPr lang="en-US" dirty="0" smtClean="0"/>
              <a:t>Marzano &amp; Waters (2009)</a:t>
            </a:r>
          </a:p>
          <a:p>
            <a:r>
              <a:rPr lang="en-US" dirty="0" smtClean="0"/>
              <a:t>Honig, et al. (2008, 2010, 2012, 2013, 2014</a:t>
            </a:r>
          </a:p>
          <a:p>
            <a:r>
              <a:rPr lang="en-US" dirty="0" smtClean="0"/>
              <a:t>Zavadsky (2012)</a:t>
            </a:r>
          </a:p>
          <a:p>
            <a:r>
              <a:rPr lang="en-US" dirty="0" smtClean="0"/>
              <a:t>McNulty &amp; Besser (2014)</a:t>
            </a:r>
          </a:p>
          <a:p>
            <a:r>
              <a:rPr lang="en-US" dirty="0" smtClean="0"/>
              <a:t>Mitgang et al. (2013)</a:t>
            </a:r>
          </a:p>
          <a:p>
            <a:r>
              <a:rPr lang="en-US" dirty="0" smtClean="0"/>
              <a:t>Leithwood &amp; Seashore-Louis (2012)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Fink and Silverman 2014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0945"/>
            <a:ext cx="3060700" cy="1805214"/>
          </a:xfrm>
          <a:prstGeom prst="rect">
            <a:avLst/>
          </a:prstGeom>
        </p:spPr>
      </p:pic>
      <p:pic>
        <p:nvPicPr>
          <p:cNvPr id="6" name="Picture 5" descr="Zavadsky School Turnaroun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7151"/>
            <a:ext cx="3060700" cy="2041072"/>
          </a:xfrm>
          <a:prstGeom prst="rect">
            <a:avLst/>
          </a:prstGeom>
        </p:spPr>
      </p:pic>
      <p:pic>
        <p:nvPicPr>
          <p:cNvPr id="7" name="Picture 6" descr="Leaders Make It Happen-FrontCover revised 11.16.10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6158"/>
            <a:ext cx="3060700" cy="221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5" y="308357"/>
            <a:ext cx="8229600" cy="804862"/>
          </a:xfrm>
        </p:spPr>
        <p:txBody>
          <a:bodyPr>
            <a:normAutofit/>
          </a:bodyPr>
          <a:lstStyle/>
          <a:p>
            <a:r>
              <a:rPr lang="en-US" sz="4500" b="1" dirty="0" smtClean="0"/>
              <a:t>Areas of Action for Districts/DLTs</a:t>
            </a:r>
            <a:endParaRPr lang="en-US" sz="4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2" y="1151692"/>
            <a:ext cx="5837162" cy="5706308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  <a:buNone/>
            </a:pPr>
            <a:r>
              <a:rPr lang="en-US" sz="4000" b="1" dirty="0" smtClean="0"/>
              <a:t>3</a:t>
            </a:r>
            <a:r>
              <a:rPr lang="en-US" sz="3200" b="1" dirty="0" smtClean="0"/>
              <a:t>. </a:t>
            </a:r>
            <a:r>
              <a:rPr lang="en-US" b="1" dirty="0" smtClean="0"/>
              <a:t>Making It Possible- </a:t>
            </a:r>
          </a:p>
          <a:p>
            <a:pPr>
              <a:spcAft>
                <a:spcPts val="3000"/>
              </a:spcAft>
              <a:buNone/>
            </a:pPr>
            <a:r>
              <a:rPr lang="en-US" b="1" dirty="0" smtClean="0">
                <a:solidFill>
                  <a:srgbClr val="205AFF"/>
                </a:solidFill>
              </a:rPr>
              <a:t>Help Principals find the  time! </a:t>
            </a:r>
          </a:p>
          <a:p>
            <a:pPr marL="0" indent="0" algn="ctr">
              <a:spcAft>
                <a:spcPts val="3000"/>
              </a:spcAft>
              <a:buNone/>
            </a:pPr>
            <a:r>
              <a:rPr lang="en-US" b="1" dirty="0" smtClean="0"/>
              <a:t>Focus central-office action on reducing the overwhelming demands placed on principals. </a:t>
            </a:r>
          </a:p>
          <a:p>
            <a:pPr>
              <a:spcAft>
                <a:spcPts val="3000"/>
              </a:spcAft>
            </a:pP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31428" y="6488668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Fink and Silverman (2014)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 descr="ti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50" y="1250949"/>
            <a:ext cx="3022600" cy="32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8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4022" y="94162"/>
            <a:ext cx="8229600" cy="972638"/>
          </a:xfrm>
        </p:spPr>
        <p:txBody>
          <a:bodyPr/>
          <a:lstStyle/>
          <a:p>
            <a:pPr eaLnBrk="1" hangingPunct="1"/>
            <a:r>
              <a:rPr lang="en-US" dirty="0" smtClean="0"/>
              <a:t>District/DLT Role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6622" y="1037107"/>
            <a:ext cx="5383311" cy="5620838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/>
              <a:t>The most serious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/>
              <a:t>hurdle facing instructional leadership is whether districts/DLTs are willing to reorganize schools such that principals have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/>
              <a:t>more time for this work.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217716" y="645789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Johnson,</a:t>
            </a:r>
            <a:r>
              <a:rPr lang="en-US" sz="2000" b="1" dirty="0" smtClean="0"/>
              <a:t> (</a:t>
            </a:r>
            <a:r>
              <a:rPr lang="en-US" sz="2000" b="1" dirty="0"/>
              <a:t>2008).</a:t>
            </a:r>
            <a:r>
              <a:rPr lang="en-US" sz="2000" b="1" dirty="0" smtClean="0"/>
              <a:t> </a:t>
            </a:r>
            <a:endParaRPr lang="en-US" sz="2000" b="1" i="1" dirty="0"/>
          </a:p>
        </p:txBody>
      </p:sp>
      <p:pic>
        <p:nvPicPr>
          <p:cNvPr id="5" name="Picture 4" descr="ti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22" y="1514877"/>
            <a:ext cx="3022600" cy="327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9180"/>
          </a:xfrm>
        </p:spPr>
        <p:txBody>
          <a:bodyPr>
            <a:normAutofit/>
          </a:bodyPr>
          <a:lstStyle/>
          <a:p>
            <a:r>
              <a:rPr lang="en-US" dirty="0" smtClean="0"/>
              <a:t>75 % of principals find that the job </a:t>
            </a:r>
            <a:br>
              <a:rPr lang="en-US" dirty="0" smtClean="0"/>
            </a:br>
            <a:r>
              <a:rPr lang="en-US" dirty="0" smtClean="0"/>
              <a:t>has </a:t>
            </a:r>
            <a:r>
              <a:rPr lang="en-US" smtClean="0"/>
              <a:t>become too </a:t>
            </a:r>
            <a:r>
              <a:rPr lang="en-US" dirty="0" smtClean="0"/>
              <a:t>complex, </a:t>
            </a:r>
            <a:r>
              <a:rPr lang="en-US" smtClean="0"/>
              <a:t>and </a:t>
            </a:r>
            <a:br>
              <a:rPr lang="en-US" smtClean="0"/>
            </a:br>
            <a:r>
              <a:rPr lang="en-US" smtClean="0"/>
              <a:t>thereby unsatisfying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80282" y="6447191"/>
            <a:ext cx="172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Fullan  (2014) </a:t>
            </a:r>
            <a:endParaRPr lang="en-US" b="1" dirty="0"/>
          </a:p>
        </p:txBody>
      </p:sp>
      <p:pic>
        <p:nvPicPr>
          <p:cNvPr id="5" name="Picture 4" descr="75%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78" y="3061565"/>
            <a:ext cx="3424766" cy="3385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16" y="2992463"/>
            <a:ext cx="3288225" cy="32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573439"/>
            <a:ext cx="9144000" cy="25000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your DLT/district </a:t>
            </a:r>
            <a:r>
              <a:rPr lang="en-US" dirty="0" smtClean="0">
                <a:solidFill>
                  <a:srgbClr val="1630FF"/>
                </a:solidFill>
              </a:rPr>
              <a:t>provide principals the </a:t>
            </a:r>
            <a:r>
              <a:rPr lang="en-US" dirty="0">
                <a:solidFill>
                  <a:srgbClr val="1630FF"/>
                </a:solidFill>
              </a:rPr>
              <a:t>time</a:t>
            </a:r>
            <a:r>
              <a:rPr lang="en-US" dirty="0"/>
              <a:t> they need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1630FF"/>
                </a:solidFill>
              </a:rPr>
              <a:t>on </a:t>
            </a:r>
            <a:r>
              <a:rPr lang="en-US" dirty="0">
                <a:solidFill>
                  <a:srgbClr val="1630FF"/>
                </a:solidFill>
              </a:rPr>
              <a:t>a daily basis </a:t>
            </a:r>
            <a:r>
              <a:rPr lang="en-US" dirty="0" smtClean="0">
                <a:solidFill>
                  <a:srgbClr val="1630FF"/>
                </a:solidFill>
              </a:rPr>
              <a:t/>
            </a:r>
            <a:br>
              <a:rPr lang="en-US" dirty="0" smtClean="0">
                <a:solidFill>
                  <a:srgbClr val="1630FF"/>
                </a:solidFill>
              </a:rPr>
            </a:br>
            <a:r>
              <a:rPr lang="en-US" dirty="0" smtClean="0">
                <a:solidFill>
                  <a:srgbClr val="1630FF"/>
                </a:solidFill>
              </a:rPr>
              <a:t>to </a:t>
            </a:r>
            <a:r>
              <a:rPr lang="en-US" dirty="0">
                <a:solidFill>
                  <a:srgbClr val="1630FF"/>
                </a:solidFill>
              </a:rPr>
              <a:t>engage with teachers and students </a:t>
            </a:r>
            <a:r>
              <a:rPr lang="en-US" dirty="0"/>
              <a:t>focusing on the </a:t>
            </a:r>
            <a:r>
              <a:rPr lang="en-US" dirty="0">
                <a:solidFill>
                  <a:srgbClr val="1630FF"/>
                </a:solidFill>
              </a:rPr>
              <a:t>improvement </a:t>
            </a:r>
            <a:r>
              <a:rPr lang="en-US" dirty="0" smtClean="0">
                <a:solidFill>
                  <a:srgbClr val="1630FF"/>
                </a:solidFill>
              </a:rPr>
              <a:t/>
            </a:r>
            <a:br>
              <a:rPr lang="en-US" dirty="0" smtClean="0">
                <a:solidFill>
                  <a:srgbClr val="1630FF"/>
                </a:solidFill>
              </a:rPr>
            </a:br>
            <a:r>
              <a:rPr lang="en-US" dirty="0" smtClean="0">
                <a:solidFill>
                  <a:srgbClr val="1630FF"/>
                </a:solidFill>
              </a:rPr>
              <a:t>of </a:t>
            </a:r>
            <a:r>
              <a:rPr lang="en-US" dirty="0">
                <a:solidFill>
                  <a:srgbClr val="1630FF"/>
                </a:solidFill>
              </a:rPr>
              <a:t>teaching and </a:t>
            </a:r>
            <a:r>
              <a:rPr lang="en-US" dirty="0" smtClean="0">
                <a:solidFill>
                  <a:srgbClr val="1630FF"/>
                </a:solidFill>
              </a:rPr>
              <a:t>learning?</a:t>
            </a:r>
            <a:endParaRPr lang="en-US" dirty="0">
              <a:solidFill>
                <a:srgbClr val="1630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2081" y="5873858"/>
            <a:ext cx="6400800" cy="984142"/>
          </a:xfrm>
        </p:spPr>
        <p:txBody>
          <a:bodyPr/>
          <a:lstStyle/>
          <a:p>
            <a:r>
              <a:rPr lang="en-US" dirty="0"/>
              <a:t>Stop and process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54" y="3643877"/>
            <a:ext cx="2971800" cy="2010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3877"/>
            <a:ext cx="3314700" cy="2010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54" y="5654729"/>
            <a:ext cx="1203271" cy="12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34775"/>
            <a:ext cx="7772400" cy="1470025"/>
          </a:xfrm>
        </p:spPr>
        <p:txBody>
          <a:bodyPr/>
          <a:lstStyle/>
          <a:p>
            <a:r>
              <a:rPr lang="en-US" sz="4400" dirty="0" smtClean="0">
                <a:solidFill>
                  <a:srgbClr val="2A2C2D"/>
                </a:solidFill>
              </a:rPr>
              <a:t>If principals are going to be successful at this work…</a:t>
            </a:r>
            <a:endParaRPr lang="en-US" sz="4400" dirty="0">
              <a:solidFill>
                <a:srgbClr val="2A2C2D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>
          <a:xfrm>
            <a:off x="239889" y="2144889"/>
            <a:ext cx="5192889" cy="418828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2A2C2D"/>
                </a:solidFill>
                <a:latin typeface="Arial" pitchFamily="34" charset="0"/>
                <a:cs typeface="Arial" pitchFamily="34" charset="0"/>
              </a:rPr>
              <a:t>Then t</a:t>
            </a:r>
            <a:r>
              <a:rPr lang="en-US" sz="4400" b="1" dirty="0" smtClean="0">
                <a:solidFill>
                  <a:srgbClr val="2A2C2D"/>
                </a:solidFill>
                <a:latin typeface="Arial" pitchFamily="34" charset="0"/>
                <a:cs typeface="Arial" pitchFamily="34" charset="0"/>
              </a:rPr>
              <a:t>here needs to be leadership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2A2C2D"/>
                </a:solidFill>
                <a:latin typeface="Arial" pitchFamily="34" charset="0"/>
                <a:cs typeface="Arial" pitchFamily="34" charset="0"/>
              </a:rPr>
              <a:t>and consistent support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2A2C2D"/>
                </a:solidFill>
                <a:latin typeface="Arial" pitchFamily="34" charset="0"/>
                <a:cs typeface="Arial" pitchFamily="34" charset="0"/>
              </a:rPr>
              <a:t>from the DLT and Central Office</a:t>
            </a:r>
            <a:r>
              <a:rPr lang="en-US" sz="4400" dirty="0" smtClean="0">
                <a:solidFill>
                  <a:srgbClr val="2A2C2D"/>
                </a:solidFill>
                <a:latin typeface="Arial" pitchFamily="34" charset="0"/>
                <a:cs typeface="Arial" pitchFamily="34" charset="0"/>
              </a:rPr>
              <a:t> (mentoring, coaching, PD, etc.) </a:t>
            </a:r>
            <a:endParaRPr lang="en-US" sz="4400" b="1" dirty="0">
              <a:solidFill>
                <a:srgbClr val="2A2C2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chool Distri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268" y="2304613"/>
            <a:ext cx="3499732" cy="376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14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STOP and Process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100" dirty="0" smtClean="0"/>
              <a:t>How Are These ideas </a:t>
            </a:r>
            <a:r>
              <a:rPr lang="en-US" sz="3100" baseline="0" dirty="0" smtClean="0"/>
              <a:t>Consistent With Your Perceptions?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Confirmed my perceptions: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Surprising – not my previous perceptions: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F0D-CBDD-6347-A225-5CD5D5BCDEFD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6975"/>
            <a:ext cx="9144000" cy="4960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944"/>
            <a:ext cx="9144000" cy="1716645"/>
          </a:xfrm>
        </p:spPr>
        <p:txBody>
          <a:bodyPr>
            <a:noAutofit/>
          </a:bodyPr>
          <a:lstStyle/>
          <a:p>
            <a:r>
              <a:rPr lang="en-US" sz="4000" dirty="0" smtClean="0"/>
              <a:t>Taking Action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/>
              <a:t>What are three actions that your </a:t>
            </a:r>
            <a:br>
              <a:rPr lang="en-US" sz="4000" dirty="0" smtClean="0"/>
            </a:br>
            <a:r>
              <a:rPr lang="en-US" sz="4000" dirty="0" smtClean="0"/>
              <a:t>DLT  </a:t>
            </a:r>
            <a:r>
              <a:rPr lang="en-US" sz="4000" smtClean="0"/>
              <a:t>could take right now?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2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185721"/>
            <a:ext cx="8229600" cy="2219708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All </a:t>
            </a:r>
            <a:r>
              <a:rPr lang="en-US" b="1" dirty="0" smtClean="0"/>
              <a:t>successful </a:t>
            </a:r>
            <a:br>
              <a:rPr lang="en-US" b="1" dirty="0" smtClean="0"/>
            </a:br>
            <a:r>
              <a:rPr lang="en-US" b="1" dirty="0" smtClean="0"/>
              <a:t>school systems </a:t>
            </a:r>
            <a:br>
              <a:rPr lang="en-US" b="1" dirty="0" smtClean="0"/>
            </a:br>
            <a:r>
              <a:rPr lang="en-US" b="1" dirty="0" smtClean="0"/>
              <a:t>have </a:t>
            </a:r>
            <a:r>
              <a:rPr lang="en-US" b="1" dirty="0"/>
              <a:t>come to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trust </a:t>
            </a:r>
            <a:r>
              <a:rPr lang="en-US" b="1" dirty="0"/>
              <a:t>and respect teachers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sz="4500" b="1" dirty="0" smtClean="0"/>
              <a:t> </a:t>
            </a:r>
            <a:br>
              <a:rPr lang="en-US" sz="4500" b="1" dirty="0" smtClean="0"/>
            </a:br>
            <a:endParaRPr lang="en-US" sz="4500" b="1" dirty="0"/>
          </a:p>
        </p:txBody>
      </p:sp>
      <p:sp>
        <p:nvSpPr>
          <p:cNvPr id="4" name="Rectangle 3"/>
          <p:cNvSpPr/>
          <p:nvPr/>
        </p:nvSpPr>
        <p:spPr>
          <a:xfrm>
            <a:off x="181909" y="6256006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2A2C2D"/>
                </a:solidFill>
                <a:latin typeface="Arial" pitchFamily="34" charset="0"/>
                <a:cs typeface="Arial" pitchFamily="34" charset="0"/>
              </a:rPr>
              <a:t>Fullan</a:t>
            </a:r>
            <a:r>
              <a:rPr lang="en-US" sz="2000" b="1" dirty="0" smtClean="0">
                <a:solidFill>
                  <a:srgbClr val="2A2C2D"/>
                </a:solidFill>
                <a:latin typeface="Arial" pitchFamily="34" charset="0"/>
                <a:cs typeface="Arial" pitchFamily="34" charset="0"/>
              </a:rPr>
              <a:t> (2010)</a:t>
            </a:r>
            <a:endParaRPr lang="en-US" sz="2000" dirty="0">
              <a:solidFill>
                <a:srgbClr val="2A2C2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resp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67" y="524051"/>
            <a:ext cx="4303889" cy="2732097"/>
          </a:xfrm>
          <a:prstGeom prst="rect">
            <a:avLst/>
          </a:prstGeom>
        </p:spPr>
      </p:pic>
      <p:pic>
        <p:nvPicPr>
          <p:cNvPr id="6" name="Picture 5" descr="respect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14" y="446969"/>
            <a:ext cx="4102454" cy="27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questions?</a:t>
            </a:r>
            <a:endParaRPr lang="en-US" dirty="0"/>
          </a:p>
        </p:txBody>
      </p:sp>
      <p:pic>
        <p:nvPicPr>
          <p:cNvPr id="4" name="Picture 3" descr="ques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7" y="1606641"/>
            <a:ext cx="8060612" cy="49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6"/>
          <p:cNvSpPr txBox="1">
            <a:spLocks/>
          </p:cNvSpPr>
          <p:nvPr/>
        </p:nvSpPr>
        <p:spPr>
          <a:xfrm>
            <a:off x="965200" y="1265987"/>
            <a:ext cx="7899400" cy="1319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5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91125" y="93008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Brian A. McNulty Ph.D.</a:t>
            </a:r>
            <a:br>
              <a:rPr lang="en-US" dirty="0"/>
            </a:br>
            <a:r>
              <a:rPr lang="en-US" dirty="0"/>
              <a:t>Creative Leadership Solutions</a:t>
            </a:r>
            <a:br>
              <a:rPr lang="en-US" dirty="0"/>
            </a:br>
            <a:r>
              <a:rPr lang="en-US" sz="4000" u="sng" dirty="0">
                <a:hlinkClick r:id="rId2"/>
              </a:rPr>
              <a:t>Brian.mcnulty@creativeleadership.net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u="sng" dirty="0"/>
              <a:t>303.819.1624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96" y="2585554"/>
            <a:ext cx="3984545" cy="42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20786"/>
          </a:xfrm>
        </p:spPr>
        <p:txBody>
          <a:bodyPr/>
          <a:lstStyle/>
          <a:p>
            <a:r>
              <a:rPr lang="en-US" b="1" dirty="0" smtClean="0"/>
              <a:t>“Turnaround efforts won’t succeed if they are only school-focused and are not complemented by system change”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81523" y="2651454"/>
            <a:ext cx="207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Zavadsky, (2012)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25" y="3233059"/>
            <a:ext cx="4513393" cy="3624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058"/>
            <a:ext cx="4106779" cy="36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39017"/>
            <a:ext cx="9144000" cy="7231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Without district support, other schools in the district are unable to learn from an effective school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4592006"/>
            <a:ext cx="8922606" cy="226599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Furthermore, the effective school was unlikely to sustain a commitment to continuous improvement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75400"/>
            <a:ext cx="682625" cy="365125"/>
          </a:xfrm>
        </p:spPr>
        <p:txBody>
          <a:bodyPr/>
          <a:lstStyle/>
          <a:p>
            <a:fld id="{783E5F0D-CBDD-6347-A225-5CD5D5BCDEF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97963" y="6488668"/>
            <a:ext cx="262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A2C2D"/>
                </a:solidFill>
              </a:rPr>
              <a:t>Du Four &amp; Fullan 2013</a:t>
            </a:r>
            <a:endParaRPr lang="en-US" b="1" dirty="0">
              <a:solidFill>
                <a:srgbClr val="2A2C2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171700"/>
            <a:ext cx="7048500" cy="24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7617</TotalTime>
  <Words>1958</Words>
  <Application>Microsoft Macintosh PowerPoint</Application>
  <PresentationFormat>On-screen Show (4:3)</PresentationFormat>
  <Paragraphs>285</Paragraphs>
  <Slides>79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Arial Narrow</vt:lpstr>
      <vt:lpstr>Calibri</vt:lpstr>
      <vt:lpstr>Mangal</vt:lpstr>
      <vt:lpstr>ＭＳ Ｐゴシック</vt:lpstr>
      <vt:lpstr>Times New Roman</vt:lpstr>
      <vt:lpstr>Wingdings</vt:lpstr>
      <vt:lpstr>Wingdings 2</vt:lpstr>
      <vt:lpstr>ヒラギノ角ゴ Pro W3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district/DLT leadership matter?</vt:lpstr>
      <vt:lpstr>Yes it does!</vt:lpstr>
      <vt:lpstr>“Turnaround efforts won’t succeed if they are only school-focused and are not complemented by system change” </vt:lpstr>
      <vt:lpstr>Without district support, other schools in the district are unable to learn from an effective school </vt:lpstr>
      <vt:lpstr> </vt:lpstr>
      <vt:lpstr>The Truth Is  the Best Leaders</vt:lpstr>
      <vt:lpstr>There is now clear empirical evidence on the influence of district-level practices on the quality of instructional leadership… </vt:lpstr>
      <vt:lpstr>There remains considerable variability, however, in the concrete actions taken to support this priority. </vt:lpstr>
      <vt:lpstr>Central office reform movements need to focus on improving teaching and learning. </vt:lpstr>
      <vt:lpstr>Stop and process</vt:lpstr>
      <vt:lpstr>How much time does you, your DLT spend on improving teaching and learning? Estimate a %</vt:lpstr>
      <vt:lpstr>Getting colleagues focused on evaluating their impact.</vt:lpstr>
      <vt:lpstr>Leaders  (teachers and administrators) who believe  their major role is to  evaluate their impact</vt:lpstr>
      <vt:lpstr>PowerPoint Presentation</vt:lpstr>
      <vt:lpstr>What is your DLT doing?</vt:lpstr>
      <vt:lpstr>What DLT members said at the regional meetings…</vt:lpstr>
      <vt:lpstr>WHO is responsible for the improvement of the district?</vt:lpstr>
      <vt:lpstr>If you don’t want to be responsible for the progress of the district…</vt:lpstr>
      <vt:lpstr>STOP and Process </vt:lpstr>
      <vt:lpstr>What is the first and primary responsibility of the</vt:lpstr>
      <vt:lpstr>What is the first and primary responsibility of the DLT?</vt:lpstr>
      <vt:lpstr>What should DLT be looking at?</vt:lpstr>
      <vt:lpstr>What should DLT be looking at?</vt:lpstr>
      <vt:lpstr>Stop and process</vt:lpstr>
      <vt:lpstr>Where are Your Teacher Teams  on a 1-4 scale?</vt:lpstr>
      <vt:lpstr>Where are Your Teacher Teams? </vt:lpstr>
      <vt:lpstr>1. What can, and should the DLT do to strengthen your TBTs? </vt:lpstr>
      <vt:lpstr>Some recommendations to DLTs </vt:lpstr>
      <vt:lpstr>More recommendations to DLTs </vt:lpstr>
      <vt:lpstr>What should DLT be looking at?</vt:lpstr>
      <vt:lpstr>Stop and process</vt:lpstr>
      <vt:lpstr>The 2nd BIG question for DLTs (and BLTs)…</vt:lpstr>
      <vt:lpstr>According to NAEP data, when general education teachers are effective with Tier I instruction and take responsibility for all students, those with special needs do better. </vt:lpstr>
      <vt:lpstr>There is a statistically significant and negative effect of assignment to RtI Tier 2 or Tier 3 intervention services  </vt:lpstr>
      <vt:lpstr>An IEP student whose score was just below the cut point and who participated in the intervention would fall further behind a counterpart who was just above the cut point and had no exposure to the intervention    </vt:lpstr>
      <vt:lpstr>Actual assignment to intense reading intervention services did not improve the reading skills of early readers  </vt:lpstr>
      <vt:lpstr>The most significant gains among struggling students with or without IEPs (are achieved) by providing these students, </vt:lpstr>
      <vt:lpstr>Research consistently show that supporting adult learning is directly and positively linked to enhancing children’s achievement. </vt:lpstr>
      <vt:lpstr>to DLTs </vt:lpstr>
      <vt:lpstr>Stop and process</vt:lpstr>
      <vt:lpstr>to DLTs </vt:lpstr>
      <vt:lpstr>Inquiry and Learning</vt:lpstr>
      <vt:lpstr>Inquiry and Learning</vt:lpstr>
      <vt:lpstr>Can you make progress if you can’t answer these questions?</vt:lpstr>
      <vt:lpstr>IF you don’t know what is working…</vt:lpstr>
      <vt:lpstr>What should DLT be looking at?</vt:lpstr>
      <vt:lpstr>Improving building-level leadership is one of the most promising approaches districts can take to foster change. </vt:lpstr>
      <vt:lpstr>Leadership is second only  to classroom instruction  as an influence on student learning. </vt:lpstr>
      <vt:lpstr>To date we have not found a single example of a school improving its student achievement in the absence of principal leadership.  </vt:lpstr>
      <vt:lpstr>School districts must make the development of stronger school leadership a top priority </vt:lpstr>
      <vt:lpstr>3 negative conditions and  areas of action for DLTs/districts</vt:lpstr>
      <vt:lpstr>3 negative conditions for principals</vt:lpstr>
      <vt:lpstr>Areas of action for districts</vt:lpstr>
      <vt:lpstr>Caveat</vt:lpstr>
      <vt:lpstr>Being the lead learner - OPES Rubric</vt:lpstr>
      <vt:lpstr>Team Development -  OPES Rubric</vt:lpstr>
      <vt:lpstr>Team Development -- OPES Rubric</vt:lpstr>
      <vt:lpstr>Classroom Observations with Coaching -OPES Rubric</vt:lpstr>
      <vt:lpstr>How can your DLT/ district develop consensus on the day-to-day work (practices) that principals  should be engaged in to affect  teaching practices and learning?</vt:lpstr>
      <vt:lpstr>3 negative conditions for principals</vt:lpstr>
      <vt:lpstr>3 areas of action for districts</vt:lpstr>
      <vt:lpstr>Sustained, job-embedded supports may be fundamental to helping principals build their capacity for instructional leadership </vt:lpstr>
      <vt:lpstr>Do principals receive intensive, coordinated and  embedded professional development from your DLT/district?  How do the roles of central office staff need to change to support this?</vt:lpstr>
      <vt:lpstr>3 negative conditions for principals</vt:lpstr>
      <vt:lpstr>Areas of Action for Districts/DLTs</vt:lpstr>
      <vt:lpstr>District/DLT Role</vt:lpstr>
      <vt:lpstr>75 % of principals find that the job  has become too complex, and  thereby unsatisfying </vt:lpstr>
      <vt:lpstr>How can your DLT/district provide principals the time they need  on a daily basis  to engage with teachers and students focusing on the improvement  of teaching and learning?</vt:lpstr>
      <vt:lpstr>If principals are going to be successful at this work…</vt:lpstr>
      <vt:lpstr>STOP and Process  How Are These ideas Consistent With Your Perceptions?</vt:lpstr>
      <vt:lpstr>Taking Action What are three actions that your  DLT  could take right now? </vt:lpstr>
      <vt:lpstr>All successful  school systems  have come to  trust and respect teachers.   </vt:lpstr>
      <vt:lpstr>Other questions?</vt:lpstr>
      <vt:lpstr>Brian A. McNulty Ph.D. Creative Leadership Solutions Brian.mcnulty@creativeleadership.net 303.819.1624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Slides Master</dc:title>
  <dc:creator>BRIAN MCNULTY</dc:creator>
  <cp:lastModifiedBy>BRIAN A MCNULTY</cp:lastModifiedBy>
  <cp:revision>125</cp:revision>
  <cp:lastPrinted>2017-11-27T19:31:43Z</cp:lastPrinted>
  <dcterms:created xsi:type="dcterms:W3CDTF">2015-06-11T17:47:43Z</dcterms:created>
  <dcterms:modified xsi:type="dcterms:W3CDTF">2017-11-27T19:47:46Z</dcterms:modified>
</cp:coreProperties>
</file>