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74"/>
  </p:notesMasterIdLst>
  <p:sldIdLst>
    <p:sldId id="275" r:id="rId2"/>
    <p:sldId id="2483" r:id="rId3"/>
    <p:sldId id="2353" r:id="rId4"/>
    <p:sldId id="764" r:id="rId5"/>
    <p:sldId id="2487" r:id="rId6"/>
    <p:sldId id="2357" r:id="rId7"/>
    <p:sldId id="2488" r:id="rId8"/>
    <p:sldId id="2361" r:id="rId9"/>
    <p:sldId id="2363" r:id="rId10"/>
    <p:sldId id="2367" r:id="rId11"/>
    <p:sldId id="2368" r:id="rId12"/>
    <p:sldId id="2489" r:id="rId13"/>
    <p:sldId id="2371" r:id="rId14"/>
    <p:sldId id="746" r:id="rId15"/>
    <p:sldId id="2372" r:id="rId16"/>
    <p:sldId id="2490" r:id="rId17"/>
    <p:sldId id="2491" r:id="rId18"/>
    <p:sldId id="2492" r:id="rId19"/>
    <p:sldId id="2151" r:id="rId20"/>
    <p:sldId id="667" r:id="rId21"/>
    <p:sldId id="2153" r:id="rId22"/>
    <p:sldId id="2493" r:id="rId23"/>
    <p:sldId id="2007" r:id="rId24"/>
    <p:sldId id="2008" r:id="rId25"/>
    <p:sldId id="2381" r:id="rId26"/>
    <p:sldId id="2379" r:id="rId27"/>
    <p:sldId id="2494" r:id="rId28"/>
    <p:sldId id="583" r:id="rId29"/>
    <p:sldId id="2382" r:id="rId30"/>
    <p:sldId id="2496" r:id="rId31"/>
    <p:sldId id="2497" r:id="rId32"/>
    <p:sldId id="2498" r:id="rId33"/>
    <p:sldId id="2499" r:id="rId34"/>
    <p:sldId id="2500" r:id="rId35"/>
    <p:sldId id="2388" r:id="rId36"/>
    <p:sldId id="2155" r:id="rId37"/>
    <p:sldId id="2501" r:id="rId38"/>
    <p:sldId id="298" r:id="rId39"/>
    <p:sldId id="281" r:id="rId40"/>
    <p:sldId id="287" r:id="rId41"/>
    <p:sldId id="2392" r:id="rId42"/>
    <p:sldId id="297" r:id="rId43"/>
    <p:sldId id="2502" r:id="rId44"/>
    <p:sldId id="2394" r:id="rId45"/>
    <p:sldId id="285" r:id="rId46"/>
    <p:sldId id="2503" r:id="rId47"/>
    <p:sldId id="2504" r:id="rId48"/>
    <p:sldId id="2315" r:id="rId49"/>
    <p:sldId id="2398" r:id="rId50"/>
    <p:sldId id="291" r:id="rId51"/>
    <p:sldId id="2505" r:id="rId52"/>
    <p:sldId id="2506" r:id="rId53"/>
    <p:sldId id="2316" r:id="rId54"/>
    <p:sldId id="2333" r:id="rId55"/>
    <p:sldId id="294" r:id="rId56"/>
    <p:sldId id="2334" r:id="rId57"/>
    <p:sldId id="1993" r:id="rId58"/>
    <p:sldId id="2507" r:id="rId59"/>
    <p:sldId id="2508" r:id="rId60"/>
    <p:sldId id="2509" r:id="rId61"/>
    <p:sldId id="2510" r:id="rId62"/>
    <p:sldId id="2511" r:id="rId63"/>
    <p:sldId id="2512" r:id="rId64"/>
    <p:sldId id="2175" r:id="rId65"/>
    <p:sldId id="2513" r:id="rId66"/>
    <p:sldId id="511" r:id="rId67"/>
    <p:sldId id="2514" r:id="rId68"/>
    <p:sldId id="2515" r:id="rId69"/>
    <p:sldId id="2304" r:id="rId70"/>
    <p:sldId id="2516" r:id="rId71"/>
    <p:sldId id="722" r:id="rId72"/>
    <p:sldId id="2485" r:id="rId73"/>
  </p:sldIdLst>
  <p:sldSz cx="18288000" cy="10287000"/>
  <p:notesSz cx="6858000" cy="9144000"/>
  <p:defaultTextStyle>
    <a:defPPr>
      <a:defRPr lang="en-US"/>
    </a:defPPr>
    <a:lvl1pPr marL="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Gay" initials="J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BBBB"/>
    <a:srgbClr val="61A8B6"/>
    <a:srgbClr val="F8E71D"/>
    <a:srgbClr val="8B5192"/>
    <a:srgbClr val="9354A3"/>
    <a:srgbClr val="365073"/>
    <a:srgbClr val="456FC4"/>
    <a:srgbClr val="B99A3A"/>
    <a:srgbClr val="2E476D"/>
    <a:srgbClr val="2D4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199"/>
    <p:restoredTop sz="84155" autoAdjust="0"/>
  </p:normalViewPr>
  <p:slideViewPr>
    <p:cSldViewPr snapToGrid="0" snapToObjects="1">
      <p:cViewPr varScale="1">
        <p:scale>
          <a:sx n="44" d="100"/>
          <a:sy n="44" d="100"/>
        </p:scale>
        <p:origin x="200" y="856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91D58-A057-E84E-A171-94C8616AD87F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0CCA0-EA6E-DD4A-A09E-3BD8FAA48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64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0CCA0-EA6E-DD4A-A09E-3BD8FAA481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8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Fundamental Attribution Error</a:t>
            </a:r>
          </a:p>
          <a:p>
            <a:pPr marL="457200" indent="-457200">
              <a:buAutoNum type="arabicPeriod"/>
            </a:pPr>
            <a:r>
              <a:rPr lang="en-US" sz="1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tend to </a:t>
            </a:r>
            <a:r>
              <a:rPr lang="en-US" sz="1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others’ shortcomings 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related </a:t>
            </a:r>
            <a:r>
              <a:rPr lang="en-US" sz="1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their ability or attitude, rather than to the circumstances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they face…</a:t>
            </a:r>
            <a:r>
              <a:rPr lang="en-US" sz="1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blame the </a:t>
            </a:r>
            <a:r>
              <a:rPr lang="en-US" sz="1800" b="1" i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things that go wrong – </a:t>
            </a:r>
            <a:r>
              <a:rPr lang="en-US" sz="1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the situation</a:t>
            </a: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AutoNum type="arabicPeriod"/>
            </a:pPr>
            <a:r>
              <a:rPr lang="en-US" sz="1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do exactly the opposite in explaining our own failures….we spontaneously attribute them to external factors</a:t>
            </a:r>
            <a:r>
              <a:rPr lang="en-US" sz="1800" b="1" u="sng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0CCA0-EA6E-DD4A-A09E-3BD8FAA481B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22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Fundamental Attribution Error</a:t>
            </a:r>
          </a:p>
          <a:p>
            <a:pPr marL="457200" indent="-457200">
              <a:buAutoNum type="arabicPeriod"/>
            </a:pPr>
            <a:r>
              <a:rPr lang="en-US" sz="1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tend to </a:t>
            </a:r>
            <a:r>
              <a:rPr lang="en-US" sz="1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others’ shortcomings 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related </a:t>
            </a:r>
            <a:r>
              <a:rPr lang="en-US" sz="1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their ability or attitude, rather than to the circumstances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they face…</a:t>
            </a:r>
            <a:r>
              <a:rPr lang="en-US" sz="1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blame the </a:t>
            </a:r>
            <a:r>
              <a:rPr lang="en-US" sz="1800" b="1" i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things that go wrong – </a:t>
            </a:r>
            <a:r>
              <a:rPr lang="en-US" sz="1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the situation</a:t>
            </a: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AutoNum type="arabicPeriod"/>
            </a:pPr>
            <a:r>
              <a:rPr lang="en-US" sz="1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do exactly the opposite in explaining our own failures….we spontaneously attribute them to external factors</a:t>
            </a:r>
            <a:r>
              <a:rPr lang="en-US" sz="1800" b="1" u="sng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0CCA0-EA6E-DD4A-A09E-3BD8FAA481B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83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0CCA0-EA6E-DD4A-A09E-3BD8FAA481B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1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0CCA0-EA6E-DD4A-A09E-3BD8FAA481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67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0CCA0-EA6E-DD4A-A09E-3BD8FAA481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42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DF12-E7BC-7B4F-87B9-7796D7463E7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60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DF12-E7BC-7B4F-87B9-7796D7463E7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42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DF12-E7BC-7B4F-87B9-7796D7463E7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09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DF12-E7BC-7B4F-87B9-7796D7463E7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20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DF12-E7BC-7B4F-87B9-7796D7463E7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97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0CCA0-EA6E-DD4A-A09E-3BD8FAA481B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9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>
            <a:normAutofit/>
          </a:bodyPr>
          <a:lstStyle>
            <a:lvl1pPr marL="0" indent="0" algn="ctr">
              <a:buNone/>
              <a:defRPr sz="6750" b="1">
                <a:solidFill>
                  <a:srgbClr val="000000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4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2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9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9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9069" y="2923553"/>
            <a:ext cx="15347897" cy="1084758"/>
          </a:xfrm>
          <a:prstGeom prst="rect">
            <a:avLst/>
          </a:prstGeom>
        </p:spPr>
        <p:txBody>
          <a:bodyPr vert="horz"/>
          <a:lstStyle>
            <a:lvl1pPr algn="ctr">
              <a:defRPr sz="6000" b="1" i="0">
                <a:solidFill>
                  <a:srgbClr val="2A2C2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52043" y="5371664"/>
            <a:ext cx="13760322" cy="3398991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6000">
                <a:solidFill>
                  <a:srgbClr val="2A2C2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147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1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3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1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1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2564B4-601E-C645-9259-5C9A9C9ECC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0688" y="3089275"/>
            <a:ext cx="4760912" cy="5313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647BBCD1-7DF8-554E-995D-CE17C3173E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8400" y="3089275"/>
            <a:ext cx="4760912" cy="5313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683FCEC-0C75-1E48-98B1-D99C6D58A17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237308" y="3173896"/>
            <a:ext cx="5136292" cy="5313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294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0F2788-0F84-3C44-B308-3753CBBC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9F3ED4-F443-1740-BCF1-13781E7E8B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2930" y="2966888"/>
            <a:ext cx="4103687" cy="3014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F8CF148-528C-3E4C-B3BA-B2EB956CEEE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64114" y="2966888"/>
            <a:ext cx="4103687" cy="3014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CE50475C-00D6-DA45-8617-EEF54BF0AFB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395298" y="2966888"/>
            <a:ext cx="4103687" cy="3014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B7C6B701-AF30-7542-81CF-2A0E1091304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826482" y="2941638"/>
            <a:ext cx="4103687" cy="3014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716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1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2" y="2152652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0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9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43B12-DEFA-B245-A833-03B62EAD6F97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6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685800" rtl="0" eaLnBrk="1" latinLnBrk="0" hangingPunct="1">
        <a:spcBef>
          <a:spcPct val="20000"/>
        </a:spcBef>
        <a:buFont typeface="Arial"/>
        <a:buChar char="•"/>
        <a:defRPr sz="6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buFont typeface="Arial"/>
        <a:buChar char="–"/>
        <a:defRPr sz="6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ct val="20000"/>
        </a:spcBef>
        <a:buFont typeface="Arial"/>
        <a:buChar char="•"/>
        <a:defRPr sz="6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ct val="20000"/>
        </a:spcBef>
        <a:buFont typeface="Arial"/>
        <a:buChar char="–"/>
        <a:defRPr sz="6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ct val="20000"/>
        </a:spcBef>
        <a:buFont typeface="Arial"/>
        <a:buChar char="»"/>
        <a:defRPr sz="6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8288001" cy="10287000"/>
          </a:xfrm>
          <a:prstGeom prst="rect">
            <a:avLst/>
          </a:prstGeom>
          <a:solidFill>
            <a:srgbClr val="61A8B6"/>
          </a:solidFill>
          <a:ln w="57150">
            <a:solidFill>
              <a:srgbClr val="3650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reative Leadership Solution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7"/>
          <a:stretch/>
        </p:blipFill>
        <p:spPr>
          <a:xfrm>
            <a:off x="8476936" y="7911721"/>
            <a:ext cx="1334125" cy="2058009"/>
          </a:xfrm>
          <a:prstGeom prst="rect">
            <a:avLst/>
          </a:prstGeom>
          <a:ln w="57150">
            <a:solidFill>
              <a:srgbClr val="365073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3262C4-AA97-5F4F-A2B8-CB83D8F30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128" y="3176093"/>
            <a:ext cx="17163739" cy="3728164"/>
          </a:xfrm>
        </p:spPr>
        <p:txBody>
          <a:bodyPr>
            <a:normAutofit/>
          </a:bodyPr>
          <a:lstStyle/>
          <a:p>
            <a:r>
              <a:rPr lang="en-US" sz="8000" b="0" dirty="0">
                <a:solidFill>
                  <a:schemeClr val="bg1"/>
                </a:solidFill>
              </a:rPr>
              <a:t>Advanced Work for Teams</a:t>
            </a:r>
            <a:br>
              <a:rPr lang="en-US" sz="8000" b="0" dirty="0">
                <a:solidFill>
                  <a:schemeClr val="bg1"/>
                </a:solidFill>
              </a:rPr>
            </a:br>
            <a:r>
              <a:rPr lang="en-US" sz="8000" b="0" dirty="0">
                <a:solidFill>
                  <a:schemeClr val="bg1"/>
                </a:solidFill>
              </a:rPr>
              <a:t>(TBTs, BLTs, and DLTs)</a:t>
            </a:r>
            <a:br>
              <a:rPr lang="en-US" b="0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sz="half" idx="1"/>
          </p:nvPr>
        </p:nvSpPr>
        <p:spPr>
          <a:xfrm>
            <a:off x="2963408" y="6182648"/>
            <a:ext cx="12700000" cy="20580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0" dirty="0">
                <a:solidFill>
                  <a:schemeClr val="bg1"/>
                </a:solidFill>
              </a:rPr>
              <a:t>Brian A. McNulty Ph.D. </a:t>
            </a:r>
          </a:p>
          <a:p>
            <a:endParaRPr lang="en-US" sz="8000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33BB6-1524-6F45-A0DA-B3573BD78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19883126">
            <a:off x="13487964" y="7335373"/>
            <a:ext cx="5267279" cy="3210704"/>
          </a:xfrm>
        </p:spPr>
        <p:txBody>
          <a:bodyPr/>
          <a:lstStyle/>
          <a:p>
            <a:pPr marL="0" indent="0">
              <a:buNone/>
            </a:pPr>
            <a:r>
              <a:rPr lang="en-US" sz="9600" b="0" dirty="0">
                <a:solidFill>
                  <a:schemeClr val="bg1"/>
                </a:solidFill>
              </a:rPr>
              <a:t>Part One</a:t>
            </a:r>
          </a:p>
          <a:p>
            <a:endParaRPr lang="en-US" dirty="0"/>
          </a:p>
        </p:txBody>
      </p:sp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979" y="219081"/>
            <a:ext cx="4786858" cy="2831840"/>
          </a:xfrm>
          <a:prstGeom prst="rect">
            <a:avLst/>
          </a:prstGeom>
          <a:noFill/>
          <a:ln w="57150">
            <a:solidFill>
              <a:srgbClr val="2E47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 descr="Ohio Leadership Advisory Council"/>
          <p:cNvGrpSpPr/>
          <p:nvPr/>
        </p:nvGrpSpPr>
        <p:grpSpPr>
          <a:xfrm>
            <a:off x="211177" y="174111"/>
            <a:ext cx="5021706" cy="2915984"/>
            <a:chOff x="211177" y="174111"/>
            <a:chExt cx="5021706" cy="2915984"/>
          </a:xfrm>
        </p:grpSpPr>
        <p:sp>
          <p:nvSpPr>
            <p:cNvPr id="14" name="Rectangle 13"/>
            <p:cNvSpPr/>
            <p:nvPr/>
          </p:nvSpPr>
          <p:spPr>
            <a:xfrm>
              <a:off x="211177" y="174111"/>
              <a:ext cx="5021706" cy="291598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36507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D77ED2-823C-074B-8741-211FE9BAD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5702" y="299283"/>
              <a:ext cx="3607636" cy="2623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525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2BB49-90CC-934A-9AEA-E2A01A5A5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139" y="358340"/>
            <a:ext cx="15183850" cy="1616150"/>
          </a:xfrm>
        </p:spPr>
        <p:txBody>
          <a:bodyPr>
            <a:normAutofit/>
          </a:bodyPr>
          <a:lstStyle/>
          <a:p>
            <a:pPr algn="l"/>
            <a:r>
              <a:rPr lang="en-US" sz="7200" b="0" dirty="0"/>
              <a:t>Our Goal (Big Question) Is to Find Out…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A57B9-F7F5-0C4B-AB49-675495EFA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74490"/>
            <a:ext cx="9705474" cy="8297823"/>
          </a:xfrm>
        </p:spPr>
        <p:txBody>
          <a:bodyPr>
            <a:normAutofit/>
          </a:bodyPr>
          <a:lstStyle/>
          <a:p>
            <a:r>
              <a:rPr lang="en-US" b="0" dirty="0"/>
              <a:t>What works best for our kids (or what doesn’t work) here in our school?</a:t>
            </a:r>
          </a:p>
          <a:p>
            <a:r>
              <a:rPr lang="en-US" b="0" dirty="0"/>
              <a:t>WHY?</a:t>
            </a:r>
          </a:p>
          <a:p>
            <a:r>
              <a:rPr lang="en-US" b="0" dirty="0"/>
              <a:t>How do we learn this?</a:t>
            </a:r>
          </a:p>
          <a:p>
            <a:r>
              <a:rPr lang="en-US" b="0" dirty="0"/>
              <a:t>How do we share this knowledge?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EA9B3-80CA-934A-BD16-B7C954C83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9413" y="3199515"/>
            <a:ext cx="5454503" cy="4789080"/>
          </a:xfrm>
          <a:prstGeom prst="rect">
            <a:avLst/>
          </a:prstGeom>
          <a:ln w="57150">
            <a:solidFill>
              <a:srgbClr val="365073"/>
            </a:solidFill>
          </a:ln>
        </p:spPr>
      </p:pic>
    </p:spTree>
    <p:extLst>
      <p:ext uri="{BB962C8B-B14F-4D97-AF65-F5344CB8AC3E}">
        <p14:creationId xmlns:p14="http://schemas.microsoft.com/office/powerpoint/2010/main" val="1520092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0" y="0"/>
            <a:ext cx="16459200" cy="1714500"/>
          </a:xfrm>
        </p:spPr>
        <p:txBody>
          <a:bodyPr>
            <a:noAutofit/>
          </a:bodyPr>
          <a:lstStyle/>
          <a:p>
            <a:pPr algn="l"/>
            <a:r>
              <a:rPr lang="en-US" sz="8000" b="0" dirty="0">
                <a:latin typeface="+mn-lt"/>
              </a:rPr>
              <a:t>Better Outcomes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89D2B-4924-DD49-9ABD-498A51BB9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504128"/>
            <a:ext cx="16459200" cy="1251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0" dirty="0"/>
              <a:t>Better outcomes for students…</a:t>
            </a:r>
            <a:endParaRPr lang="en-US" sz="7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A4979-FC51-E448-A84C-EA0E13B40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100" y="2323886"/>
            <a:ext cx="4267200" cy="4286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8CACD7-2EF6-364A-A9EF-C05D53436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437" y="2491660"/>
            <a:ext cx="7543800" cy="39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76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0" y="0"/>
            <a:ext cx="16459200" cy="1714500"/>
          </a:xfrm>
        </p:spPr>
        <p:txBody>
          <a:bodyPr>
            <a:noAutofit/>
          </a:bodyPr>
          <a:lstStyle/>
          <a:p>
            <a:pPr algn="l"/>
            <a:r>
              <a:rPr lang="en-US" sz="8000" b="0" dirty="0">
                <a:latin typeface="+mn-lt"/>
              </a:rPr>
              <a:t>Better Outcomes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89D2B-4924-DD49-9ABD-498A51BB9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975" y="775976"/>
            <a:ext cx="16800041" cy="8664586"/>
          </a:xfrm>
        </p:spPr>
        <p:txBody>
          <a:bodyPr>
            <a:noAutofit/>
          </a:bodyPr>
          <a:lstStyle/>
          <a:p>
            <a:pPr marL="0" indent="0">
              <a:spcAft>
                <a:spcPts val="40000"/>
              </a:spcAft>
              <a:buNone/>
            </a:pPr>
            <a:r>
              <a:rPr lang="en-US" sz="6600" b="0" dirty="0"/>
              <a:t>Better outcomes for students…</a:t>
            </a:r>
          </a:p>
          <a:p>
            <a:pPr marL="0" indent="0">
              <a:spcAft>
                <a:spcPts val="40000"/>
              </a:spcAft>
              <a:buNone/>
            </a:pPr>
            <a:r>
              <a:rPr lang="en-US" sz="6600" b="0" dirty="0"/>
              <a:t>come from better collective inquiry and learning on the part of all staff.</a:t>
            </a:r>
          </a:p>
          <a:p>
            <a:pPr marL="0" indent="0">
              <a:spcAft>
                <a:spcPts val="40000"/>
              </a:spcAft>
              <a:buNone/>
            </a:pPr>
            <a:endParaRPr lang="en-US" sz="6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A4979-FC51-E448-A84C-EA0E13B40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954" y="2398028"/>
            <a:ext cx="4267200" cy="4286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8CACD7-2EF6-364A-A9EF-C05D53436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065" y="2341172"/>
            <a:ext cx="7543800" cy="39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01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71C6C-C68D-454C-B65F-6DEDD71E6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0" y="0"/>
            <a:ext cx="12344400" cy="1463040"/>
          </a:xfrm>
        </p:spPr>
        <p:txBody>
          <a:bodyPr/>
          <a:lstStyle/>
          <a:p>
            <a:r>
              <a:rPr lang="en-US" b="0" dirty="0"/>
              <a:t>Team Assessment (Handout #2)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E4EBA-04CC-FC46-B136-37D7FB875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1" y="1600459"/>
            <a:ext cx="16504725" cy="6382006"/>
          </a:xfrm>
        </p:spPr>
        <p:txBody>
          <a:bodyPr>
            <a:normAutofit/>
          </a:bodyPr>
          <a:lstStyle/>
          <a:p>
            <a:r>
              <a:rPr lang="en-US" sz="5400" b="0" dirty="0"/>
              <a:t>First, work individually to assess where you think your team(s) are on the 4 areas of Effective Teaming.</a:t>
            </a:r>
          </a:p>
          <a:p>
            <a:r>
              <a:rPr lang="en-US" sz="5400" b="0" dirty="0"/>
              <a:t>Next, see if you can reach agreement with your team(s) on where you are on the 4 areas.</a:t>
            </a:r>
          </a:p>
          <a:p>
            <a:r>
              <a:rPr lang="en-US" sz="5400" b="0" dirty="0"/>
              <a:t>Discuss what this means for your team, and what steps you need to take for your team.</a:t>
            </a:r>
          </a:p>
          <a:p>
            <a:endParaRPr lang="en-US" sz="54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531AC8-EFAC-C242-AF6F-3DB1E6F20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8042" y="6533148"/>
            <a:ext cx="5829701" cy="3331258"/>
          </a:xfrm>
          <a:prstGeom prst="rect">
            <a:avLst/>
          </a:prstGeom>
          <a:ln w="57150">
            <a:solidFill>
              <a:srgbClr val="365073"/>
            </a:solidFill>
          </a:ln>
        </p:spPr>
      </p:pic>
    </p:spTree>
    <p:extLst>
      <p:ext uri="{BB962C8B-B14F-4D97-AF65-F5344CB8AC3E}">
        <p14:creationId xmlns:p14="http://schemas.microsoft.com/office/powerpoint/2010/main" val="2935567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0" dirty="0"/>
              <a:t>Four Pillars of Effective Teaming 1</a:t>
            </a:r>
            <a:br>
              <a:rPr lang="en-US" sz="7200" b="0" dirty="0"/>
            </a:br>
            <a:endParaRPr lang="en-US" sz="7200" b="0" dirty="0"/>
          </a:p>
        </p:txBody>
      </p:sp>
      <p:pic>
        <p:nvPicPr>
          <p:cNvPr id="9" name="Content Placeholder 8" descr="Effective teaming at the top of 4 pillars">
            <a:extLst>
              <a:ext uri="{FF2B5EF4-FFF2-40B4-BE49-F238E27FC236}">
                <a16:creationId xmlns:a16="http://schemas.microsoft.com/office/drawing/2014/main" id="{74BD1F3B-8B25-2E4E-8D0F-18544A6A10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66168" y="2126457"/>
            <a:ext cx="6841010" cy="7081046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1AB92F-C7E7-DB40-BDA6-A956FCB08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5719" y="9207503"/>
            <a:ext cx="5803557" cy="1232584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Edmondson 2012</a:t>
            </a:r>
          </a:p>
        </p:txBody>
      </p:sp>
    </p:spTree>
    <p:extLst>
      <p:ext uri="{BB962C8B-B14F-4D97-AF65-F5344CB8AC3E}">
        <p14:creationId xmlns:p14="http://schemas.microsoft.com/office/powerpoint/2010/main" val="496467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0" dirty="0"/>
              <a:t>Four Pillars of Effective Teaming 2</a:t>
            </a:r>
            <a:br>
              <a:rPr lang="en-US" sz="7200" b="0" dirty="0"/>
            </a:br>
            <a:endParaRPr lang="en-US" sz="7200" b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9199294" y="2724380"/>
            <a:ext cx="6597950" cy="5313363"/>
          </a:xfrm>
        </p:spPr>
        <p:txBody>
          <a:bodyPr>
            <a:normAutofit/>
          </a:bodyPr>
          <a:lstStyle/>
          <a:p>
            <a:pPr marL="1114425" indent="-1114425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6600" b="0" dirty="0">
                <a:cs typeface="Arial"/>
              </a:rPr>
              <a:t>Speaking Up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9183488-B2C5-8D4E-B72C-26079E9B3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1251444" y="2126457"/>
            <a:ext cx="6288559" cy="6509210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1A4CF0-C2A1-A046-9CB9-264F0F9689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527088" y="9464709"/>
            <a:ext cx="4760912" cy="6988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Edmondson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49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0" dirty="0"/>
              <a:t>Four Pillars of Effective Teaming 3</a:t>
            </a:r>
            <a:br>
              <a:rPr lang="en-US" sz="7200" b="0" dirty="0"/>
            </a:br>
            <a:endParaRPr lang="en-US" sz="7200" b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9199294" y="2724380"/>
            <a:ext cx="6597950" cy="5313363"/>
          </a:xfrm>
        </p:spPr>
        <p:txBody>
          <a:bodyPr>
            <a:normAutofit/>
          </a:bodyPr>
          <a:lstStyle/>
          <a:p>
            <a:pPr marL="1114425" indent="-1114425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6600" b="0" dirty="0">
                <a:cs typeface="Arial"/>
              </a:rPr>
              <a:t>Speaking Up</a:t>
            </a:r>
          </a:p>
          <a:p>
            <a:pPr marL="1114425" indent="-1114425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6600" b="0" dirty="0">
                <a:cs typeface="Arial"/>
              </a:rPr>
              <a:t>Collaboration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6600" b="0" dirty="0">
              <a:cs typeface="Arial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9183488-B2C5-8D4E-B72C-26079E9B3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1251444" y="2126457"/>
            <a:ext cx="6288559" cy="6509210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1A4CF0-C2A1-A046-9CB9-264F0F9689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527088" y="9464709"/>
            <a:ext cx="4760912" cy="6988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Edmondson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76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0" dirty="0"/>
              <a:t>Four Pillars of Effective Teaming 4</a:t>
            </a:r>
            <a:br>
              <a:rPr lang="en-US" sz="7200" b="0" dirty="0"/>
            </a:br>
            <a:endParaRPr lang="en-US" sz="7200" b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9199294" y="2724380"/>
            <a:ext cx="7383474" cy="5313363"/>
          </a:xfrm>
        </p:spPr>
        <p:txBody>
          <a:bodyPr>
            <a:normAutofit/>
          </a:bodyPr>
          <a:lstStyle/>
          <a:p>
            <a:pPr marL="1114425" indent="-1114425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6600" b="0" dirty="0">
                <a:cs typeface="Arial"/>
              </a:rPr>
              <a:t>Speaking Up</a:t>
            </a:r>
          </a:p>
          <a:p>
            <a:pPr marL="1114425" indent="-1114425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6600" b="0" dirty="0">
                <a:cs typeface="Arial"/>
              </a:rPr>
              <a:t>Collaboration</a:t>
            </a:r>
          </a:p>
          <a:p>
            <a:pPr marL="1114425" indent="-1114425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6600" b="0" dirty="0">
                <a:cs typeface="Arial"/>
              </a:rPr>
              <a:t>Experimentation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6600" b="0" dirty="0">
              <a:cs typeface="Arial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9183488-B2C5-8D4E-B72C-26079E9B3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1251444" y="2126457"/>
            <a:ext cx="6288559" cy="6509210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1A4CF0-C2A1-A046-9CB9-264F0F9689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527088" y="9464709"/>
            <a:ext cx="4760912" cy="6988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Edmondson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55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0" dirty="0"/>
              <a:t>Four Pillars of Effective Teaming 5</a:t>
            </a:r>
            <a:br>
              <a:rPr lang="en-US" sz="7200" b="0" dirty="0"/>
            </a:br>
            <a:endParaRPr lang="en-US" sz="7200" b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9199294" y="2724380"/>
            <a:ext cx="8174306" cy="5313363"/>
          </a:xfrm>
        </p:spPr>
        <p:txBody>
          <a:bodyPr>
            <a:normAutofit/>
          </a:bodyPr>
          <a:lstStyle/>
          <a:p>
            <a:pPr marL="1114425" indent="-1114425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6600" b="0" dirty="0">
                <a:cs typeface="Arial"/>
              </a:rPr>
              <a:t>Speaking Up</a:t>
            </a:r>
          </a:p>
          <a:p>
            <a:pPr marL="1114425" indent="-1114425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6600" b="0" dirty="0">
                <a:cs typeface="Arial"/>
              </a:rPr>
              <a:t>Collaboration</a:t>
            </a:r>
          </a:p>
          <a:p>
            <a:pPr marL="1114425" indent="-1114425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6600" b="0" dirty="0">
                <a:cs typeface="Arial"/>
              </a:rPr>
              <a:t>Experimentation</a:t>
            </a:r>
          </a:p>
          <a:p>
            <a:pPr marL="1114425" indent="-1114425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6600" b="0" dirty="0">
                <a:cs typeface="Arial"/>
              </a:rPr>
              <a:t>Reflection in Action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6600" b="0" dirty="0">
              <a:cs typeface="Arial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9183488-B2C5-8D4E-B72C-26079E9B3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1251444" y="2126457"/>
            <a:ext cx="6288559" cy="6509210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1A4CF0-C2A1-A046-9CB9-264F0F9689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527088" y="9464709"/>
            <a:ext cx="4760912" cy="6988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Edmondson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52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DA3C06-F216-0242-8A8F-5BE73736D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0"/>
            <a:ext cx="13716000" cy="2126457"/>
          </a:xfrm>
        </p:spPr>
        <p:txBody>
          <a:bodyPr>
            <a:normAutofit/>
          </a:bodyPr>
          <a:lstStyle/>
          <a:p>
            <a:r>
              <a:rPr lang="en-US" b="0" dirty="0"/>
              <a:t>A Brief Review of New Research on Collaborative Learning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84231E-FDE7-9D41-9BF2-6E88D818E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06612">
            <a:off x="2696077" y="2844429"/>
            <a:ext cx="4598951" cy="5206041"/>
          </a:xfrm>
          <a:prstGeom prst="rect">
            <a:avLst/>
          </a:prstGeom>
        </p:spPr>
      </p:pic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053" y="2971882"/>
            <a:ext cx="7978990" cy="5297615"/>
          </a:xfrm>
          <a:prstGeom prst="rect">
            <a:avLst/>
          </a:prstGeom>
          <a:ln w="57150">
            <a:solidFill>
              <a:srgbClr val="365073"/>
            </a:solidFill>
          </a:ln>
        </p:spPr>
      </p:pic>
    </p:spTree>
    <p:extLst>
      <p:ext uri="{BB962C8B-B14F-4D97-AF65-F5344CB8AC3E}">
        <p14:creationId xmlns:p14="http://schemas.microsoft.com/office/powerpoint/2010/main" val="350278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EDD2-D53E-3449-95B5-9B43924F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1684421"/>
          </a:xfrm>
          <a:solidFill>
            <a:srgbClr val="61A8B6"/>
          </a:solidFill>
        </p:spPr>
        <p:txBody>
          <a:bodyPr>
            <a:normAutofit fontScale="90000"/>
          </a:bodyPr>
          <a:lstStyle/>
          <a:p>
            <a:br>
              <a:rPr lang="en-US" altLang="en-US" sz="89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</a:br>
            <a:r>
              <a:rPr lang="en-US" altLang="en-US" sz="89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Outcomes</a:t>
            </a:r>
            <a:br>
              <a:rPr lang="en-US" alt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4200" b="0" dirty="0"/>
              <a:t>Participants will understand the critical role of </a:t>
            </a:r>
            <a:r>
              <a:rPr lang="en-US" sz="4200" b="0" i="1" dirty="0"/>
              <a:t>Psychological Safety </a:t>
            </a:r>
            <a:r>
              <a:rPr lang="en-US" sz="4200" b="0" dirty="0"/>
              <a:t>in teams.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4200" b="0" dirty="0"/>
              <a:t>Participants will understand the importance of providing specific supports for psychological safety.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4200" b="0" dirty="0"/>
              <a:t>Extreme Candor or Extreme Transparency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4200" b="0" dirty="0"/>
              <a:t>Situational Humility 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4200" b="0" dirty="0"/>
              <a:t>Proactive Inquiry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4200" b="0" dirty="0"/>
              <a:t>Essential (Authentic) Questions</a:t>
            </a:r>
          </a:p>
        </p:txBody>
      </p:sp>
    </p:spTree>
    <p:extLst>
      <p:ext uri="{BB962C8B-B14F-4D97-AF65-F5344CB8AC3E}">
        <p14:creationId xmlns:p14="http://schemas.microsoft.com/office/powerpoint/2010/main" val="4158541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50" b="0" dirty="0"/>
              <a:t>Collective learning….is regarded as the primary vehicle for organizational learning. </a:t>
            </a:r>
          </a:p>
        </p:txBody>
      </p:sp>
      <p:pic>
        <p:nvPicPr>
          <p:cNvPr id="7" name="Content Placeholder 6" descr="Book Cover: Teaming by Amy C. Edmondson">
            <a:extLst>
              <a:ext uri="{FF2B5EF4-FFF2-40B4-BE49-F238E27FC236}">
                <a16:creationId xmlns:a16="http://schemas.microsoft.com/office/drawing/2014/main" id="{4843C07C-7B29-1341-A8E5-C5388FA95E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168570">
            <a:off x="7541416" y="3159905"/>
            <a:ext cx="3509971" cy="5269739"/>
          </a:xfrm>
          <a:prstGeom prst="rect">
            <a:avLst/>
          </a:prstGeom>
          <a:effectLst>
            <a:outerShdw blurRad="1778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49C99-EC13-154A-A139-6C1D571B9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21859" y="9271107"/>
            <a:ext cx="5066141" cy="1207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0" dirty="0"/>
              <a:t>Edmondson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49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4772AA-50B2-434A-91B2-E5AE82841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As a rule, teachers learn better together…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3D9F26-CAD0-4247-90CE-3D9DD3771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037" y="8931411"/>
            <a:ext cx="6993924" cy="1355589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Hattie &amp; </a:t>
            </a:r>
            <a:r>
              <a:rPr lang="en-US" b="0" dirty="0" err="1"/>
              <a:t>Zierer</a:t>
            </a:r>
            <a:r>
              <a:rPr lang="en-US" b="0" dirty="0"/>
              <a:t> 2019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DCCF08-E8A6-2C49-A51A-8E51FD698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317" y="3214231"/>
            <a:ext cx="6599365" cy="4629406"/>
          </a:xfrm>
          <a:prstGeom prst="rect">
            <a:avLst/>
          </a:prstGeom>
          <a:ln w="57150">
            <a:solidFill>
              <a:srgbClr val="365073"/>
            </a:solidFill>
          </a:ln>
        </p:spPr>
      </p:pic>
    </p:spTree>
    <p:extLst>
      <p:ext uri="{BB962C8B-B14F-4D97-AF65-F5344CB8AC3E}">
        <p14:creationId xmlns:p14="http://schemas.microsoft.com/office/powerpoint/2010/main" val="3550295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4772AA-50B2-434A-91B2-E5AE82841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1956"/>
            <a:ext cx="17151178" cy="2627805"/>
          </a:xfrm>
        </p:spPr>
        <p:txBody>
          <a:bodyPr>
            <a:normAutofit fontScale="90000"/>
          </a:bodyPr>
          <a:lstStyle/>
          <a:p>
            <a:r>
              <a:rPr lang="en-US" sz="7300" b="0" dirty="0"/>
              <a:t>As a rule, teachers learn better together…</a:t>
            </a:r>
            <a:br>
              <a:rPr lang="en-US" sz="7300" b="0" dirty="0"/>
            </a:br>
            <a:r>
              <a:rPr lang="en-US" sz="7300" b="0" dirty="0"/>
              <a:t>than they do alone.</a:t>
            </a:r>
            <a:br>
              <a:rPr lang="en-US" b="0" dirty="0"/>
            </a:br>
            <a:endParaRPr lang="en-US" b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3D9F26-CAD0-4247-90CE-3D9DD3771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037" y="8931411"/>
            <a:ext cx="6993924" cy="1355589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Hattie &amp; </a:t>
            </a:r>
            <a:r>
              <a:rPr lang="en-US" b="0" dirty="0" err="1"/>
              <a:t>Zierer</a:t>
            </a:r>
            <a:r>
              <a:rPr lang="en-US" b="0" dirty="0"/>
              <a:t> 2019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DCCF08-E8A6-2C49-A51A-8E51FD698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317" y="3214231"/>
            <a:ext cx="6599365" cy="4629406"/>
          </a:xfrm>
          <a:prstGeom prst="rect">
            <a:avLst/>
          </a:prstGeom>
          <a:ln w="57150">
            <a:solidFill>
              <a:srgbClr val="365073"/>
            </a:solidFill>
          </a:ln>
        </p:spPr>
      </p:pic>
    </p:spTree>
    <p:extLst>
      <p:ext uri="{BB962C8B-B14F-4D97-AF65-F5344CB8AC3E}">
        <p14:creationId xmlns:p14="http://schemas.microsoft.com/office/powerpoint/2010/main" val="3604913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399" y="411957"/>
            <a:ext cx="16533341" cy="2701946"/>
          </a:xfrm>
        </p:spPr>
        <p:txBody>
          <a:bodyPr anchor="t" anchorCtr="0">
            <a:normAutofit fontScale="90000"/>
          </a:bodyPr>
          <a:lstStyle/>
          <a:p>
            <a:r>
              <a:rPr lang="en-US" b="0" dirty="0"/>
              <a:t>Collaboration does more to advance teachers’ instructional practices than other learning opportunities for individual teachers.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0D4E80-63E6-6244-9A10-2FF1AEF74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40215" y="9376784"/>
            <a:ext cx="5143201" cy="1416843"/>
          </a:xfrm>
        </p:spPr>
        <p:txBody>
          <a:bodyPr/>
          <a:lstStyle/>
          <a:p>
            <a:pPr marL="0" indent="0">
              <a:buNone/>
            </a:pPr>
            <a:r>
              <a:rPr lang="en-US" sz="4400" b="0" dirty="0"/>
              <a:t>Schleifer, et al 2017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4000" r="2318" b="2363"/>
          <a:stretch/>
        </p:blipFill>
        <p:spPr>
          <a:xfrm>
            <a:off x="4498258" y="3614549"/>
            <a:ext cx="9807677" cy="542740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9287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643" y="463448"/>
            <a:ext cx="15913768" cy="3290406"/>
          </a:xfrm>
        </p:spPr>
        <p:txBody>
          <a:bodyPr anchor="t" anchorCtr="0">
            <a:normAutofit/>
          </a:bodyPr>
          <a:lstStyle/>
          <a:p>
            <a:r>
              <a:rPr lang="en-US" sz="6200" b="0" dirty="0"/>
              <a:t>The frequency of collaborative discussion with peers had one of the largest significant effects on teachers’ self-reported changes in instruction.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468" y="3969388"/>
            <a:ext cx="8090115" cy="46010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C29A7151-5CE3-EC45-BC10-40153E16BEDA}"/>
              </a:ext>
            </a:extLst>
          </p:cNvPr>
          <p:cNvSpPr txBox="1">
            <a:spLocks/>
          </p:cNvSpPr>
          <p:nvPr/>
        </p:nvSpPr>
        <p:spPr>
          <a:xfrm>
            <a:off x="13540215" y="9376784"/>
            <a:ext cx="5143201" cy="1416843"/>
          </a:xfrm>
          <a:prstGeom prst="rect">
            <a:avLst/>
          </a:prstGeom>
        </p:spPr>
        <p:txBody>
          <a:bodyPr/>
          <a:lstStyle>
            <a:lvl1pPr marL="514350" indent="-5143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4425" indent="-428625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685800" rtl="0" eaLnBrk="1" latinLnBrk="0" hangingPunct="1">
              <a:spcBef>
                <a:spcPct val="20000"/>
              </a:spcBef>
              <a:buFont typeface="Arial"/>
              <a:buChar char="»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400" b="0"/>
              <a:t>Schleifer, et al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89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It is NOT about the practices!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04721E-9332-D948-AE8E-79500F7EC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102" y="9166774"/>
            <a:ext cx="6573795" cy="936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0" dirty="0"/>
              <a:t>Jackson, R.R. (2019)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6A5E34-9A7F-F841-9F9E-80126488A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63" r="25652" b="13267"/>
          <a:stretch/>
        </p:blipFill>
        <p:spPr>
          <a:xfrm flipH="1">
            <a:off x="15015411" y="0"/>
            <a:ext cx="3272589" cy="242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18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It is NOT about the practices! 2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FCE439C-2523-2D44-8E16-E5AC4E05C7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07267" y="6628674"/>
            <a:ext cx="11897967" cy="30146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6600" b="0" dirty="0"/>
              <a:t>It’s about HOW those practices</a:t>
            </a:r>
          </a:p>
        </p:txBody>
      </p:sp>
      <p:pic>
        <p:nvPicPr>
          <p:cNvPr id="12" name="Content Placeholder 11" descr="speech bubble: how">
            <a:extLst>
              <a:ext uri="{FF2B5EF4-FFF2-40B4-BE49-F238E27FC236}">
                <a16:creationId xmlns:a16="http://schemas.microsoft.com/office/drawing/2014/main" id="{0CA61DE2-29B0-0A44-987E-411EDC1BE85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587342" y="2437029"/>
            <a:ext cx="6244408" cy="3881073"/>
          </a:xfrm>
          <a:prstGeom prst="rect">
            <a:avLst/>
          </a:prstGeom>
        </p:spPr>
      </p:pic>
      <p:pic>
        <p:nvPicPr>
          <p:cNvPr id="13" name="Content Placeholder 12" descr="text: learning">
            <a:extLst>
              <a:ext uri="{FF2B5EF4-FFF2-40B4-BE49-F238E27FC236}">
                <a16:creationId xmlns:a16="http://schemas.microsoft.com/office/drawing/2014/main" id="{85F99AC3-A705-944F-AB59-3102FD495375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9456251" y="2738885"/>
            <a:ext cx="4538557" cy="3014662"/>
          </a:xfrm>
          <a:prstGeom prst="rect">
            <a:avLst/>
          </a:prstGeom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9ABA039C-2BDB-0D4D-8928-939A8E66258E}"/>
              </a:ext>
            </a:extLst>
          </p:cNvPr>
          <p:cNvSpPr txBox="1">
            <a:spLocks/>
          </p:cNvSpPr>
          <p:nvPr/>
        </p:nvSpPr>
        <p:spPr>
          <a:xfrm>
            <a:off x="5857102" y="9218464"/>
            <a:ext cx="6573795" cy="936022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4425" indent="-428625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685800" rtl="0" eaLnBrk="1" latinLnBrk="0" hangingPunct="1">
              <a:spcBef>
                <a:spcPct val="20000"/>
              </a:spcBef>
              <a:buFont typeface="Arial"/>
              <a:buChar char="»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5400" b="0" dirty="0"/>
              <a:t>Jackson, R.R. (2019)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6A5E34-9A7F-F841-9F9E-80126488A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63" r="25652" b="13267"/>
          <a:stretch/>
        </p:blipFill>
        <p:spPr>
          <a:xfrm flipH="1">
            <a:off x="15015411" y="0"/>
            <a:ext cx="3272589" cy="242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82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It is NOT about the practices! 3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FCE439C-2523-2D44-8E16-E5AC4E05C7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07267" y="6628674"/>
            <a:ext cx="11897967" cy="301466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600" b="0" dirty="0"/>
              <a:t>It’s about HOW those practices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600" b="0" dirty="0"/>
              <a:t>help students to learn</a:t>
            </a:r>
          </a:p>
        </p:txBody>
      </p:sp>
      <p:pic>
        <p:nvPicPr>
          <p:cNvPr id="12" name="Content Placeholder 11" descr="speech bubble: how">
            <a:extLst>
              <a:ext uri="{FF2B5EF4-FFF2-40B4-BE49-F238E27FC236}">
                <a16:creationId xmlns:a16="http://schemas.microsoft.com/office/drawing/2014/main" id="{0CA61DE2-29B0-0A44-987E-411EDC1BE85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587342" y="2437029"/>
            <a:ext cx="6244408" cy="3881073"/>
          </a:xfrm>
          <a:prstGeom prst="rect">
            <a:avLst/>
          </a:prstGeom>
        </p:spPr>
      </p:pic>
      <p:pic>
        <p:nvPicPr>
          <p:cNvPr id="13" name="Content Placeholder 12" descr="text: learning">
            <a:extLst>
              <a:ext uri="{FF2B5EF4-FFF2-40B4-BE49-F238E27FC236}">
                <a16:creationId xmlns:a16="http://schemas.microsoft.com/office/drawing/2014/main" id="{85F99AC3-A705-944F-AB59-3102FD495375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9456251" y="2738885"/>
            <a:ext cx="4538557" cy="3014662"/>
          </a:xfrm>
          <a:prstGeom prst="rect">
            <a:avLst/>
          </a:prstGeom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9ABA039C-2BDB-0D4D-8928-939A8E66258E}"/>
              </a:ext>
            </a:extLst>
          </p:cNvPr>
          <p:cNvSpPr txBox="1">
            <a:spLocks/>
          </p:cNvSpPr>
          <p:nvPr/>
        </p:nvSpPr>
        <p:spPr>
          <a:xfrm>
            <a:off x="5857102" y="9218464"/>
            <a:ext cx="6573795" cy="936022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4425" indent="-428625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685800" rtl="0" eaLnBrk="1" latinLnBrk="0" hangingPunct="1">
              <a:spcBef>
                <a:spcPct val="20000"/>
              </a:spcBef>
              <a:buFont typeface="Arial"/>
              <a:buChar char="»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5400" b="0" dirty="0"/>
              <a:t>Jackson, R.R. (2019)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6A5E34-9A7F-F841-9F9E-80126488A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63" r="25652" b="13267"/>
          <a:stretch/>
        </p:blipFill>
        <p:spPr>
          <a:xfrm flipH="1">
            <a:off x="15015411" y="0"/>
            <a:ext cx="3272589" cy="242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28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This Is a Learning Agenda! 1</a:t>
            </a:r>
          </a:p>
        </p:txBody>
      </p:sp>
      <p:pic>
        <p:nvPicPr>
          <p:cNvPr id="5" name="Content Placeholder 4" descr="text: strategic learning agenda">
            <a:extLst>
              <a:ext uri="{FF2B5EF4-FFF2-40B4-BE49-F238E27FC236}">
                <a16:creationId xmlns:a16="http://schemas.microsoft.com/office/drawing/2014/main" id="{7D9E27E5-0E99-6B4F-924B-2F6D90ACB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6540" y="6399017"/>
            <a:ext cx="3523049" cy="3523049"/>
          </a:xfrm>
          <a:prstGeom prst="rect">
            <a:avLst/>
          </a:prstGeom>
          <a:ln w="57150">
            <a:solidFill>
              <a:srgbClr val="2E476D"/>
            </a:solidFill>
          </a:ln>
        </p:spPr>
      </p:pic>
    </p:spTree>
    <p:extLst>
      <p:ext uri="{BB962C8B-B14F-4D97-AF65-F5344CB8AC3E}">
        <p14:creationId xmlns:p14="http://schemas.microsoft.com/office/powerpoint/2010/main" val="4204540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219451"/>
            <a:ext cx="16459200" cy="1128085"/>
          </a:xfrm>
        </p:spPr>
        <p:txBody>
          <a:bodyPr>
            <a:normAutofit/>
          </a:bodyPr>
          <a:lstStyle/>
          <a:p>
            <a:r>
              <a:rPr lang="en-US" b="0" dirty="0"/>
              <a:t>This Is a Learning Agenda!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2398" y="1871920"/>
            <a:ext cx="11268801" cy="8035587"/>
          </a:xfrm>
        </p:spPr>
        <p:txBody>
          <a:bodyPr>
            <a:noAutofit/>
          </a:bodyPr>
          <a:lstStyle/>
          <a:p>
            <a:r>
              <a:rPr lang="en-US" sz="5600" b="0" dirty="0"/>
              <a:t> As individuals</a:t>
            </a:r>
          </a:p>
          <a:p>
            <a:endParaRPr lang="en-US" sz="5600" b="0" dirty="0"/>
          </a:p>
        </p:txBody>
      </p:sp>
      <p:pic>
        <p:nvPicPr>
          <p:cNvPr id="8" name="Content Placeholder 4" descr="text: strategic learning agenda">
            <a:extLst>
              <a:ext uri="{FF2B5EF4-FFF2-40B4-BE49-F238E27FC236}">
                <a16:creationId xmlns:a16="http://schemas.microsoft.com/office/drawing/2014/main" id="{FEDA7811-1983-6540-92EC-061CD8E51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6540" y="6399017"/>
            <a:ext cx="3523049" cy="3523049"/>
          </a:xfrm>
          <a:prstGeom prst="rect">
            <a:avLst/>
          </a:prstGeom>
          <a:ln w="57150">
            <a:solidFill>
              <a:srgbClr val="2E476D"/>
            </a:solidFill>
          </a:ln>
        </p:spPr>
      </p:pic>
    </p:spTree>
    <p:extLst>
      <p:ext uri="{BB962C8B-B14F-4D97-AF65-F5344CB8AC3E}">
        <p14:creationId xmlns:p14="http://schemas.microsoft.com/office/powerpoint/2010/main" val="3926858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8736C-0FF7-C74E-99BD-D588727C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050" y="3690813"/>
            <a:ext cx="16827624" cy="17145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0" dirty="0">
                <a:latin typeface="+mn-lt"/>
              </a:rPr>
              <a:t>In the context of compliance driven high stakes accountability…PLCs were overly directed from the top in ways that…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86EAED-C8E2-1D47-B00A-6A3FF96F6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0082" y="5841333"/>
            <a:ext cx="15304168" cy="6788945"/>
          </a:xfrm>
        </p:spPr>
        <p:txBody>
          <a:bodyPr>
            <a:normAutofit fontScale="92500"/>
          </a:bodyPr>
          <a:lstStyle/>
          <a:p>
            <a:r>
              <a:rPr lang="en-US" sz="5400" b="0" dirty="0"/>
              <a:t>Undermined the authority and autonomy of teachers</a:t>
            </a:r>
          </a:p>
          <a:p>
            <a:r>
              <a:rPr lang="en-US" sz="5400" b="0" dirty="0"/>
              <a:t>Also, schools didn’t allow sufficient time to develop </a:t>
            </a:r>
            <a:r>
              <a:rPr lang="en-US" sz="5400" b="0" dirty="0">
                <a:solidFill>
                  <a:srgbClr val="0253FF"/>
                </a:solidFill>
              </a:rPr>
              <a:t>practices of inquiry </a:t>
            </a:r>
            <a:r>
              <a:rPr lang="en-US" sz="5400" b="0" dirty="0"/>
              <a:t>that were robust and critical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CE3A8-3FCF-0847-B4E7-F5FC5DA29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3634" y="9463092"/>
            <a:ext cx="7162800" cy="10166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b="0" dirty="0"/>
              <a:t>Hargreaves and O’Conner (2018)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9D5BB-7108-214C-BB5B-5B0FA328B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"/>
          <a:stretch/>
        </p:blipFill>
        <p:spPr>
          <a:xfrm>
            <a:off x="5953634" y="194005"/>
            <a:ext cx="6462033" cy="2726474"/>
          </a:xfrm>
          <a:prstGeom prst="rect">
            <a:avLst/>
          </a:prstGeom>
          <a:ln w="57150">
            <a:solidFill>
              <a:srgbClr val="365073"/>
            </a:solidFill>
          </a:ln>
        </p:spPr>
      </p:pic>
    </p:spTree>
    <p:extLst>
      <p:ext uri="{BB962C8B-B14F-4D97-AF65-F5344CB8AC3E}">
        <p14:creationId xmlns:p14="http://schemas.microsoft.com/office/powerpoint/2010/main" val="1256560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219451"/>
            <a:ext cx="16459200" cy="1128085"/>
          </a:xfrm>
        </p:spPr>
        <p:txBody>
          <a:bodyPr>
            <a:normAutofit/>
          </a:bodyPr>
          <a:lstStyle/>
          <a:p>
            <a:r>
              <a:rPr lang="en-US" b="0" dirty="0"/>
              <a:t>This Is a Learning Agenda!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2398" y="1871920"/>
            <a:ext cx="11268801" cy="8035587"/>
          </a:xfrm>
        </p:spPr>
        <p:txBody>
          <a:bodyPr>
            <a:noAutofit/>
          </a:bodyPr>
          <a:lstStyle/>
          <a:p>
            <a:r>
              <a:rPr lang="en-US" sz="5600" b="0" dirty="0"/>
              <a:t> As individuals</a:t>
            </a:r>
          </a:p>
          <a:p>
            <a:r>
              <a:rPr lang="en-US" sz="5600" b="0" dirty="0"/>
              <a:t> But more importantly as teams</a:t>
            </a:r>
          </a:p>
          <a:p>
            <a:endParaRPr lang="en-US" sz="5600" b="0" dirty="0"/>
          </a:p>
          <a:p>
            <a:endParaRPr lang="en-US" sz="5600" b="0" dirty="0"/>
          </a:p>
        </p:txBody>
      </p:sp>
      <p:pic>
        <p:nvPicPr>
          <p:cNvPr id="5" name="Content Placeholder 4" descr="text: strategic learning agenda">
            <a:extLst>
              <a:ext uri="{FF2B5EF4-FFF2-40B4-BE49-F238E27FC236}">
                <a16:creationId xmlns:a16="http://schemas.microsoft.com/office/drawing/2014/main" id="{EC412748-B8E4-9F49-8C34-88E9C803A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6540" y="6399017"/>
            <a:ext cx="3523049" cy="3523049"/>
          </a:xfrm>
          <a:prstGeom prst="rect">
            <a:avLst/>
          </a:prstGeom>
          <a:ln w="57150">
            <a:solidFill>
              <a:srgbClr val="2E476D"/>
            </a:solidFill>
          </a:ln>
        </p:spPr>
      </p:pic>
    </p:spTree>
    <p:extLst>
      <p:ext uri="{BB962C8B-B14F-4D97-AF65-F5344CB8AC3E}">
        <p14:creationId xmlns:p14="http://schemas.microsoft.com/office/powerpoint/2010/main" val="2842664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219451"/>
            <a:ext cx="16459200" cy="1128085"/>
          </a:xfrm>
        </p:spPr>
        <p:txBody>
          <a:bodyPr>
            <a:normAutofit/>
          </a:bodyPr>
          <a:lstStyle/>
          <a:p>
            <a:r>
              <a:rPr lang="en-US" b="0" dirty="0"/>
              <a:t>This Is a Learning Agenda!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2398" y="1871920"/>
            <a:ext cx="11268801" cy="8035587"/>
          </a:xfrm>
        </p:spPr>
        <p:txBody>
          <a:bodyPr>
            <a:noAutofit/>
          </a:bodyPr>
          <a:lstStyle/>
          <a:p>
            <a:r>
              <a:rPr lang="en-US" sz="5600" b="0" dirty="0"/>
              <a:t> As individuals</a:t>
            </a:r>
          </a:p>
          <a:p>
            <a:r>
              <a:rPr lang="en-US" sz="5600" b="0" dirty="0"/>
              <a:t> But more importantly as teams</a:t>
            </a:r>
          </a:p>
          <a:p>
            <a:r>
              <a:rPr lang="en-US" sz="5600" b="0" dirty="0"/>
              <a:t>The measures of effectiveness are:</a:t>
            </a:r>
          </a:p>
          <a:p>
            <a:endParaRPr lang="en-US" sz="5600" b="0" dirty="0"/>
          </a:p>
          <a:p>
            <a:endParaRPr lang="en-US" sz="5600" b="0" dirty="0"/>
          </a:p>
        </p:txBody>
      </p:sp>
      <p:pic>
        <p:nvPicPr>
          <p:cNvPr id="5" name="Content Placeholder 4" descr="text: strategic learning agenda">
            <a:extLst>
              <a:ext uri="{FF2B5EF4-FFF2-40B4-BE49-F238E27FC236}">
                <a16:creationId xmlns:a16="http://schemas.microsoft.com/office/drawing/2014/main" id="{63454D8D-C843-884F-8AD6-8FD16A0B8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6540" y="6399017"/>
            <a:ext cx="3523049" cy="3523049"/>
          </a:xfrm>
          <a:prstGeom prst="rect">
            <a:avLst/>
          </a:prstGeom>
          <a:ln w="57150">
            <a:solidFill>
              <a:srgbClr val="2E476D"/>
            </a:solidFill>
          </a:ln>
        </p:spPr>
      </p:pic>
    </p:spTree>
    <p:extLst>
      <p:ext uri="{BB962C8B-B14F-4D97-AF65-F5344CB8AC3E}">
        <p14:creationId xmlns:p14="http://schemas.microsoft.com/office/powerpoint/2010/main" val="531424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219451"/>
            <a:ext cx="16459200" cy="1128085"/>
          </a:xfrm>
        </p:spPr>
        <p:txBody>
          <a:bodyPr>
            <a:normAutofit/>
          </a:bodyPr>
          <a:lstStyle/>
          <a:p>
            <a:r>
              <a:rPr lang="en-US" b="0" dirty="0"/>
              <a:t>This Is a Learning Agenda!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2398" y="1871920"/>
            <a:ext cx="11268801" cy="8035587"/>
          </a:xfrm>
        </p:spPr>
        <p:txBody>
          <a:bodyPr>
            <a:noAutofit/>
          </a:bodyPr>
          <a:lstStyle/>
          <a:p>
            <a:r>
              <a:rPr lang="en-US" sz="5600" b="0" dirty="0"/>
              <a:t> As individuals</a:t>
            </a:r>
          </a:p>
          <a:p>
            <a:r>
              <a:rPr lang="en-US" sz="5600" b="0" dirty="0"/>
              <a:t> But more importantly as teams</a:t>
            </a:r>
          </a:p>
          <a:p>
            <a:r>
              <a:rPr lang="en-US" sz="5600" b="0" dirty="0"/>
              <a:t>The measures of effectiveness are:</a:t>
            </a:r>
          </a:p>
          <a:p>
            <a:pPr marL="1600200" lvl="1" indent="-914400">
              <a:buFont typeface="+mj-lt"/>
              <a:buAutoNum type="arabicPeriod"/>
            </a:pPr>
            <a:r>
              <a:rPr lang="en-US" sz="5600" b="0" dirty="0"/>
              <a:t>What have we done?</a:t>
            </a:r>
          </a:p>
          <a:p>
            <a:endParaRPr lang="en-US" sz="5600" b="0" dirty="0"/>
          </a:p>
          <a:p>
            <a:endParaRPr lang="en-US" sz="5600" b="0" dirty="0"/>
          </a:p>
        </p:txBody>
      </p:sp>
      <p:pic>
        <p:nvPicPr>
          <p:cNvPr id="5" name="Content Placeholder 4" descr="text: strategic learning agenda">
            <a:extLst>
              <a:ext uri="{FF2B5EF4-FFF2-40B4-BE49-F238E27FC236}">
                <a16:creationId xmlns:a16="http://schemas.microsoft.com/office/drawing/2014/main" id="{011707DF-50AE-0342-91A3-71491CBD2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6540" y="6399017"/>
            <a:ext cx="3523049" cy="3523049"/>
          </a:xfrm>
          <a:prstGeom prst="rect">
            <a:avLst/>
          </a:prstGeom>
          <a:ln w="57150">
            <a:solidFill>
              <a:srgbClr val="2E476D"/>
            </a:solidFill>
          </a:ln>
        </p:spPr>
      </p:pic>
    </p:spTree>
    <p:extLst>
      <p:ext uri="{BB962C8B-B14F-4D97-AF65-F5344CB8AC3E}">
        <p14:creationId xmlns:p14="http://schemas.microsoft.com/office/powerpoint/2010/main" val="345831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219451"/>
            <a:ext cx="16459200" cy="1128085"/>
          </a:xfrm>
        </p:spPr>
        <p:txBody>
          <a:bodyPr>
            <a:normAutofit/>
          </a:bodyPr>
          <a:lstStyle/>
          <a:p>
            <a:r>
              <a:rPr lang="en-US" b="0" dirty="0"/>
              <a:t>This Is a Learning Agenda! 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2398" y="1871920"/>
            <a:ext cx="11268801" cy="8035587"/>
          </a:xfrm>
        </p:spPr>
        <p:txBody>
          <a:bodyPr>
            <a:noAutofit/>
          </a:bodyPr>
          <a:lstStyle/>
          <a:p>
            <a:r>
              <a:rPr lang="en-US" sz="5600" b="0" dirty="0"/>
              <a:t> As individuals</a:t>
            </a:r>
          </a:p>
          <a:p>
            <a:r>
              <a:rPr lang="en-US" sz="5600" b="0" dirty="0"/>
              <a:t> But more importantly as teams</a:t>
            </a:r>
          </a:p>
          <a:p>
            <a:r>
              <a:rPr lang="en-US" sz="5600" b="0" dirty="0"/>
              <a:t>The measures of effectiveness are:</a:t>
            </a:r>
          </a:p>
          <a:p>
            <a:pPr marL="1600200" lvl="1" indent="-914400">
              <a:buFont typeface="+mj-lt"/>
              <a:buAutoNum type="arabicPeriod"/>
            </a:pPr>
            <a:r>
              <a:rPr lang="en-US" sz="5600" b="0" dirty="0"/>
              <a:t>What have we done?</a:t>
            </a:r>
          </a:p>
          <a:p>
            <a:pPr marL="1600200" lvl="1" indent="-914400">
              <a:buFont typeface="+mj-lt"/>
              <a:buAutoNum type="arabicPeriod"/>
            </a:pPr>
            <a:r>
              <a:rPr lang="en-US" sz="5600" b="0" dirty="0"/>
              <a:t>How well did it work?</a:t>
            </a:r>
          </a:p>
          <a:p>
            <a:endParaRPr lang="en-US" sz="5600" b="0" dirty="0"/>
          </a:p>
          <a:p>
            <a:endParaRPr lang="en-US" sz="5600" b="0" dirty="0"/>
          </a:p>
        </p:txBody>
      </p:sp>
      <p:pic>
        <p:nvPicPr>
          <p:cNvPr id="5" name="Content Placeholder 4" descr="text: strategic learning agenda">
            <a:extLst>
              <a:ext uri="{FF2B5EF4-FFF2-40B4-BE49-F238E27FC236}">
                <a16:creationId xmlns:a16="http://schemas.microsoft.com/office/drawing/2014/main" id="{E0C5CFD6-D070-FE4D-88C3-B3FA9F1B5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6540" y="6399017"/>
            <a:ext cx="3523049" cy="3523049"/>
          </a:xfrm>
          <a:prstGeom prst="rect">
            <a:avLst/>
          </a:prstGeom>
          <a:ln w="57150">
            <a:solidFill>
              <a:srgbClr val="2E476D"/>
            </a:solidFill>
          </a:ln>
        </p:spPr>
      </p:pic>
    </p:spTree>
    <p:extLst>
      <p:ext uri="{BB962C8B-B14F-4D97-AF65-F5344CB8AC3E}">
        <p14:creationId xmlns:p14="http://schemas.microsoft.com/office/powerpoint/2010/main" val="2023453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219451"/>
            <a:ext cx="16459200" cy="1128085"/>
          </a:xfrm>
        </p:spPr>
        <p:txBody>
          <a:bodyPr>
            <a:normAutofit/>
          </a:bodyPr>
          <a:lstStyle/>
          <a:p>
            <a:r>
              <a:rPr lang="en-US" b="0" dirty="0"/>
              <a:t>This Is a Learning Agenda!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2398" y="1871920"/>
            <a:ext cx="11268801" cy="8035587"/>
          </a:xfrm>
        </p:spPr>
        <p:txBody>
          <a:bodyPr>
            <a:noAutofit/>
          </a:bodyPr>
          <a:lstStyle/>
          <a:p>
            <a:r>
              <a:rPr lang="en-US" sz="5600" b="0" dirty="0"/>
              <a:t> As individuals</a:t>
            </a:r>
          </a:p>
          <a:p>
            <a:r>
              <a:rPr lang="en-US" sz="5600" b="0" dirty="0"/>
              <a:t> But more importantly as teams</a:t>
            </a:r>
          </a:p>
          <a:p>
            <a:r>
              <a:rPr lang="en-US" sz="5600" b="0" dirty="0"/>
              <a:t>The measures of effectiveness are:</a:t>
            </a:r>
          </a:p>
          <a:p>
            <a:pPr marL="1600200" lvl="1" indent="-914400">
              <a:buFont typeface="+mj-lt"/>
              <a:buAutoNum type="arabicPeriod"/>
            </a:pPr>
            <a:r>
              <a:rPr lang="en-US" sz="5600" b="0" dirty="0"/>
              <a:t>What have we done?</a:t>
            </a:r>
          </a:p>
          <a:p>
            <a:pPr marL="1600200" lvl="1" indent="-914400">
              <a:buFont typeface="+mj-lt"/>
              <a:buAutoNum type="arabicPeriod"/>
            </a:pPr>
            <a:r>
              <a:rPr lang="en-US" sz="5600" b="0" dirty="0"/>
              <a:t>How well did it work?</a:t>
            </a:r>
          </a:p>
          <a:p>
            <a:pPr marL="1600200" lvl="1" indent="-914400">
              <a:buFont typeface="+mj-lt"/>
              <a:buAutoNum type="arabicPeriod"/>
            </a:pPr>
            <a:r>
              <a:rPr lang="en-US" sz="5600" b="0" dirty="0"/>
              <a:t>How do we know?</a:t>
            </a:r>
          </a:p>
          <a:p>
            <a:endParaRPr lang="en-US" sz="5600" b="0" dirty="0"/>
          </a:p>
          <a:p>
            <a:endParaRPr lang="en-US" sz="5600" b="0" dirty="0"/>
          </a:p>
        </p:txBody>
      </p:sp>
      <p:pic>
        <p:nvPicPr>
          <p:cNvPr id="5" name="Content Placeholder 4" descr="text: strategic learning agenda">
            <a:extLst>
              <a:ext uri="{FF2B5EF4-FFF2-40B4-BE49-F238E27FC236}">
                <a16:creationId xmlns:a16="http://schemas.microsoft.com/office/drawing/2014/main" id="{F788B509-045E-DF45-9766-A014806BC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6540" y="6399017"/>
            <a:ext cx="3523049" cy="3523049"/>
          </a:xfrm>
          <a:prstGeom prst="rect">
            <a:avLst/>
          </a:prstGeom>
          <a:ln w="57150">
            <a:solidFill>
              <a:srgbClr val="2E476D"/>
            </a:solidFill>
          </a:ln>
        </p:spPr>
      </p:pic>
    </p:spTree>
    <p:extLst>
      <p:ext uri="{BB962C8B-B14F-4D97-AF65-F5344CB8AC3E}">
        <p14:creationId xmlns:p14="http://schemas.microsoft.com/office/powerpoint/2010/main" val="2186341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219451"/>
            <a:ext cx="16459200" cy="1128085"/>
          </a:xfrm>
        </p:spPr>
        <p:txBody>
          <a:bodyPr>
            <a:normAutofit/>
          </a:bodyPr>
          <a:lstStyle/>
          <a:p>
            <a:r>
              <a:rPr lang="en-US" b="0" dirty="0"/>
              <a:t>This Is a Learning Agenda!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2398" y="1871920"/>
            <a:ext cx="11268801" cy="8035587"/>
          </a:xfrm>
        </p:spPr>
        <p:txBody>
          <a:bodyPr>
            <a:noAutofit/>
          </a:bodyPr>
          <a:lstStyle/>
          <a:p>
            <a:r>
              <a:rPr lang="en-US" sz="5600" b="0"/>
              <a:t> As individuals</a:t>
            </a:r>
          </a:p>
          <a:p>
            <a:r>
              <a:rPr lang="en-US" sz="5600" b="0"/>
              <a:t> But more importantly as teams</a:t>
            </a:r>
          </a:p>
          <a:p>
            <a:pPr>
              <a:spcAft>
                <a:spcPts val="900"/>
              </a:spcAft>
            </a:pPr>
            <a:r>
              <a:rPr lang="en-US" sz="5600" b="0"/>
              <a:t> The measures of effectiveness are:</a:t>
            </a:r>
          </a:p>
          <a:p>
            <a:pPr marL="1514475" lvl="1" indent="-914400">
              <a:buFont typeface="+mj-lt"/>
              <a:buAutoNum type="arabicPeriod"/>
            </a:pPr>
            <a:r>
              <a:rPr lang="en-US" sz="5600" b="0"/>
              <a:t>What have we done?</a:t>
            </a:r>
          </a:p>
          <a:p>
            <a:pPr marL="1514475" lvl="1" indent="-914400">
              <a:buFont typeface="+mj-lt"/>
              <a:buAutoNum type="arabicPeriod"/>
            </a:pPr>
            <a:r>
              <a:rPr lang="en-US" sz="5600" b="0"/>
              <a:t>How well did it work?</a:t>
            </a:r>
          </a:p>
          <a:p>
            <a:pPr marL="1514475" lvl="1" indent="-914400">
              <a:buFont typeface="+mj-lt"/>
              <a:buAutoNum type="arabicPeriod"/>
            </a:pPr>
            <a:r>
              <a:rPr lang="en-US" sz="5600" b="0"/>
              <a:t>How do we know?</a:t>
            </a:r>
          </a:p>
          <a:p>
            <a:pPr marL="1514475" lvl="1" indent="-914400">
              <a:buFont typeface="+mj-lt"/>
              <a:buAutoNum type="arabicPeriod"/>
            </a:pPr>
            <a:r>
              <a:rPr lang="en-US" sz="5600" b="0"/>
              <a:t>What have we learned?</a:t>
            </a:r>
            <a:endParaRPr lang="en-US" sz="5600" b="0" dirty="0"/>
          </a:p>
        </p:txBody>
      </p:sp>
      <p:pic>
        <p:nvPicPr>
          <p:cNvPr id="8" name="Content Placeholder 4" descr="text: strategic learning agenda">
            <a:extLst>
              <a:ext uri="{FF2B5EF4-FFF2-40B4-BE49-F238E27FC236}">
                <a16:creationId xmlns:a16="http://schemas.microsoft.com/office/drawing/2014/main" id="{EF2898D7-FB15-B741-9F47-F4FB60369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6540" y="6399017"/>
            <a:ext cx="3523049" cy="3523049"/>
          </a:xfrm>
          <a:prstGeom prst="rect">
            <a:avLst/>
          </a:prstGeom>
          <a:ln w="57150">
            <a:solidFill>
              <a:srgbClr val="2E476D"/>
            </a:solidFill>
          </a:ln>
        </p:spPr>
      </p:pic>
    </p:spTree>
    <p:extLst>
      <p:ext uri="{BB962C8B-B14F-4D97-AF65-F5344CB8AC3E}">
        <p14:creationId xmlns:p14="http://schemas.microsoft.com/office/powerpoint/2010/main" val="2152365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4382F-9AAC-FC4E-9E17-FD4C9773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0" dirty="0"/>
              <a:t>The single biggest challenge to more effective teams is…</a:t>
            </a:r>
          </a:p>
        </p:txBody>
      </p:sp>
      <p:pic>
        <p:nvPicPr>
          <p:cNvPr id="5" name="Content Placeholder 4" descr="4 square chart: psychological safety on the x axis, performance accountabiliy on the y axis; composed of comfort zone, learning zone, anxiety zon, apathy zone">
            <a:extLst>
              <a:ext uri="{FF2B5EF4-FFF2-40B4-BE49-F238E27FC236}">
                <a16:creationId xmlns:a16="http://schemas.microsoft.com/office/drawing/2014/main" id="{F51E9FA9-0DD1-0942-BEAB-160399B9A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2557" y="4621719"/>
            <a:ext cx="7822885" cy="525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39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4382F-9AAC-FC4E-9E17-FD4C9773D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1957"/>
            <a:ext cx="17373600" cy="4209762"/>
          </a:xfrm>
        </p:spPr>
        <p:txBody>
          <a:bodyPr>
            <a:normAutofit fontScale="90000"/>
          </a:bodyPr>
          <a:lstStyle/>
          <a:p>
            <a:pPr algn="l"/>
            <a:r>
              <a:rPr lang="en-US" b="0" dirty="0"/>
              <a:t>The single biggest challenge to more effective teams is…creating enough</a:t>
            </a:r>
            <a:br>
              <a:rPr lang="en-US" b="0" dirty="0"/>
            </a:br>
            <a:r>
              <a:rPr lang="en-US" b="0" dirty="0">
                <a:solidFill>
                  <a:srgbClr val="0253FF"/>
                </a:solidFill>
              </a:rPr>
              <a:t>psychological safety </a:t>
            </a:r>
            <a:r>
              <a:rPr lang="en-US" b="0" dirty="0"/>
              <a:t>for them to learn well and apply that learning.</a:t>
            </a:r>
            <a:br>
              <a:rPr lang="en-US" b="0" dirty="0"/>
            </a:br>
            <a:endParaRPr lang="en-US" b="0" dirty="0"/>
          </a:p>
        </p:txBody>
      </p:sp>
      <p:pic>
        <p:nvPicPr>
          <p:cNvPr id="5" name="Content Placeholder 4" descr="4 square chart: psychological safety on the x axis, performance accountabiliy on the y axis; composed of comfort zone, learning zone, anxiety zon, apathy zone">
            <a:extLst>
              <a:ext uri="{FF2B5EF4-FFF2-40B4-BE49-F238E27FC236}">
                <a16:creationId xmlns:a16="http://schemas.microsoft.com/office/drawing/2014/main" id="{F51E9FA9-0DD1-0942-BEAB-160399B9A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2557" y="4621719"/>
            <a:ext cx="7822885" cy="525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07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8747B0-2250-1F4C-892E-623550DB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2778"/>
            <a:ext cx="18288000" cy="1714500"/>
          </a:xfrm>
        </p:spPr>
        <p:txBody>
          <a:bodyPr>
            <a:normAutofit/>
          </a:bodyPr>
          <a:lstStyle/>
          <a:p>
            <a:r>
              <a:rPr lang="en-US" sz="7500" b="0" dirty="0">
                <a:solidFill>
                  <a:srgbClr val="0253FF"/>
                </a:solidFill>
              </a:rPr>
              <a:t>Psychological Safety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7CB24-EA63-9B42-A90E-9D4891168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010" y="2407278"/>
            <a:ext cx="15231980" cy="46062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b="0" i="1" dirty="0"/>
              <a:t>The shared belief within a team that it is safe to take risks, and foster innovation and that members are mutually accepted, respected, and trusted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D48382-48FA-6C4B-9286-2F8210CC066F}"/>
              </a:ext>
            </a:extLst>
          </p:cNvPr>
          <p:cNvSpPr txBox="1">
            <a:spLocks/>
          </p:cNvSpPr>
          <p:nvPr/>
        </p:nvSpPr>
        <p:spPr>
          <a:xfrm>
            <a:off x="6610929" y="9345247"/>
            <a:ext cx="5066141" cy="120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4425" indent="-428625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685800" rtl="0" eaLnBrk="1" latinLnBrk="0" hangingPunct="1">
              <a:spcBef>
                <a:spcPct val="20000"/>
              </a:spcBef>
              <a:buFont typeface="Arial"/>
              <a:buChar char="»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800" b="0" dirty="0"/>
              <a:t>Edmondson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60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970BE-65DD-884A-8B14-DE4B4B22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997" y="0"/>
            <a:ext cx="14558211" cy="3799140"/>
          </a:xfrm>
        </p:spPr>
        <p:txBody>
          <a:bodyPr>
            <a:normAutofit/>
          </a:bodyPr>
          <a:lstStyle/>
          <a:p>
            <a:r>
              <a:rPr lang="en-US" b="0" dirty="0"/>
              <a:t>Psychological safety exists in teams, </a:t>
            </a:r>
            <a:br>
              <a:rPr lang="en-US" b="0" dirty="0"/>
            </a:br>
            <a:r>
              <a:rPr lang="en-US" b="0" dirty="0"/>
              <a:t>rather than between specific individuals.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EB80CA-0F1D-8F4A-B6E5-EB556B912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017" y="3951540"/>
            <a:ext cx="5420166" cy="39214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8B4176-8A53-6740-9732-8EC353D73DAA}"/>
              </a:ext>
            </a:extLst>
          </p:cNvPr>
          <p:cNvSpPr txBox="1">
            <a:spLocks/>
          </p:cNvSpPr>
          <p:nvPr/>
        </p:nvSpPr>
        <p:spPr>
          <a:xfrm>
            <a:off x="6610929" y="9345247"/>
            <a:ext cx="5066141" cy="120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4425" indent="-428625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685800" rtl="0" eaLnBrk="1" latinLnBrk="0" hangingPunct="1">
              <a:spcBef>
                <a:spcPct val="20000"/>
              </a:spcBef>
              <a:buFont typeface="Arial"/>
              <a:buChar char="»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800" b="0" dirty="0"/>
              <a:t>Edmondson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90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OIP 1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BC9373-B83A-BE46-B0A7-295A2B566B6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67914" y="726301"/>
            <a:ext cx="14061988" cy="1977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0" dirty="0"/>
              <a:t>“The OIP is </a:t>
            </a:r>
            <a:r>
              <a:rPr lang="en-US" sz="6600" b="0" i="1" dirty="0"/>
              <a:t>not</a:t>
            </a:r>
            <a:r>
              <a:rPr lang="en-US" sz="6600" b="0" dirty="0"/>
              <a:t> compliance-focused… </a:t>
            </a:r>
            <a:endParaRPr lang="en-US" sz="6600" dirty="0"/>
          </a:p>
        </p:txBody>
      </p:sp>
      <p:pic>
        <p:nvPicPr>
          <p:cNvPr id="9" name="Content Placeholder 8" descr="common illustratoin for 'not' - red circle with diagonal line">
            <a:extLst>
              <a:ext uri="{FF2B5EF4-FFF2-40B4-BE49-F238E27FC236}">
                <a16:creationId xmlns:a16="http://schemas.microsoft.com/office/drawing/2014/main" id="{1C12EA70-7E2E-6C4E-87BF-FA61F199E3B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86897" y="2374323"/>
            <a:ext cx="4729763" cy="4729763"/>
          </a:xfrm>
          <a:prstGeom prst="rect">
            <a:avLst/>
          </a:prstGeom>
        </p:spPr>
      </p:pic>
      <p:pic>
        <p:nvPicPr>
          <p:cNvPr id="10" name="Content Placeholder 9" descr="compliance">
            <a:extLst>
              <a:ext uri="{FF2B5EF4-FFF2-40B4-BE49-F238E27FC236}">
                <a16:creationId xmlns:a16="http://schemas.microsoft.com/office/drawing/2014/main" id="{51B054BD-FA87-6445-9DB1-4972A5AABAC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720567" y="2139389"/>
            <a:ext cx="6799519" cy="452167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28E8A7-4DD7-544E-A1B5-2EB6BC1000F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77913" y="9347157"/>
            <a:ext cx="15925371" cy="11602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0" dirty="0"/>
              <a:t>Ward, J. 2019 Office for Improvement and Innovation, 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148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C229F0-E049-3E47-A7CF-5CBCA0E08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046"/>
            <a:ext cx="18288000" cy="1714500"/>
          </a:xfrm>
        </p:spPr>
        <p:txBody>
          <a:bodyPr>
            <a:normAutofit/>
          </a:bodyPr>
          <a:lstStyle/>
          <a:p>
            <a:r>
              <a:rPr lang="en-US" sz="7200" b="0" dirty="0"/>
              <a:t>Psychological</a:t>
            </a:r>
            <a:r>
              <a:rPr lang="en-US" sz="7200" b="0" i="1" dirty="0"/>
              <a:t> </a:t>
            </a:r>
            <a:r>
              <a:rPr lang="en-US" sz="7200" b="0" dirty="0"/>
              <a:t>Safety enables…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17CBFC-E225-4049-AF63-C83C4F8C0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495" y="1856546"/>
            <a:ext cx="9087852" cy="2658976"/>
          </a:xfrm>
        </p:spPr>
        <p:txBody>
          <a:bodyPr>
            <a:normAutofit/>
          </a:bodyPr>
          <a:lstStyle/>
          <a:p>
            <a:r>
              <a:rPr lang="en-US" b="0" dirty="0"/>
              <a:t>Team learning behaviors</a:t>
            </a:r>
          </a:p>
          <a:p>
            <a:r>
              <a:rPr lang="en-US" b="0" dirty="0"/>
              <a:t>Team performance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A45091-82CF-9544-A813-68D27BB9D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98" r="8218"/>
          <a:stretch/>
        </p:blipFill>
        <p:spPr>
          <a:xfrm>
            <a:off x="6320589" y="4957010"/>
            <a:ext cx="4283243" cy="3581400"/>
          </a:xfrm>
          <a:prstGeom prst="rect">
            <a:avLst/>
          </a:prstGeom>
          <a:ln w="57150">
            <a:solidFill>
              <a:srgbClr val="2E476D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3DD0A5F-1114-5847-9F94-13F2986767BD}"/>
              </a:ext>
            </a:extLst>
          </p:cNvPr>
          <p:cNvSpPr txBox="1">
            <a:spLocks/>
          </p:cNvSpPr>
          <p:nvPr/>
        </p:nvSpPr>
        <p:spPr>
          <a:xfrm>
            <a:off x="5929139" y="9345247"/>
            <a:ext cx="5066141" cy="120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4425" indent="-428625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685800" rtl="0" eaLnBrk="1" latinLnBrk="0" hangingPunct="1">
              <a:spcBef>
                <a:spcPct val="20000"/>
              </a:spcBef>
              <a:buFont typeface="Arial"/>
              <a:buChar char="»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800" b="0" dirty="0"/>
              <a:t>Edmondson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35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A285E-0A0F-EE46-A173-58E89652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0" dirty="0"/>
              <a:t>Do your views and opinions count at work? 1</a:t>
            </a:r>
            <a:endParaRPr lang="en-US" sz="6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6F7BB-E0CC-D043-AB91-3924269AD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3460" y="2598011"/>
            <a:ext cx="10354962" cy="2270552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0" dirty="0"/>
              <a:t>Discuss and Report Out</a:t>
            </a:r>
            <a:br>
              <a:rPr lang="en-US" sz="4400" b="0" dirty="0"/>
            </a:br>
            <a:r>
              <a:rPr lang="en-US" sz="4400" b="0" dirty="0"/>
              <a:t>Handout #3</a:t>
            </a:r>
            <a:endParaRPr lang="en-US" sz="4400" dirty="0"/>
          </a:p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0C7A52-E905-534F-B52C-0E5F75E82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721" y="7898357"/>
            <a:ext cx="2609437" cy="214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022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A285E-0A0F-EE46-A173-58E89652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0" dirty="0"/>
              <a:t>Do your views and opinions count at work? 2</a:t>
            </a:r>
            <a:endParaRPr lang="en-US" sz="6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FF605-6F5A-034F-9B4B-5BBE657E6E86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4912839" y="2137764"/>
            <a:ext cx="8077200" cy="278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5400" b="0" dirty="0"/>
              <a:t>Discuss and Report Out</a:t>
            </a:r>
            <a:br>
              <a:rPr lang="en-US" sz="5400" b="0" dirty="0"/>
            </a:br>
            <a:r>
              <a:rPr lang="en-US" sz="5400" b="0" dirty="0"/>
              <a:t>Handout #3</a:t>
            </a:r>
            <a:endParaRPr lang="en-US" sz="5400" dirty="0"/>
          </a:p>
          <a:p>
            <a:endParaRPr lang="en-US" sz="56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B67F-BBDA-9C4B-A70C-4EB73306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98919" y="4503884"/>
            <a:ext cx="13389577" cy="6788945"/>
          </a:xfrm>
        </p:spPr>
        <p:txBody>
          <a:bodyPr/>
          <a:lstStyle/>
          <a:p>
            <a:r>
              <a:rPr lang="en-US" sz="5400" b="0" dirty="0"/>
              <a:t>A 2017 Gallup poll found that only 3 in 10 employees strongly agree with the statement that their opinions count at work.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2957FB-6668-6945-8C11-0D1B0EEB8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721" y="7898357"/>
            <a:ext cx="2609437" cy="214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385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A285E-0A0F-EE46-A173-58E89652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0" dirty="0"/>
              <a:t>Do your views and opinions count at work? 3</a:t>
            </a:r>
            <a:endParaRPr lang="en-US" sz="6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FF605-6F5A-034F-9B4B-5BBE657E6E86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4912839" y="1897324"/>
            <a:ext cx="8077200" cy="278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5400" b="0" dirty="0"/>
              <a:t>Discuss and Report Out</a:t>
            </a:r>
            <a:br>
              <a:rPr lang="en-US" sz="5400" b="0" dirty="0"/>
            </a:br>
            <a:r>
              <a:rPr lang="en-US" sz="5400" b="0" dirty="0"/>
              <a:t>Handout #3</a:t>
            </a:r>
            <a:endParaRPr lang="en-US" sz="5400" dirty="0"/>
          </a:p>
          <a:p>
            <a:endParaRPr lang="en-US" sz="56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B67F-BBDA-9C4B-A70C-4EB73306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00649" y="3886046"/>
            <a:ext cx="14976389" cy="6788945"/>
          </a:xfrm>
        </p:spPr>
        <p:txBody>
          <a:bodyPr/>
          <a:lstStyle/>
          <a:p>
            <a:r>
              <a:rPr lang="en-US" sz="5400" b="0" dirty="0"/>
              <a:t>A 2017 Gallup poll found that only 3 in 10 employees strongly agree with the statement that their opinions count at work. </a:t>
            </a:r>
          </a:p>
          <a:p>
            <a:r>
              <a:rPr lang="en-US" sz="5400" b="0" dirty="0"/>
              <a:t>This doesn’t work well for organizations or teams.</a:t>
            </a:r>
          </a:p>
          <a:p>
            <a:endParaRPr lang="en-US" sz="5400" b="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CE282B-3612-5448-8E3B-6A67481E9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721" y="7898357"/>
            <a:ext cx="2609437" cy="214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604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47A14C-D0BD-A74E-B9D4-EAB14FCF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800" b="0" dirty="0"/>
              <a:t>Do better (more effective) teams…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37ED13-838D-E24E-BE60-A7CC254F0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0962" y="2168387"/>
            <a:ext cx="15866075" cy="2295266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0" dirty="0"/>
              <a:t>Discuss as a Team</a:t>
            </a:r>
            <a:br>
              <a:rPr lang="en-US" sz="6000" b="0" dirty="0"/>
            </a:br>
            <a:r>
              <a:rPr lang="en-US" sz="6000" b="0" dirty="0"/>
              <a:t>Handout #4</a:t>
            </a:r>
            <a:endParaRPr lang="en-US" sz="60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BC60C-5059-FA40-A95B-B8644BFA6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3957" y="4708583"/>
            <a:ext cx="9069860" cy="49521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6000" b="0" dirty="0"/>
              <a:t>Make more mistakes?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6000" b="0" dirty="0"/>
              <a:t>Less mistakes?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6000" b="0" dirty="0"/>
              <a:t>What do you think?                 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1701A-C049-A044-9B00-49043BD63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9237" y="5441607"/>
            <a:ext cx="5257800" cy="3486150"/>
          </a:xfrm>
          <a:prstGeom prst="rect">
            <a:avLst/>
          </a:prstGeom>
          <a:ln w="57150">
            <a:solidFill>
              <a:srgbClr val="2E476D"/>
            </a:solidFill>
          </a:ln>
        </p:spPr>
      </p:pic>
    </p:spTree>
    <p:extLst>
      <p:ext uri="{BB962C8B-B14F-4D97-AF65-F5344CB8AC3E}">
        <p14:creationId xmlns:p14="http://schemas.microsoft.com/office/powerpoint/2010/main" val="20597705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8AC0573-9D5C-3940-A7B7-CB20AE54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04238" cy="171450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Better teams, more mistakes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13107E-C155-8742-ADCF-5DB0DD019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857250"/>
            <a:ext cx="16459200" cy="6788945"/>
          </a:xfrm>
        </p:spPr>
        <p:txBody>
          <a:bodyPr/>
          <a:lstStyle/>
          <a:p>
            <a:pPr marL="0" indent="0" algn="ctr">
              <a:buNone/>
            </a:pPr>
            <a:r>
              <a:rPr lang="en-US" b="0" dirty="0"/>
              <a:t>It </a:t>
            </a:r>
            <a:r>
              <a:rPr lang="en-US" b="0" dirty="0">
                <a:solidFill>
                  <a:srgbClr val="0253FF"/>
                </a:solidFill>
              </a:rPr>
              <a:t>appears</a:t>
            </a:r>
            <a:r>
              <a:rPr lang="en-US" b="0" dirty="0"/>
              <a:t> that better teams make </a:t>
            </a:r>
            <a:br>
              <a:rPr lang="en-US" b="0" dirty="0"/>
            </a:br>
            <a:r>
              <a:rPr lang="en-US" b="0" i="1" dirty="0">
                <a:solidFill>
                  <a:srgbClr val="0253FF"/>
                </a:solidFill>
              </a:rPr>
              <a:t>more </a:t>
            </a:r>
            <a:r>
              <a:rPr lang="en-US" b="0" dirty="0"/>
              <a:t>mistakes than less strong teams. 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D94680-237F-A248-BC53-526380961BF2}"/>
              </a:ext>
            </a:extLst>
          </p:cNvPr>
          <p:cNvSpPr txBox="1">
            <a:spLocks/>
          </p:cNvSpPr>
          <p:nvPr/>
        </p:nvSpPr>
        <p:spPr>
          <a:xfrm>
            <a:off x="5929139" y="9345247"/>
            <a:ext cx="5066141" cy="120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4425" indent="-428625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685800" rtl="0" eaLnBrk="1" latinLnBrk="0" hangingPunct="1">
              <a:spcBef>
                <a:spcPct val="20000"/>
              </a:spcBef>
              <a:buFont typeface="Arial"/>
              <a:buChar char="»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800" b="0" dirty="0"/>
              <a:t>Edmondson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913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718EAC-4897-1B4E-82FF-582F1191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3" y="0"/>
            <a:ext cx="6104238" cy="1714500"/>
          </a:xfrm>
        </p:spPr>
        <p:txBody>
          <a:bodyPr>
            <a:normAutofit fontScale="90000"/>
          </a:bodyPr>
          <a:lstStyle/>
          <a:p>
            <a:r>
              <a:rPr lang="en-US" dirty="0"/>
              <a:t>Better teams, more mistakes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51842-5623-AD4D-A9B8-FE410076A4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47254" y="600676"/>
            <a:ext cx="14245751" cy="21495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0" dirty="0"/>
              <a:t>It </a:t>
            </a:r>
            <a:r>
              <a:rPr lang="en-US" b="0" dirty="0">
                <a:solidFill>
                  <a:srgbClr val="0253FF"/>
                </a:solidFill>
              </a:rPr>
              <a:t>appears</a:t>
            </a:r>
            <a:r>
              <a:rPr lang="en-US" b="0" dirty="0"/>
              <a:t> that better teams make </a:t>
            </a:r>
            <a:br>
              <a:rPr lang="en-US" b="0" dirty="0"/>
            </a:br>
            <a:r>
              <a:rPr lang="en-US" b="0" i="1" dirty="0">
                <a:solidFill>
                  <a:srgbClr val="0253FF"/>
                </a:solidFill>
              </a:rPr>
              <a:t>more </a:t>
            </a:r>
            <a:r>
              <a:rPr lang="en-US" b="0" dirty="0"/>
              <a:t>mistakes than less strong teams.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56626-7657-3D41-AF79-8F58C2BA736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4641" y="2750215"/>
            <a:ext cx="7930979" cy="3014662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b="0" dirty="0"/>
              <a:t>HOWEVER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 descr="text: more or less">
            <a:extLst>
              <a:ext uri="{FF2B5EF4-FFF2-40B4-BE49-F238E27FC236}">
                <a16:creationId xmlns:a16="http://schemas.microsoft.com/office/drawing/2014/main" id="{335AFD35-1E41-9F4B-9434-6E28F30592E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6624461" y="4264368"/>
            <a:ext cx="4091338" cy="229114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ADD9D0-9C0C-7044-921B-84956D92754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349246" y="7272338"/>
            <a:ext cx="14828107" cy="3014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Stronger teams just </a:t>
            </a:r>
            <a:r>
              <a:rPr lang="en-US" b="0" i="1" dirty="0">
                <a:solidFill>
                  <a:srgbClr val="0253FF"/>
                </a:solidFill>
              </a:rPr>
              <a:t>report</a:t>
            </a:r>
            <a:r>
              <a:rPr lang="en-US" b="0" dirty="0">
                <a:solidFill>
                  <a:srgbClr val="0253FF"/>
                </a:solidFill>
              </a:rPr>
              <a:t> more mistakes</a:t>
            </a:r>
            <a:r>
              <a:rPr lang="en-US" b="0" dirty="0"/>
              <a:t>.</a:t>
            </a:r>
            <a:endParaRPr lang="en-US" b="0" dirty="0">
              <a:solidFill>
                <a:srgbClr val="0253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2251B9-22F9-FE4B-96DA-05008B773B89}"/>
              </a:ext>
            </a:extLst>
          </p:cNvPr>
          <p:cNvSpPr txBox="1">
            <a:spLocks/>
          </p:cNvSpPr>
          <p:nvPr/>
        </p:nvSpPr>
        <p:spPr>
          <a:xfrm>
            <a:off x="5929139" y="9345247"/>
            <a:ext cx="5066141" cy="120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4425" indent="-428625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685800" rtl="0" eaLnBrk="1" latinLnBrk="0" hangingPunct="1">
              <a:spcBef>
                <a:spcPct val="20000"/>
              </a:spcBef>
              <a:buFont typeface="Arial"/>
              <a:buChar char="»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800" b="0" dirty="0"/>
              <a:t>Edmondson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727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718EAC-4897-1B4E-82FF-582F1191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503"/>
            <a:ext cx="6054811" cy="1714500"/>
          </a:xfrm>
        </p:spPr>
        <p:txBody>
          <a:bodyPr>
            <a:normAutofit fontScale="90000"/>
          </a:bodyPr>
          <a:lstStyle/>
          <a:p>
            <a:r>
              <a:rPr lang="en-US" dirty="0"/>
              <a:t>Better teams, more mistakes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51842-5623-AD4D-A9B8-FE410076A4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72422" y="569677"/>
            <a:ext cx="14245751" cy="21495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0" dirty="0"/>
              <a:t>It </a:t>
            </a:r>
            <a:r>
              <a:rPr lang="en-US" b="0" dirty="0">
                <a:solidFill>
                  <a:srgbClr val="0253FF"/>
                </a:solidFill>
              </a:rPr>
              <a:t>appears</a:t>
            </a:r>
            <a:r>
              <a:rPr lang="en-US" b="0" dirty="0"/>
              <a:t> that better teams make </a:t>
            </a:r>
            <a:br>
              <a:rPr lang="en-US" b="0" dirty="0"/>
            </a:br>
            <a:r>
              <a:rPr lang="en-US" b="0" i="1" dirty="0">
                <a:solidFill>
                  <a:srgbClr val="0253FF"/>
                </a:solidFill>
              </a:rPr>
              <a:t>more </a:t>
            </a:r>
            <a:r>
              <a:rPr lang="en-US" b="0" dirty="0"/>
              <a:t>mistakes than less strong teams.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56626-7657-3D41-AF79-8F58C2BA736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4641" y="2750215"/>
            <a:ext cx="7930979" cy="3014662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b="0" dirty="0"/>
              <a:t>HOWEVER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 descr="text: more or less">
            <a:extLst>
              <a:ext uri="{FF2B5EF4-FFF2-40B4-BE49-F238E27FC236}">
                <a16:creationId xmlns:a16="http://schemas.microsoft.com/office/drawing/2014/main" id="{335AFD35-1E41-9F4B-9434-6E28F30592E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6624461" y="4264368"/>
            <a:ext cx="4091338" cy="229114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ADD9D0-9C0C-7044-921B-84956D92754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19949" y="7121225"/>
            <a:ext cx="14828107" cy="2224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Stronger teams just </a:t>
            </a:r>
            <a:r>
              <a:rPr lang="en-US" b="0" i="1" dirty="0">
                <a:solidFill>
                  <a:srgbClr val="0253FF"/>
                </a:solidFill>
              </a:rPr>
              <a:t>report</a:t>
            </a:r>
            <a:r>
              <a:rPr lang="en-US" b="0" dirty="0">
                <a:solidFill>
                  <a:srgbClr val="0253FF"/>
                </a:solidFill>
              </a:rPr>
              <a:t> more mistakes</a:t>
            </a:r>
            <a:r>
              <a:rPr lang="en-US" b="0" dirty="0"/>
              <a:t>.</a:t>
            </a:r>
          </a:p>
          <a:p>
            <a:pPr marL="0" indent="0">
              <a:buNone/>
            </a:pPr>
            <a:r>
              <a:rPr lang="en-US" b="0" dirty="0"/>
              <a:t>They don’t actually </a:t>
            </a:r>
            <a:r>
              <a:rPr lang="en-US" b="0" i="1" dirty="0"/>
              <a:t>make </a:t>
            </a:r>
            <a:r>
              <a:rPr lang="en-US" b="0" dirty="0"/>
              <a:t>more mistakes.</a:t>
            </a:r>
          </a:p>
          <a:p>
            <a:pPr marL="0" indent="0">
              <a:buNone/>
            </a:pPr>
            <a:endParaRPr lang="en-US" b="0" dirty="0">
              <a:solidFill>
                <a:srgbClr val="0253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2251B9-22F9-FE4B-96DA-05008B773B89}"/>
              </a:ext>
            </a:extLst>
          </p:cNvPr>
          <p:cNvSpPr txBox="1">
            <a:spLocks/>
          </p:cNvSpPr>
          <p:nvPr/>
        </p:nvSpPr>
        <p:spPr>
          <a:xfrm>
            <a:off x="5929139" y="9345247"/>
            <a:ext cx="5066141" cy="120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4425" indent="-428625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685800" rtl="0" eaLnBrk="1" latinLnBrk="0" hangingPunct="1">
              <a:spcBef>
                <a:spcPct val="20000"/>
              </a:spcBef>
              <a:buFont typeface="Arial"/>
              <a:buChar char="»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800" b="0" dirty="0"/>
              <a:t>Edmondson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647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C098A3-1980-4244-B04C-768FBBA87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0" dirty="0"/>
              <a:t>So what causes better teams?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F14228-8165-5F44-A620-1D5F59975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632" y="2375589"/>
            <a:ext cx="8476735" cy="3753363"/>
          </a:xfrm>
          <a:solidFill>
            <a:srgbClr val="61A8B6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What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Causes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This?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261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C098A3-1980-4244-B04C-768FBBA87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0" dirty="0"/>
              <a:t>So what causes better teams? 2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1A13F8B-968D-AF4F-9391-B305ADE76F0D}"/>
              </a:ext>
            </a:extLst>
          </p:cNvPr>
          <p:cNvSpPr txBox="1">
            <a:spLocks/>
          </p:cNvSpPr>
          <p:nvPr/>
        </p:nvSpPr>
        <p:spPr>
          <a:xfrm>
            <a:off x="4905632" y="2375589"/>
            <a:ext cx="8476735" cy="3753363"/>
          </a:xfrm>
          <a:prstGeom prst="rect">
            <a:avLst/>
          </a:prstGeom>
          <a:solidFill>
            <a:srgbClr val="61A8B6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4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4425" indent="-428625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685800" rtl="0" eaLnBrk="1" latinLnBrk="0" hangingPunct="1">
              <a:spcBef>
                <a:spcPct val="20000"/>
              </a:spcBef>
              <a:buFont typeface="Arial"/>
              <a:buChar char="»"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What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Causes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This?</a:t>
            </a:r>
          </a:p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AF78582-3D80-DE40-89CB-B14C9B9C4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1924" y="6700454"/>
            <a:ext cx="13938422" cy="3977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0" dirty="0"/>
              <a:t>It turns out that teams become better by making, and learning from their </a:t>
            </a:r>
            <a:r>
              <a:rPr lang="en-US" sz="6000" b="0" dirty="0">
                <a:solidFill>
                  <a:srgbClr val="0253FF"/>
                </a:solidFill>
              </a:rPr>
              <a:t>mistakes</a:t>
            </a:r>
            <a:r>
              <a:rPr lang="en-US" sz="6000" b="0" dirty="0"/>
              <a:t> than other teams do.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/>
          <p:cNvSpPr>
            <a:spLocks noGrp="1"/>
          </p:cNvSpPr>
          <p:nvPr>
            <p:ph type="title"/>
          </p:nvPr>
        </p:nvSpPr>
        <p:spPr>
          <a:xfrm>
            <a:off x="0" y="43272"/>
            <a:ext cx="6397497" cy="1260774"/>
          </a:xfrm>
        </p:spPr>
        <p:txBody>
          <a:bodyPr>
            <a:normAutofit/>
          </a:bodyPr>
          <a:lstStyle/>
          <a:p>
            <a:r>
              <a:rPr lang="en-US" b="0" dirty="0"/>
              <a:t>OIP 2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BC9373-B83A-BE46-B0A7-295A2B566B6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67914" y="726301"/>
            <a:ext cx="14235370" cy="8620856"/>
          </a:xfrm>
        </p:spPr>
        <p:txBody>
          <a:bodyPr>
            <a:noAutofit/>
          </a:bodyPr>
          <a:lstStyle/>
          <a:p>
            <a:pPr marL="0" indent="0">
              <a:spcAft>
                <a:spcPts val="42400"/>
              </a:spcAft>
              <a:buNone/>
            </a:pPr>
            <a:r>
              <a:rPr lang="en-US" sz="6600" b="0" dirty="0"/>
              <a:t>“The OIP is </a:t>
            </a:r>
            <a:r>
              <a:rPr lang="en-US" sz="6600" b="0" i="1" dirty="0"/>
              <a:t>not</a:t>
            </a:r>
            <a:r>
              <a:rPr lang="en-US" sz="6600" b="0" dirty="0"/>
              <a:t> compliance-focused…</a:t>
            </a:r>
          </a:p>
          <a:p>
            <a:pPr marL="0" indent="0">
              <a:spcAft>
                <a:spcPts val="36000"/>
              </a:spcAft>
              <a:buNone/>
            </a:pPr>
            <a:r>
              <a:rPr lang="en-US" sz="6600" b="0" dirty="0"/>
              <a:t>…it’s an organizational strategy.”</a:t>
            </a:r>
          </a:p>
          <a:p>
            <a:pPr marL="0" indent="0">
              <a:spcAft>
                <a:spcPts val="36000"/>
              </a:spcAft>
              <a:buNone/>
            </a:pPr>
            <a:r>
              <a:rPr lang="en-US" sz="6600" b="0" dirty="0"/>
              <a:t> </a:t>
            </a:r>
            <a:endParaRPr lang="en-US" sz="6600" dirty="0"/>
          </a:p>
        </p:txBody>
      </p:sp>
      <p:pic>
        <p:nvPicPr>
          <p:cNvPr id="9" name="Content Placeholder 8" descr="common illustratoin for 'not' - red circle with diagonal line">
            <a:extLst>
              <a:ext uri="{FF2B5EF4-FFF2-40B4-BE49-F238E27FC236}">
                <a16:creationId xmlns:a16="http://schemas.microsoft.com/office/drawing/2014/main" id="{1C12EA70-7E2E-6C4E-87BF-FA61F199E3B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86897" y="2374323"/>
            <a:ext cx="4729763" cy="4729763"/>
          </a:xfrm>
          <a:prstGeom prst="rect">
            <a:avLst/>
          </a:prstGeom>
        </p:spPr>
      </p:pic>
      <p:pic>
        <p:nvPicPr>
          <p:cNvPr id="10" name="Content Placeholder 9" descr="compliance">
            <a:extLst>
              <a:ext uri="{FF2B5EF4-FFF2-40B4-BE49-F238E27FC236}">
                <a16:creationId xmlns:a16="http://schemas.microsoft.com/office/drawing/2014/main" id="{51B054BD-FA87-6445-9DB1-4972A5AABAC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720567" y="2139389"/>
            <a:ext cx="6799519" cy="452167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28E8A7-4DD7-544E-A1B5-2EB6BC1000F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77913" y="9347157"/>
            <a:ext cx="15925371" cy="11602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0" dirty="0"/>
              <a:t>Ward, J. 2019 Office for Improvement and Innovation, 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32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8527F-3A2B-5644-A05F-CF2F4426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Project Aristotle found that </a:t>
            </a:r>
            <a:r>
              <a:rPr lang="en-US" b="0" dirty="0">
                <a:solidFill>
                  <a:srgbClr val="0253FF"/>
                </a:solidFill>
              </a:rPr>
              <a:t>Psychological Safety </a:t>
            </a:r>
            <a:r>
              <a:rPr lang="en-US" b="0" dirty="0"/>
              <a:t>was </a:t>
            </a:r>
            <a:r>
              <a:rPr lang="en-US" b="0" dirty="0">
                <a:solidFill>
                  <a:srgbClr val="0253FF"/>
                </a:solidFill>
              </a:rPr>
              <a:t>the critical factor </a:t>
            </a:r>
            <a:r>
              <a:rPr lang="en-US" b="0" dirty="0"/>
              <a:t>explaining why some teams outperformed others.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1B3AC-2406-CD4F-A1CA-54B684513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99989" y="9423014"/>
            <a:ext cx="5593840" cy="904057"/>
          </a:xfrm>
        </p:spPr>
        <p:txBody>
          <a:bodyPr/>
          <a:lstStyle/>
          <a:p>
            <a:pPr marL="0" indent="0">
              <a:buNone/>
            </a:pPr>
            <a:r>
              <a:rPr lang="en-US" sz="4400" b="0" dirty="0"/>
              <a:t>Edmondson 2019</a:t>
            </a:r>
          </a:p>
          <a:p>
            <a:endParaRPr lang="en-US" dirty="0"/>
          </a:p>
        </p:txBody>
      </p:sp>
      <p:pic>
        <p:nvPicPr>
          <p:cNvPr id="7" name="Content Placeholder 6" descr="illustrated statue thinking: what makes a perfect team? The answer: psychological safety. Project Aristotle">
            <a:extLst>
              <a:ext uri="{FF2B5EF4-FFF2-40B4-BE49-F238E27FC236}">
                <a16:creationId xmlns:a16="http://schemas.microsoft.com/office/drawing/2014/main" id="{7ED08C61-D17F-414E-BB2D-E2DDB86260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15597" y="3304359"/>
            <a:ext cx="7826294" cy="588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106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D1A64-70FF-1143-B4A9-D7E886B6E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442" y="288388"/>
            <a:ext cx="14655115" cy="3739913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rgbClr val="0253FF"/>
                </a:solidFill>
              </a:rPr>
              <a:t>Psychological safety </a:t>
            </a:r>
            <a:r>
              <a:rPr lang="en-US" b="0" dirty="0"/>
              <a:t>is the belief that the work environment is safe for interpersonal risk taking. 1</a:t>
            </a:r>
            <a:endParaRPr lang="en-US" dirty="0"/>
          </a:p>
        </p:txBody>
      </p:sp>
      <p:pic>
        <p:nvPicPr>
          <p:cNvPr id="6" name="Content Placeholder 5" descr="text: work to learn, acknowledge our own fallibility, be curious">
            <a:extLst>
              <a:ext uri="{FF2B5EF4-FFF2-40B4-BE49-F238E27FC236}">
                <a16:creationId xmlns:a16="http://schemas.microsoft.com/office/drawing/2014/main" id="{7975ACA1-912A-5C44-8CFA-931A441A8E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6442" y="3699778"/>
            <a:ext cx="14655115" cy="561211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259F7-20A0-7C41-A9DB-BDC1A9971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91968" y="9591935"/>
            <a:ext cx="4815016" cy="936022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Edmondson 2019</a:t>
            </a:r>
          </a:p>
        </p:txBody>
      </p:sp>
    </p:spTree>
    <p:extLst>
      <p:ext uri="{BB962C8B-B14F-4D97-AF65-F5344CB8AC3E}">
        <p14:creationId xmlns:p14="http://schemas.microsoft.com/office/powerpoint/2010/main" val="8369318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D1A64-70FF-1143-B4A9-D7E886B6E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11860"/>
            <a:ext cx="16928757" cy="2751373"/>
          </a:xfrm>
        </p:spPr>
        <p:txBody>
          <a:bodyPr>
            <a:normAutofit fontScale="90000"/>
          </a:bodyPr>
          <a:lstStyle/>
          <a:p>
            <a:r>
              <a:rPr lang="en-US" b="0" dirty="0">
                <a:solidFill>
                  <a:srgbClr val="0253FF"/>
                </a:solidFill>
              </a:rPr>
              <a:t>Psychological safety </a:t>
            </a:r>
            <a:r>
              <a:rPr lang="en-US" b="0" dirty="0"/>
              <a:t>is the belief that the work environment is safe for interpersonal </a:t>
            </a:r>
            <a:br>
              <a:rPr lang="en-US" b="0" dirty="0"/>
            </a:br>
            <a:r>
              <a:rPr lang="en-US" b="0" dirty="0"/>
              <a:t>risk taking. 2</a:t>
            </a:r>
            <a:endParaRPr lang="en-US" dirty="0"/>
          </a:p>
        </p:txBody>
      </p:sp>
      <p:pic>
        <p:nvPicPr>
          <p:cNvPr id="6" name="Content Placeholder 5" descr="text: work to learn, acknowledge our own fallibility, be curious">
            <a:extLst>
              <a:ext uri="{FF2B5EF4-FFF2-40B4-BE49-F238E27FC236}">
                <a16:creationId xmlns:a16="http://schemas.microsoft.com/office/drawing/2014/main" id="{7975ACA1-912A-5C44-8CFA-931A441A8E9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88560" y="2966715"/>
            <a:ext cx="13910880" cy="5327109"/>
          </a:xfrm>
        </p:spPr>
      </p:pic>
      <p:pic>
        <p:nvPicPr>
          <p:cNvPr id="7" name="Content Placeholder 6" descr="book cover: the fearless organization by Amy C. Edmondson covers up the content of the slide">
            <a:extLst>
              <a:ext uri="{FF2B5EF4-FFF2-40B4-BE49-F238E27FC236}">
                <a16:creationId xmlns:a16="http://schemas.microsoft.com/office/drawing/2014/main" id="{57E25CCA-B407-1349-9413-BFA00E243F2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 rot="19791792">
            <a:off x="6697174" y="1775264"/>
            <a:ext cx="4893650" cy="72056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259F7-20A0-7C41-A9DB-BDC1A99718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512198" y="9220550"/>
            <a:ext cx="4749114" cy="1308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0" dirty="0"/>
              <a:t>Edmondson 2019</a:t>
            </a:r>
          </a:p>
        </p:txBody>
      </p:sp>
    </p:spTree>
    <p:extLst>
      <p:ext uri="{BB962C8B-B14F-4D97-AF65-F5344CB8AC3E}">
        <p14:creationId xmlns:p14="http://schemas.microsoft.com/office/powerpoint/2010/main" val="31152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2C6C-0066-CD48-ACBE-E069837C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1999"/>
            <a:ext cx="13624560" cy="1714500"/>
          </a:xfrm>
        </p:spPr>
        <p:txBody>
          <a:bodyPr>
            <a:normAutofit/>
          </a:bodyPr>
          <a:lstStyle/>
          <a:p>
            <a:r>
              <a:rPr lang="en-US" b="0" dirty="0"/>
              <a:t>Psychological safety is a team effect.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E6312-2E5A-3D46-84D1-CE11B3C8C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659380"/>
            <a:ext cx="14432280" cy="7155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0" dirty="0"/>
              <a:t>Have team members take the audit in your handout (#5), discuss your findings. </a:t>
            </a:r>
          </a:p>
          <a:p>
            <a:pPr marL="1114425" indent="-1114425">
              <a:buFont typeface="+mj-lt"/>
              <a:buAutoNum type="arabicPeriod"/>
            </a:pPr>
            <a:r>
              <a:rPr lang="en-US" sz="4400" b="0" dirty="0"/>
              <a:t>Is it safe to take risks, or does the team blame other people for mistakes? </a:t>
            </a:r>
          </a:p>
          <a:p>
            <a:pPr marL="1114425" indent="-1114425">
              <a:buFont typeface="+mj-lt"/>
              <a:buAutoNum type="arabicPeriod"/>
            </a:pPr>
            <a:r>
              <a:rPr lang="en-US" sz="4400" b="0" dirty="0"/>
              <a:t>Can team members bring up problems and tough issues?</a:t>
            </a:r>
          </a:p>
          <a:p>
            <a:pPr marL="1114425" indent="-1114425">
              <a:buFont typeface="+mj-lt"/>
              <a:buAutoNum type="arabicPeriod"/>
            </a:pPr>
            <a:r>
              <a:rPr lang="en-US" sz="4400" b="0" dirty="0"/>
              <a:t>Is it difficult to ask for help on this team?</a:t>
            </a:r>
          </a:p>
          <a:p>
            <a:pPr marL="1114425" indent="-1114425">
              <a:buFont typeface="+mj-lt"/>
              <a:buAutoNum type="arabicPeriod"/>
            </a:pPr>
            <a:r>
              <a:rPr lang="en-US" sz="4400" b="0" dirty="0"/>
              <a:t>Do team members undermine efforts?</a:t>
            </a:r>
          </a:p>
          <a:p>
            <a:pPr marL="1114425" indent="-1114425">
              <a:buFont typeface="+mj-lt"/>
              <a:buAutoNum type="arabicPeriod"/>
            </a:pPr>
            <a:r>
              <a:rPr lang="en-US" sz="4400" b="0" dirty="0"/>
              <a:t>Are unique knowledge, skills, experiences and perspectives valued on your team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2F-A90B-3745-B3C2-D3247EBC7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9060" y="228156"/>
            <a:ext cx="2667000" cy="2248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9261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2C6C-0066-CD48-ACBE-E069837C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95077"/>
            <a:ext cx="13944600" cy="1714500"/>
          </a:xfrm>
        </p:spPr>
        <p:txBody>
          <a:bodyPr>
            <a:normAutofit/>
          </a:bodyPr>
          <a:lstStyle/>
          <a:p>
            <a:r>
              <a:rPr lang="en-US" b="0" dirty="0"/>
              <a:t>Psychological Safety Audit (Handout #5)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E6312-2E5A-3D46-84D1-CE11B3C8C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2612571"/>
            <a:ext cx="14005560" cy="494647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5200" b="0" dirty="0"/>
              <a:t>How safe is your team? Debrief as a team. </a:t>
            </a:r>
          </a:p>
          <a:p>
            <a:pPr marL="1114425" indent="-1114425">
              <a:buFont typeface="+mj-lt"/>
              <a:buAutoNum type="arabicPeriod"/>
            </a:pPr>
            <a:r>
              <a:rPr lang="en-US" sz="5200" b="0" dirty="0"/>
              <a:t>Take some time to discuss perceptions of safety in your team </a:t>
            </a:r>
          </a:p>
          <a:p>
            <a:pPr marL="1114425" indent="-1114425">
              <a:buFont typeface="+mj-lt"/>
              <a:buAutoNum type="arabicPeriod"/>
            </a:pPr>
            <a:r>
              <a:rPr lang="en-US" sz="5200" b="0" dirty="0"/>
              <a:t>If members don’t feel like it is safe, what next steps can you take to make it safer?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2F72F-A90B-3745-B3C2-D3247EBC7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9060" y="228156"/>
            <a:ext cx="2667000" cy="2248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91707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587E9-62AB-504C-B942-7F97200A8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054" y="477747"/>
            <a:ext cx="12344400" cy="1714500"/>
          </a:xfrm>
        </p:spPr>
        <p:txBody>
          <a:bodyPr/>
          <a:lstStyle/>
          <a:p>
            <a:r>
              <a:rPr lang="en-US" b="0" dirty="0"/>
              <a:t>Creating the Right Supports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044" y="2817087"/>
            <a:ext cx="13144419" cy="51229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052EF07-905C-B148-B491-BAE69AF194DE}"/>
              </a:ext>
            </a:extLst>
          </p:cNvPr>
          <p:cNvSpPr txBox="1">
            <a:spLocks/>
          </p:cNvSpPr>
          <p:nvPr/>
        </p:nvSpPr>
        <p:spPr>
          <a:xfrm>
            <a:off x="13833473" y="9368831"/>
            <a:ext cx="4749114" cy="1308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4425" indent="-428625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685800" rtl="0" eaLnBrk="1" latinLnBrk="0" hangingPunct="1">
              <a:spcBef>
                <a:spcPct val="20000"/>
              </a:spcBef>
              <a:buFont typeface="Arial"/>
              <a:buChar char="»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400" b="0"/>
              <a:t>Edmondson 2019</a:t>
            </a:r>
            <a:endParaRPr lang="en-US" sz="4400" b="0" dirty="0"/>
          </a:p>
        </p:txBody>
      </p:sp>
    </p:spTree>
    <p:extLst>
      <p:ext uri="{BB962C8B-B14F-4D97-AF65-F5344CB8AC3E}">
        <p14:creationId xmlns:p14="http://schemas.microsoft.com/office/powerpoint/2010/main" val="33151953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BA3A3-FB4D-2041-8E6C-A7474483D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Step #1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38EF7A-20CF-BC4A-90C3-E0B09B7CB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1222" y="2400696"/>
            <a:ext cx="14926962" cy="1528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0" dirty="0"/>
              <a:t>Becoming More Aware of Unconscious Bias</a:t>
            </a:r>
            <a:endParaRPr lang="en-US" sz="6600" dirty="0"/>
          </a:p>
        </p:txBody>
      </p:sp>
      <p:pic>
        <p:nvPicPr>
          <p:cNvPr id="7" name="Content Placeholder 6" descr="silhouettes of people with scattered text: employed, fit, short, masculine, gay, old, cooperative, low income, strong, overweight, religious">
            <a:extLst>
              <a:ext uri="{FF2B5EF4-FFF2-40B4-BE49-F238E27FC236}">
                <a16:creationId xmlns:a16="http://schemas.microsoft.com/office/drawing/2014/main" id="{19E012B9-8BDB-3D48-B815-F81DD90034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26509" y="4866352"/>
            <a:ext cx="8034981" cy="44995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91772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0" dirty="0"/>
              <a:t>Thinking Fast and Slow 1</a:t>
            </a:r>
          </a:p>
        </p:txBody>
      </p:sp>
      <p:pic>
        <p:nvPicPr>
          <p:cNvPr id="9" name="Content Placeholder 8" descr="book cover: Thinking Fast and Slow by Daniel Kahneman">
            <a:extLst>
              <a:ext uri="{FF2B5EF4-FFF2-40B4-BE49-F238E27FC236}">
                <a16:creationId xmlns:a16="http://schemas.microsoft.com/office/drawing/2014/main" id="{2FF1BB4A-45C8-2148-98AE-4E62FE277C3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912" y="139700"/>
            <a:ext cx="3327400" cy="5003800"/>
          </a:xfrm>
          <a:prstGeom prst="rect">
            <a:avLst/>
          </a:prstGeom>
        </p:spPr>
      </p:pic>
      <p:pic>
        <p:nvPicPr>
          <p:cNvPr id="11" name="Content Placeholder 10" descr="book cover: The Undoing Project by Michael Lewis">
            <a:extLst>
              <a:ext uri="{FF2B5EF4-FFF2-40B4-BE49-F238E27FC236}">
                <a16:creationId xmlns:a16="http://schemas.microsoft.com/office/drawing/2014/main" id="{87C1A503-0BFA-0E41-A411-F5C4ABD0C4E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601" y="5670791"/>
            <a:ext cx="2586022" cy="40159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6C5C2B-65C7-5942-8F46-B4C9A5858D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22076" y="9365455"/>
            <a:ext cx="7710616" cy="1175682"/>
          </a:xfrm>
        </p:spPr>
        <p:txBody>
          <a:bodyPr/>
          <a:lstStyle/>
          <a:p>
            <a:pPr marL="0" indent="0">
              <a:buNone/>
            </a:pPr>
            <a:r>
              <a:rPr lang="en-US" sz="4400" b="0" dirty="0"/>
              <a:t>Kahneman 2011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42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0" dirty="0"/>
              <a:t>Thinking Fast and Slow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9E1BD-76B4-B045-BF10-23BCAE4E8A5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14400" y="2373367"/>
            <a:ext cx="12159049" cy="5905659"/>
          </a:xfrm>
        </p:spPr>
        <p:txBody>
          <a:bodyPr/>
          <a:lstStyle/>
          <a:p>
            <a:r>
              <a:rPr lang="en-US" b="0" dirty="0"/>
              <a:t>We ALL have major cognitive biases</a:t>
            </a:r>
          </a:p>
          <a:p>
            <a:endParaRPr lang="en-US" dirty="0"/>
          </a:p>
        </p:txBody>
      </p:sp>
      <p:pic>
        <p:nvPicPr>
          <p:cNvPr id="9" name="Content Placeholder 8" descr="book cover: Thinking Fast and Slow by Daniel Kahneman">
            <a:extLst>
              <a:ext uri="{FF2B5EF4-FFF2-40B4-BE49-F238E27FC236}">
                <a16:creationId xmlns:a16="http://schemas.microsoft.com/office/drawing/2014/main" id="{2FF1BB4A-45C8-2148-98AE-4E62FE277C3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669" y="165047"/>
            <a:ext cx="3365159" cy="5060584"/>
          </a:xfrm>
          <a:prstGeom prst="rect">
            <a:avLst/>
          </a:prstGeom>
        </p:spPr>
      </p:pic>
      <p:pic>
        <p:nvPicPr>
          <p:cNvPr id="11" name="Content Placeholder 10" descr="book cover: The Undoing Project by Michael Lewis">
            <a:extLst>
              <a:ext uri="{FF2B5EF4-FFF2-40B4-BE49-F238E27FC236}">
                <a16:creationId xmlns:a16="http://schemas.microsoft.com/office/drawing/2014/main" id="{87C1A503-0BFA-0E41-A411-F5C4ABD0C4E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100" y="6133274"/>
            <a:ext cx="2035025" cy="31602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6C5C2B-65C7-5942-8F46-B4C9A5858D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26239" y="9293548"/>
            <a:ext cx="4103687" cy="3014662"/>
          </a:xfrm>
        </p:spPr>
        <p:txBody>
          <a:bodyPr/>
          <a:lstStyle/>
          <a:p>
            <a:pPr marL="0" indent="0">
              <a:buNone/>
            </a:pPr>
            <a:r>
              <a:rPr lang="en-US" sz="4400" b="0" dirty="0"/>
              <a:t>Kahneman 2011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1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0" dirty="0"/>
              <a:t>Thinking Fast and Slow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9E1BD-76B4-B045-BF10-23BCAE4E8A5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14400" y="2373367"/>
            <a:ext cx="12159049" cy="5905659"/>
          </a:xfrm>
        </p:spPr>
        <p:txBody>
          <a:bodyPr/>
          <a:lstStyle/>
          <a:p>
            <a:r>
              <a:rPr lang="en-US" b="0" dirty="0"/>
              <a:t>We ALL have major cognitive biases</a:t>
            </a:r>
          </a:p>
          <a:p>
            <a:r>
              <a:rPr lang="en-US" b="0" dirty="0"/>
              <a:t>We don’t see our own blind spots</a:t>
            </a:r>
          </a:p>
          <a:p>
            <a:pPr marL="0" indent="0">
              <a:buNone/>
            </a:pPr>
            <a:endParaRPr lang="en-US" b="0" dirty="0"/>
          </a:p>
          <a:p>
            <a:endParaRPr lang="en-US" dirty="0"/>
          </a:p>
        </p:txBody>
      </p:sp>
      <p:pic>
        <p:nvPicPr>
          <p:cNvPr id="9" name="Content Placeholder 8" descr="book cover: Thinking Fast and Slow by Daniel Kahneman">
            <a:extLst>
              <a:ext uri="{FF2B5EF4-FFF2-40B4-BE49-F238E27FC236}">
                <a16:creationId xmlns:a16="http://schemas.microsoft.com/office/drawing/2014/main" id="{2FF1BB4A-45C8-2148-98AE-4E62FE277C3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669" y="165047"/>
            <a:ext cx="3365159" cy="5060584"/>
          </a:xfrm>
          <a:prstGeom prst="rect">
            <a:avLst/>
          </a:prstGeom>
        </p:spPr>
      </p:pic>
      <p:pic>
        <p:nvPicPr>
          <p:cNvPr id="11" name="Content Placeholder 10" descr="book cover: The Undoing Project by Michael Lewis">
            <a:extLst>
              <a:ext uri="{FF2B5EF4-FFF2-40B4-BE49-F238E27FC236}">
                <a16:creationId xmlns:a16="http://schemas.microsoft.com/office/drawing/2014/main" id="{87C1A503-0BFA-0E41-A411-F5C4ABD0C4E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100" y="6133274"/>
            <a:ext cx="2035025" cy="31602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6C5C2B-65C7-5942-8F46-B4C9A5858D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26239" y="9293548"/>
            <a:ext cx="4103687" cy="3014662"/>
          </a:xfrm>
        </p:spPr>
        <p:txBody>
          <a:bodyPr/>
          <a:lstStyle/>
          <a:p>
            <a:pPr marL="0" indent="0">
              <a:buNone/>
            </a:pPr>
            <a:r>
              <a:rPr lang="en-US" sz="4400" b="0" dirty="0"/>
              <a:t>Kahneman 2011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4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48F01F1A-460F-D144-80B1-3AE68A299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138"/>
            <a:ext cx="7216346" cy="1120281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rgbClr val="0253FF"/>
                </a:solidFill>
              </a:rPr>
              <a:t>Collaborative Inquiry 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C492297-AA7C-CD49-B76A-40533B0B10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03686" y="7672943"/>
            <a:ext cx="9080627" cy="3014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0" dirty="0">
                <a:solidFill>
                  <a:srgbClr val="0253FF"/>
                </a:solidFill>
              </a:rPr>
              <a:t>Collaborative Learning</a:t>
            </a:r>
          </a:p>
        </p:txBody>
      </p:sp>
      <p:pic>
        <p:nvPicPr>
          <p:cNvPr id="8" name="Content Placeholder 7" descr="continuous circle with arrows pointing rotationally to each word: plan, act, observe, reflect.  Student learning is centered in the middel.">
            <a:extLst>
              <a:ext uri="{FF2B5EF4-FFF2-40B4-BE49-F238E27FC236}">
                <a16:creationId xmlns:a16="http://schemas.microsoft.com/office/drawing/2014/main" id="{EB48E006-0D56-2D49-9521-C9E128CC3D5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998931" y="2424221"/>
            <a:ext cx="4711121" cy="4796006"/>
          </a:xfrm>
          <a:prstGeom prst="rect">
            <a:avLst/>
          </a:prstGeom>
        </p:spPr>
      </p:pic>
      <p:pic>
        <p:nvPicPr>
          <p:cNvPr id="23" name="Content Placeholder 22" descr="Supportining implementation circle with 5 elements: 1 identify critical needs, 2 research and select evidence based practices, 3 plan for implementation, 4 implement and monitor, 5 examine reflect adjust">
            <a:extLst>
              <a:ext uri="{FF2B5EF4-FFF2-40B4-BE49-F238E27FC236}">
                <a16:creationId xmlns:a16="http://schemas.microsoft.com/office/drawing/2014/main" id="{884F3F3D-D91E-5B42-99C3-5422D47DD38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9547447" y="2179264"/>
            <a:ext cx="4909958" cy="4885771"/>
          </a:xfr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9B01F40-6AFE-8A47-AC9D-5FFC1A89E7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161536" y="1106726"/>
            <a:ext cx="17373599" cy="3014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The </a:t>
            </a:r>
            <a:r>
              <a:rPr lang="en-US" b="0" dirty="0">
                <a:solidFill>
                  <a:srgbClr val="0253FF"/>
                </a:solidFill>
              </a:rPr>
              <a:t>FOCUS </a:t>
            </a:r>
            <a:r>
              <a:rPr lang="en-US" b="0" dirty="0"/>
              <a:t>should be on </a:t>
            </a:r>
            <a:r>
              <a:rPr lang="en-US" b="0" dirty="0">
                <a:solidFill>
                  <a:srgbClr val="0253FF"/>
                </a:solidFill>
              </a:rPr>
              <a:t>Collaborative Inquiry, </a:t>
            </a:r>
            <a:r>
              <a:rPr lang="en-US" b="0" dirty="0"/>
              <a:t>and…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924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0" dirty="0"/>
              <a:t>Thinking Fast and Slow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9E1BD-76B4-B045-BF10-23BCAE4E8A5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14400" y="2373367"/>
            <a:ext cx="13098162" cy="5905659"/>
          </a:xfrm>
        </p:spPr>
        <p:txBody>
          <a:bodyPr/>
          <a:lstStyle/>
          <a:p>
            <a:r>
              <a:rPr lang="en-US" b="0" dirty="0"/>
              <a:t>We ALL have major cognitive biases</a:t>
            </a:r>
          </a:p>
          <a:p>
            <a:r>
              <a:rPr lang="en-US" b="0" dirty="0"/>
              <a:t>We don’t see our own blind spots</a:t>
            </a:r>
          </a:p>
          <a:p>
            <a:r>
              <a:rPr lang="en-US" b="0" dirty="0"/>
              <a:t>We are overconfident in our opinions, impressions, and judgements</a:t>
            </a:r>
          </a:p>
          <a:p>
            <a:pPr marL="0" indent="0">
              <a:buNone/>
            </a:pPr>
            <a:endParaRPr lang="en-US" b="0" dirty="0"/>
          </a:p>
          <a:p>
            <a:endParaRPr lang="en-US" dirty="0"/>
          </a:p>
        </p:txBody>
      </p:sp>
      <p:pic>
        <p:nvPicPr>
          <p:cNvPr id="9" name="Content Placeholder 8" descr="book cover: Thinking Fast and Slow by Daniel Kahneman">
            <a:extLst>
              <a:ext uri="{FF2B5EF4-FFF2-40B4-BE49-F238E27FC236}">
                <a16:creationId xmlns:a16="http://schemas.microsoft.com/office/drawing/2014/main" id="{2FF1BB4A-45C8-2148-98AE-4E62FE277C3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669" y="165047"/>
            <a:ext cx="3365159" cy="5060584"/>
          </a:xfrm>
          <a:prstGeom prst="rect">
            <a:avLst/>
          </a:prstGeom>
        </p:spPr>
      </p:pic>
      <p:pic>
        <p:nvPicPr>
          <p:cNvPr id="11" name="Content Placeholder 10" descr="book cover: The Undoing Project by Michael Lewis">
            <a:extLst>
              <a:ext uri="{FF2B5EF4-FFF2-40B4-BE49-F238E27FC236}">
                <a16:creationId xmlns:a16="http://schemas.microsoft.com/office/drawing/2014/main" id="{87C1A503-0BFA-0E41-A411-F5C4ABD0C4E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100" y="6133274"/>
            <a:ext cx="2035025" cy="31602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6C5C2B-65C7-5942-8F46-B4C9A5858D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26239" y="9293548"/>
            <a:ext cx="4103687" cy="3014662"/>
          </a:xfrm>
        </p:spPr>
        <p:txBody>
          <a:bodyPr/>
          <a:lstStyle/>
          <a:p>
            <a:pPr marL="0" indent="0">
              <a:buNone/>
            </a:pPr>
            <a:r>
              <a:rPr lang="en-US" sz="4400" b="0" dirty="0"/>
              <a:t>Kahneman 2011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0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0" dirty="0"/>
              <a:t>Thinking Fast and Slow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9E1BD-76B4-B045-BF10-23BCAE4E8A5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14400" y="2373367"/>
            <a:ext cx="13098162" cy="5905659"/>
          </a:xfrm>
        </p:spPr>
        <p:txBody>
          <a:bodyPr/>
          <a:lstStyle/>
          <a:p>
            <a:r>
              <a:rPr lang="en-US" b="0" dirty="0"/>
              <a:t>We ALL have major cognitive biases</a:t>
            </a:r>
          </a:p>
          <a:p>
            <a:r>
              <a:rPr lang="en-US" b="0" dirty="0"/>
              <a:t>We don’t see our own blind spots</a:t>
            </a:r>
          </a:p>
          <a:p>
            <a:r>
              <a:rPr lang="en-US" b="0" dirty="0"/>
              <a:t>We are overconfident in our opinions, impressions, and judgements</a:t>
            </a:r>
          </a:p>
          <a:p>
            <a:r>
              <a:rPr lang="en-US" b="0" dirty="0"/>
              <a:t>We exaggerate what we know</a:t>
            </a:r>
          </a:p>
          <a:p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endParaRPr lang="en-US" dirty="0"/>
          </a:p>
        </p:txBody>
      </p:sp>
      <p:pic>
        <p:nvPicPr>
          <p:cNvPr id="9" name="Content Placeholder 8" descr="book cover: Thinking Fast and Slow by Daniel Kahneman">
            <a:extLst>
              <a:ext uri="{FF2B5EF4-FFF2-40B4-BE49-F238E27FC236}">
                <a16:creationId xmlns:a16="http://schemas.microsoft.com/office/drawing/2014/main" id="{2FF1BB4A-45C8-2148-98AE-4E62FE277C3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669" y="165047"/>
            <a:ext cx="3365159" cy="5060584"/>
          </a:xfrm>
          <a:prstGeom prst="rect">
            <a:avLst/>
          </a:prstGeom>
        </p:spPr>
      </p:pic>
      <p:pic>
        <p:nvPicPr>
          <p:cNvPr id="11" name="Content Placeholder 10" descr="book cover: The Undoing Project by Michael Lewis">
            <a:extLst>
              <a:ext uri="{FF2B5EF4-FFF2-40B4-BE49-F238E27FC236}">
                <a16:creationId xmlns:a16="http://schemas.microsoft.com/office/drawing/2014/main" id="{87C1A503-0BFA-0E41-A411-F5C4ABD0C4E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100" y="6133274"/>
            <a:ext cx="2035025" cy="31602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6C5C2B-65C7-5942-8F46-B4C9A5858D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26239" y="9293548"/>
            <a:ext cx="4103687" cy="3014662"/>
          </a:xfrm>
        </p:spPr>
        <p:txBody>
          <a:bodyPr/>
          <a:lstStyle/>
          <a:p>
            <a:pPr marL="0" indent="0">
              <a:buNone/>
            </a:pPr>
            <a:r>
              <a:rPr lang="en-US" sz="4400" b="0" dirty="0"/>
              <a:t>Kahneman 2011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44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0" dirty="0"/>
              <a:t>Thinking Fast and Slow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9E1BD-76B4-B045-BF10-23BCAE4E8A5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14400" y="2373367"/>
            <a:ext cx="13098162" cy="5905659"/>
          </a:xfrm>
        </p:spPr>
        <p:txBody>
          <a:bodyPr>
            <a:normAutofit lnSpcReduction="10000"/>
          </a:bodyPr>
          <a:lstStyle/>
          <a:p>
            <a:r>
              <a:rPr lang="en-US" sz="5200" b="0" dirty="0"/>
              <a:t>We ALL have major cognitive biases</a:t>
            </a:r>
          </a:p>
          <a:p>
            <a:r>
              <a:rPr lang="en-US" sz="5200" b="0" dirty="0"/>
              <a:t>We don’t see our own blind spots</a:t>
            </a:r>
          </a:p>
          <a:p>
            <a:r>
              <a:rPr lang="en-US" sz="5200" b="0" dirty="0"/>
              <a:t>We are overconfident in our opinions, impressions, and judgements</a:t>
            </a:r>
          </a:p>
          <a:p>
            <a:r>
              <a:rPr lang="en-US" sz="5200" b="0" dirty="0"/>
              <a:t>We exaggerate what we know</a:t>
            </a:r>
          </a:p>
          <a:p>
            <a:r>
              <a:rPr lang="en-US" sz="5200" b="0" dirty="0"/>
              <a:t>The bias of intuition. Our intuition consistently violates rational choice!                                              </a:t>
            </a:r>
          </a:p>
          <a:p>
            <a:endParaRPr lang="en-US" b="0" dirty="0"/>
          </a:p>
          <a:p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endParaRPr lang="en-US" dirty="0"/>
          </a:p>
        </p:txBody>
      </p:sp>
      <p:pic>
        <p:nvPicPr>
          <p:cNvPr id="9" name="Content Placeholder 8" descr="book cover: Thinking Fast and Slow by Daniel Kahneman">
            <a:extLst>
              <a:ext uri="{FF2B5EF4-FFF2-40B4-BE49-F238E27FC236}">
                <a16:creationId xmlns:a16="http://schemas.microsoft.com/office/drawing/2014/main" id="{2FF1BB4A-45C8-2148-98AE-4E62FE277C3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669" y="165047"/>
            <a:ext cx="3365159" cy="5060584"/>
          </a:xfrm>
          <a:prstGeom prst="rect">
            <a:avLst/>
          </a:prstGeom>
        </p:spPr>
      </p:pic>
      <p:pic>
        <p:nvPicPr>
          <p:cNvPr id="11" name="Content Placeholder 10" descr="book cover: The Undoing Project by Michael Lewis">
            <a:extLst>
              <a:ext uri="{FF2B5EF4-FFF2-40B4-BE49-F238E27FC236}">
                <a16:creationId xmlns:a16="http://schemas.microsoft.com/office/drawing/2014/main" id="{87C1A503-0BFA-0E41-A411-F5C4ABD0C4E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100" y="6133274"/>
            <a:ext cx="2035025" cy="31602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6C5C2B-65C7-5942-8F46-B4C9A5858D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26239" y="9293548"/>
            <a:ext cx="4103687" cy="3014662"/>
          </a:xfrm>
        </p:spPr>
        <p:txBody>
          <a:bodyPr/>
          <a:lstStyle/>
          <a:p>
            <a:pPr marL="0" indent="0">
              <a:buNone/>
            </a:pPr>
            <a:r>
              <a:rPr lang="en-US" sz="4400" b="0" dirty="0"/>
              <a:t>Kahneman 2011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3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0" dirty="0"/>
              <a:t>Thinking Fast and Slow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9E1BD-76B4-B045-BF10-23BCAE4E8A5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14400" y="2373367"/>
            <a:ext cx="13938422" cy="6920181"/>
          </a:xfrm>
        </p:spPr>
        <p:txBody>
          <a:bodyPr>
            <a:normAutofit fontScale="77500" lnSpcReduction="20000"/>
          </a:bodyPr>
          <a:lstStyle/>
          <a:p>
            <a:r>
              <a:rPr lang="en-US" b="0" dirty="0"/>
              <a:t>We ALL have major cognitive biases</a:t>
            </a:r>
          </a:p>
          <a:p>
            <a:r>
              <a:rPr lang="en-US" b="0" dirty="0"/>
              <a:t>We don’t see our own blind spots</a:t>
            </a:r>
          </a:p>
          <a:p>
            <a:r>
              <a:rPr lang="en-US" b="0" dirty="0"/>
              <a:t>We are overconfident in our opinions, impressions, and judgements</a:t>
            </a:r>
          </a:p>
          <a:p>
            <a:r>
              <a:rPr lang="en-US" b="0" dirty="0"/>
              <a:t>We exaggerate what we know</a:t>
            </a:r>
          </a:p>
          <a:p>
            <a:r>
              <a:rPr lang="en-US" b="0" dirty="0"/>
              <a:t>The bias of intuition. Our intuition consistently violates rational choice!                                              </a:t>
            </a:r>
          </a:p>
          <a:p>
            <a:r>
              <a:rPr lang="en-US" b="0" dirty="0"/>
              <a:t>When faced with ambiguity and complexity </a:t>
            </a:r>
            <a:r>
              <a:rPr lang="mr-IN" b="0" dirty="0"/>
              <a:t>–</a:t>
            </a:r>
            <a:r>
              <a:rPr lang="en-US" b="0" dirty="0"/>
              <a:t> we need to slow down, step back, and reflect, and ask more questions</a:t>
            </a:r>
          </a:p>
          <a:p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endParaRPr lang="en-US" dirty="0"/>
          </a:p>
        </p:txBody>
      </p:sp>
      <p:pic>
        <p:nvPicPr>
          <p:cNvPr id="9" name="Content Placeholder 8" descr="book cover: Thinking Fast and Slow by Daniel Kahneman">
            <a:extLst>
              <a:ext uri="{FF2B5EF4-FFF2-40B4-BE49-F238E27FC236}">
                <a16:creationId xmlns:a16="http://schemas.microsoft.com/office/drawing/2014/main" id="{2FF1BB4A-45C8-2148-98AE-4E62FE277C3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669" y="165047"/>
            <a:ext cx="3365159" cy="5060584"/>
          </a:xfrm>
          <a:prstGeom prst="rect">
            <a:avLst/>
          </a:prstGeom>
        </p:spPr>
      </p:pic>
      <p:pic>
        <p:nvPicPr>
          <p:cNvPr id="11" name="Content Placeholder 10" descr="book cover: The Undoing Project by Michael Lewis">
            <a:extLst>
              <a:ext uri="{FF2B5EF4-FFF2-40B4-BE49-F238E27FC236}">
                <a16:creationId xmlns:a16="http://schemas.microsoft.com/office/drawing/2014/main" id="{87C1A503-0BFA-0E41-A411-F5C4ABD0C4E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100" y="6133274"/>
            <a:ext cx="2035025" cy="31602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6C5C2B-65C7-5942-8F46-B4C9A5858D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26239" y="9293548"/>
            <a:ext cx="4103687" cy="3014662"/>
          </a:xfrm>
        </p:spPr>
        <p:txBody>
          <a:bodyPr/>
          <a:lstStyle/>
          <a:p>
            <a:pPr marL="0" indent="0">
              <a:buNone/>
            </a:pPr>
            <a:r>
              <a:rPr lang="en-US" sz="4400" b="0" dirty="0"/>
              <a:t>Kahneman 2011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3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04DF8-0999-BE44-876B-94DB4C169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1 and System 2</a:t>
            </a:r>
          </a:p>
        </p:txBody>
      </p:sp>
      <p:pic>
        <p:nvPicPr>
          <p:cNvPr id="6" name="Content Placeholder 5" descr="Profile of brain illustration: system 1 first reactions 95%; system 2 thinking 5%; sourch Daniel Kahneman">
            <a:extLst>
              <a:ext uri="{FF2B5EF4-FFF2-40B4-BE49-F238E27FC236}">
                <a16:creationId xmlns:a16="http://schemas.microsoft.com/office/drawing/2014/main" id="{2B257CCC-A4BB-DA49-9580-6AF0383A3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500" y="1796257"/>
            <a:ext cx="13335000" cy="750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988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04DF8-0999-BE44-876B-94DB4C169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1 and System 2 Continued</a:t>
            </a:r>
          </a:p>
        </p:txBody>
      </p:sp>
      <p:pic>
        <p:nvPicPr>
          <p:cNvPr id="6" name="Content Placeholder 5" descr="Profile of brain illustration: system 1 first reactions 95%; system 2 thinking 5%; sourch Daniel Kahneman">
            <a:extLst>
              <a:ext uri="{FF2B5EF4-FFF2-40B4-BE49-F238E27FC236}">
                <a16:creationId xmlns:a16="http://schemas.microsoft.com/office/drawing/2014/main" id="{2B257CCC-A4BB-DA49-9580-6AF0383A35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64000" y="2614330"/>
            <a:ext cx="11309648" cy="6361677"/>
          </a:xfrm>
          <a:prstGeom prst="rect">
            <a:avLst/>
          </a:prstGeom>
        </p:spPr>
      </p:pic>
      <p:pic>
        <p:nvPicPr>
          <p:cNvPr id="5" name="Content Placeholder 4" descr="book cover: Thinking, Fast and Slow by Daniel Kahneman covering up the slide content">
            <a:extLst>
              <a:ext uri="{FF2B5EF4-FFF2-40B4-BE49-F238E27FC236}">
                <a16:creationId xmlns:a16="http://schemas.microsoft.com/office/drawing/2014/main" id="{F84BA483-7BFF-E343-A5AE-AC4D258ECA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2973"/>
          <a:stretch/>
        </p:blipFill>
        <p:spPr>
          <a:xfrm rot="20093346">
            <a:off x="6848254" y="2785834"/>
            <a:ext cx="4591493" cy="6663112"/>
          </a:xfrm>
          <a:prstGeom prst="rect">
            <a:avLst/>
          </a:prstGeom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908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3288"/>
            <a:ext cx="13716000" cy="3317357"/>
          </a:xfrm>
        </p:spPr>
        <p:txBody>
          <a:bodyPr>
            <a:normAutofit/>
          </a:bodyPr>
          <a:lstStyle/>
          <a:p>
            <a:r>
              <a:rPr lang="en-US" b="0" dirty="0"/>
              <a:t>Conscious doubt is not </a:t>
            </a:r>
            <a:br>
              <a:rPr lang="en-US" b="0" dirty="0"/>
            </a:br>
            <a:r>
              <a:rPr lang="en-US" b="0" dirty="0"/>
              <a:t>in the repertoire of System 1. 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1C8A8DD-D09E-484C-9DBD-F353D9E26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9284" y="6765200"/>
            <a:ext cx="13716000" cy="2926731"/>
          </a:xfrm>
        </p:spPr>
        <p:txBody>
          <a:bodyPr>
            <a:normAutofit/>
          </a:bodyPr>
          <a:lstStyle/>
          <a:p>
            <a:r>
              <a:rPr lang="en-US" b="0" dirty="0"/>
              <a:t>Uncertainty and doubt are </a:t>
            </a:r>
          </a:p>
          <a:p>
            <a:r>
              <a:rPr lang="en-US" b="0" dirty="0"/>
              <a:t>the domain of System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087016-CB0D-9D4A-8F98-2E2B0A27E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2989973"/>
            <a:ext cx="5715000" cy="3200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3C31E2A9-EAF9-5842-9DFF-DA24474A0B24}"/>
              </a:ext>
            </a:extLst>
          </p:cNvPr>
          <p:cNvSpPr txBox="1">
            <a:spLocks/>
          </p:cNvSpPr>
          <p:nvPr/>
        </p:nvSpPr>
        <p:spPr>
          <a:xfrm>
            <a:off x="13950156" y="9369748"/>
            <a:ext cx="4103687" cy="3014662"/>
          </a:xfrm>
          <a:prstGeom prst="rect">
            <a:avLst/>
          </a:prstGeom>
        </p:spPr>
        <p:txBody>
          <a:bodyPr/>
          <a:lstStyle>
            <a:lvl1pPr marL="514350" indent="-5143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4425" indent="-428625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685800" rtl="0" eaLnBrk="1" latinLnBrk="0" hangingPunct="1">
              <a:spcBef>
                <a:spcPct val="20000"/>
              </a:spcBef>
              <a:buFont typeface="Arial"/>
              <a:buChar char="»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400" b="0"/>
              <a:t>Kahneman 2011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175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9366C-AB38-5B49-8A04-AE626F151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957"/>
            <a:ext cx="18288000" cy="1714500"/>
          </a:xfrm>
          <a:solidFill>
            <a:srgbClr val="1BBBB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Unconscious Bias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E2BCE-5ACE-D544-ABFA-A855885963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77144" y="3020614"/>
            <a:ext cx="15733712" cy="62368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b="0" dirty="0"/>
              <a:t>Unconscious biases often affect the way we see both problems, and solutions, and therefore frequently result in disagreement and conflict 	</a:t>
            </a:r>
          </a:p>
          <a:p>
            <a:pPr marL="685800" lvl="1" indent="0">
              <a:buNone/>
            </a:pPr>
            <a:r>
              <a:rPr lang="en-US" sz="4800" b="0" dirty="0"/>
              <a:t> Naïve Realism- The false consensus effect. </a:t>
            </a:r>
          </a:p>
          <a:p>
            <a:pPr marL="1371600" lvl="2" indent="0">
              <a:buNone/>
            </a:pPr>
            <a:r>
              <a:rPr lang="en-US" sz="4800" b="0" dirty="0"/>
              <a:t>The unshakable conviction that your own views are more common than they really are</a:t>
            </a:r>
          </a:p>
          <a:p>
            <a:pPr marL="685800" lvl="1" indent="0">
              <a:buNone/>
            </a:pPr>
            <a:r>
              <a:rPr lang="en-US" sz="4800" b="0" dirty="0"/>
              <a:t> The Fundamental Attribution Error</a:t>
            </a:r>
            <a:r>
              <a:rPr lang="en-US" sz="4800" b="0" dirty="0">
                <a:solidFill>
                  <a:srgbClr val="FF0000"/>
                </a:solidFill>
              </a:rPr>
              <a:t>*</a:t>
            </a:r>
          </a:p>
          <a:p>
            <a:pPr marL="1371600" lvl="2" indent="0">
              <a:buNone/>
            </a:pPr>
            <a:r>
              <a:rPr lang="en-US" sz="4800" b="0" dirty="0"/>
              <a:t>We all do it!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E25FE-2E50-D248-8302-6AB5FED455E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242800" y="9499600"/>
            <a:ext cx="6045200" cy="11382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0" dirty="0"/>
              <a:t>Edmondson 2012, 2019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60DE5A-61D5-2D4D-82A6-44CEDE4EF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4248150" y="627062"/>
            <a:ext cx="1496786" cy="1257300"/>
          </a:xfrm>
        </p:spPr>
      </p:pic>
    </p:spTree>
    <p:extLst>
      <p:ext uri="{BB962C8B-B14F-4D97-AF65-F5344CB8AC3E}">
        <p14:creationId xmlns:p14="http://schemas.microsoft.com/office/powerpoint/2010/main" val="41964899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9366C-AB38-5B49-8A04-AE626F151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957"/>
            <a:ext cx="18288000" cy="1714500"/>
          </a:xfrm>
          <a:solidFill>
            <a:srgbClr val="1BBBB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Unconscious Bias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E2BCE-5ACE-D544-ABFA-A855885963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9000" y="2341562"/>
            <a:ext cx="16586200" cy="71580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7000" b="0" dirty="0"/>
              <a:t>The Fundamental Attribution Error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0" dirty="0"/>
              <a:t>We tend to explain others’ shortcomings as related to their </a:t>
            </a:r>
            <a:r>
              <a:rPr lang="en-US" sz="4800" b="0" i="1" dirty="0"/>
              <a:t>ability or attitude</a:t>
            </a:r>
            <a:r>
              <a:rPr lang="en-US" sz="4800" b="0" dirty="0"/>
              <a:t>, rather than to the </a:t>
            </a:r>
            <a:r>
              <a:rPr lang="en-US" sz="4800" b="0" i="1" dirty="0"/>
              <a:t>circumstances</a:t>
            </a:r>
            <a:r>
              <a:rPr lang="en-US" sz="4800" b="0" dirty="0"/>
              <a:t> they face; we blame the </a:t>
            </a:r>
            <a:r>
              <a:rPr lang="en-US" sz="4800" b="0" i="1" dirty="0"/>
              <a:t>people</a:t>
            </a:r>
            <a:r>
              <a:rPr lang="en-US" sz="4800" b="0" dirty="0"/>
              <a:t> for things that go wrong—</a:t>
            </a:r>
            <a:r>
              <a:rPr lang="en-US" sz="4800" b="0" i="1" dirty="0"/>
              <a:t>not the situation</a:t>
            </a:r>
            <a:r>
              <a:rPr lang="en-US" sz="4800" b="0" dirty="0"/>
              <a:t>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0" dirty="0"/>
              <a:t>We do exactly the </a:t>
            </a:r>
            <a:r>
              <a:rPr lang="en-US" sz="4800" b="0" i="1" dirty="0"/>
              <a:t>opposite</a:t>
            </a:r>
            <a:r>
              <a:rPr lang="en-US" sz="4800" b="0" dirty="0"/>
              <a:t> in explaining our own failures; we spontaneously attribute them to </a:t>
            </a:r>
            <a:r>
              <a:rPr lang="en-US" sz="4800" b="0" i="1" dirty="0"/>
              <a:t>external factors</a:t>
            </a:r>
            <a:r>
              <a:rPr lang="en-US" sz="4800" b="0" dirty="0"/>
              <a:t>.</a:t>
            </a:r>
          </a:p>
          <a:p>
            <a:pPr marL="0" indent="0" algn="ctr">
              <a:buNone/>
            </a:pPr>
            <a:r>
              <a:rPr lang="en-US" b="0" dirty="0"/>
              <a:t>We all do it!</a:t>
            </a:r>
          </a:p>
          <a:p>
            <a:pPr marL="0" indent="0" algn="ctr">
              <a:buNone/>
            </a:pPr>
            <a:endParaRPr lang="en-US" sz="4800" b="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E25FE-2E50-D248-8302-6AB5FED455E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242800" y="9499600"/>
            <a:ext cx="6045200" cy="11382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0" dirty="0"/>
              <a:t>Edmondson 2012, 2019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60DE5A-61D5-2D4D-82A6-44CEDE4EF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4248150" y="627062"/>
            <a:ext cx="1496786" cy="1257300"/>
          </a:xfrm>
        </p:spPr>
      </p:pic>
    </p:spTree>
    <p:extLst>
      <p:ext uri="{BB962C8B-B14F-4D97-AF65-F5344CB8AC3E}">
        <p14:creationId xmlns:p14="http://schemas.microsoft.com/office/powerpoint/2010/main" val="42640944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9D94E65-E9C4-8D4B-80D7-97AD5CCA2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334000" cy="171450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Effective Teaming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D583B9-0F02-7D45-B858-459004F37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100" y="807045"/>
            <a:ext cx="16687800" cy="25673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0" dirty="0"/>
              <a:t>Effective teaming requires the suspension </a:t>
            </a:r>
            <a:br>
              <a:rPr lang="en-US" sz="7200" b="0" dirty="0"/>
            </a:br>
            <a:r>
              <a:rPr lang="en-US" sz="7200" b="0" dirty="0"/>
              <a:t>of the spontaneous assumption…</a:t>
            </a:r>
            <a:endParaRPr lang="en-US" sz="72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32F0DB4-2630-8C49-A2CC-CFC885F2E1C3}"/>
              </a:ext>
            </a:extLst>
          </p:cNvPr>
          <p:cNvSpPr txBox="1">
            <a:spLocks/>
          </p:cNvSpPr>
          <p:nvPr/>
        </p:nvSpPr>
        <p:spPr>
          <a:xfrm>
            <a:off x="12242800" y="9499600"/>
            <a:ext cx="6045200" cy="113823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514350" indent="-5143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4425" indent="-428625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685800" rtl="0" eaLnBrk="1" latinLnBrk="0" hangingPunct="1">
              <a:spcBef>
                <a:spcPct val="20000"/>
              </a:spcBef>
              <a:buFont typeface="Arial"/>
              <a:buChar char="»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0"/>
              <a:t>Edmondson 2012, 2019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333EE2E-03C5-0849-98FE-7769E3AE8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46529" y="3911599"/>
            <a:ext cx="5194942" cy="32790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186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48F01F1A-460F-D144-80B1-3AE68A299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138"/>
            <a:ext cx="7216346" cy="1120281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rgbClr val="0253FF"/>
                </a:solidFill>
              </a:rPr>
              <a:t>Collaborative Inquiry 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C492297-AA7C-CD49-B76A-40533B0B10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96065" y="7672943"/>
            <a:ext cx="13963135" cy="30146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0" dirty="0">
                <a:solidFill>
                  <a:srgbClr val="0253FF"/>
                </a:solidFill>
              </a:rPr>
              <a:t>Collaborative Learning</a:t>
            </a:r>
          </a:p>
          <a:p>
            <a:pPr marL="0" indent="0" algn="ctr">
              <a:buNone/>
            </a:pPr>
            <a:r>
              <a:rPr lang="en-US" b="0" dirty="0"/>
              <a:t>The process involves action and reflection.</a:t>
            </a:r>
          </a:p>
          <a:p>
            <a:pPr marL="0" indent="0" algn="ctr">
              <a:buNone/>
            </a:pPr>
            <a:endParaRPr lang="en-US" sz="6000" b="0" dirty="0">
              <a:solidFill>
                <a:srgbClr val="0253FF"/>
              </a:solidFill>
            </a:endParaRPr>
          </a:p>
        </p:txBody>
      </p:sp>
      <p:pic>
        <p:nvPicPr>
          <p:cNvPr id="8" name="Content Placeholder 7" descr="continuous circle with arrows pointing rotationally to each word: plan, act, observe, reflect.  Student learning is centered in the middel.">
            <a:extLst>
              <a:ext uri="{FF2B5EF4-FFF2-40B4-BE49-F238E27FC236}">
                <a16:creationId xmlns:a16="http://schemas.microsoft.com/office/drawing/2014/main" id="{EB48E006-0D56-2D49-9521-C9E128CC3D5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998931" y="2424221"/>
            <a:ext cx="4711121" cy="4796006"/>
          </a:xfrm>
          <a:prstGeom prst="rect">
            <a:avLst/>
          </a:prstGeom>
        </p:spPr>
      </p:pic>
      <p:pic>
        <p:nvPicPr>
          <p:cNvPr id="23" name="Content Placeholder 22" descr="Supportining implementation circle with 5 elements: 1 identify critical needs, 2 research and select evidence based practices, 3 plan for implementation, 4 implement and monitor, 5 examine reflect adjust">
            <a:extLst>
              <a:ext uri="{FF2B5EF4-FFF2-40B4-BE49-F238E27FC236}">
                <a16:creationId xmlns:a16="http://schemas.microsoft.com/office/drawing/2014/main" id="{884F3F3D-D91E-5B42-99C3-5422D47DD38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9547447" y="2179264"/>
            <a:ext cx="4909958" cy="4885771"/>
          </a:xfr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9B01F40-6AFE-8A47-AC9D-5FFC1A89E7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161536" y="1106726"/>
            <a:ext cx="17373599" cy="3014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The </a:t>
            </a:r>
            <a:r>
              <a:rPr lang="en-US" b="0" dirty="0">
                <a:solidFill>
                  <a:srgbClr val="0253FF"/>
                </a:solidFill>
              </a:rPr>
              <a:t>FOCUS </a:t>
            </a:r>
            <a:r>
              <a:rPr lang="en-US" b="0" dirty="0"/>
              <a:t>should be on </a:t>
            </a:r>
            <a:r>
              <a:rPr lang="en-US" b="0" dirty="0">
                <a:solidFill>
                  <a:srgbClr val="0253FF"/>
                </a:solidFill>
              </a:rPr>
              <a:t>Collaborative Inquiry, </a:t>
            </a:r>
            <a:r>
              <a:rPr lang="en-US" b="0" dirty="0"/>
              <a:t>and…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564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9D94E65-E9C4-8D4B-80D7-97AD5CCA2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334000" cy="171450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Effective Teaming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D583B9-0F02-7D45-B858-459004F37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1700" y="527644"/>
            <a:ext cx="16852900" cy="869255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Aft>
                <a:spcPts val="40000"/>
              </a:spcAft>
              <a:buNone/>
            </a:pPr>
            <a:r>
              <a:rPr lang="en-US" sz="26400" b="0" dirty="0"/>
              <a:t>Effective teaming requires the suspension </a:t>
            </a:r>
            <a:br>
              <a:rPr lang="en-US" sz="26400" b="0" dirty="0"/>
            </a:br>
            <a:r>
              <a:rPr lang="en-US" sz="26400" b="0" dirty="0"/>
              <a:t>of the spontaneous assumption…</a:t>
            </a:r>
          </a:p>
          <a:p>
            <a:pPr marL="0" indent="0" algn="ctr">
              <a:spcAft>
                <a:spcPts val="40000"/>
              </a:spcAft>
              <a:buNone/>
            </a:pPr>
            <a:r>
              <a:rPr lang="en-US" sz="26400" b="0" dirty="0"/>
              <a:t>…that our own perspective is more accurate than other people’s.</a:t>
            </a:r>
          </a:p>
          <a:p>
            <a:pPr marL="0" indent="0" algn="ctr">
              <a:spcAft>
                <a:spcPts val="40000"/>
              </a:spcAft>
              <a:buNone/>
            </a:pPr>
            <a:endParaRPr lang="en-US" sz="72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32F0DB4-2630-8C49-A2CC-CFC885F2E1C3}"/>
              </a:ext>
            </a:extLst>
          </p:cNvPr>
          <p:cNvSpPr txBox="1">
            <a:spLocks/>
          </p:cNvSpPr>
          <p:nvPr/>
        </p:nvSpPr>
        <p:spPr>
          <a:xfrm>
            <a:off x="12242800" y="9499600"/>
            <a:ext cx="6045200" cy="113823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514350" indent="-5143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4425" indent="-428625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685800" rtl="0" eaLnBrk="1" latinLnBrk="0" hangingPunct="1">
              <a:spcBef>
                <a:spcPct val="20000"/>
              </a:spcBef>
              <a:buFont typeface="Arial"/>
              <a:buChar char="»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0"/>
              <a:t>Edmondson 2012, 2019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333EE2E-03C5-0849-98FE-7769E3AE8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46529" y="3503961"/>
            <a:ext cx="5194942" cy="32790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62645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4946" y="640557"/>
            <a:ext cx="10922000" cy="1714500"/>
          </a:xfrm>
        </p:spPr>
        <p:txBody>
          <a:bodyPr>
            <a:normAutofit/>
          </a:bodyPr>
          <a:lstStyle/>
          <a:p>
            <a:r>
              <a:rPr lang="en-US" sz="8400" b="0" dirty="0"/>
              <a:t>Safe to Learn?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sz="quarter" idx="13"/>
          </p:nvPr>
        </p:nvSpPr>
        <p:spPr>
          <a:xfrm>
            <a:off x="1117600" y="3956842"/>
            <a:ext cx="16408400" cy="56896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5400" b="0" dirty="0">
                <a:solidFill>
                  <a:srgbClr val="0253FF"/>
                </a:solidFill>
                <a:ea typeface="ＭＳ Ｐゴシック" panose="020B0600070205080204" pitchFamily="34" charset="-128"/>
              </a:rPr>
              <a:t>Group members assess the interpersonal risk associated</a:t>
            </a:r>
            <a:r>
              <a:rPr lang="en-US" altLang="en-US" sz="5400" b="0" dirty="0">
                <a:ea typeface="ＭＳ Ｐゴシック" panose="020B0600070205080204" pitchFamily="34" charset="-128"/>
              </a:rPr>
              <a:t> with </a:t>
            </a:r>
            <a:r>
              <a:rPr lang="en-US" altLang="en-US" sz="5400" b="0" dirty="0">
                <a:solidFill>
                  <a:srgbClr val="0253FF"/>
                </a:solidFill>
                <a:ea typeface="ＭＳ Ｐゴシック" panose="020B0600070205080204" pitchFamily="34" charset="-128"/>
              </a:rPr>
              <a:t>behaviors necessary for learning </a:t>
            </a:r>
            <a:r>
              <a:rPr lang="en-US" altLang="en-US" sz="5400" b="0" dirty="0">
                <a:ea typeface="ＭＳ Ｐゴシック" panose="020B0600070205080204" pitchFamily="34" charset="-128"/>
              </a:rPr>
              <a:t>(such as asking questions or publicly learning from mistakes) </a:t>
            </a:r>
            <a:r>
              <a:rPr lang="en-US" altLang="en-US" sz="5400" b="0" dirty="0">
                <a:solidFill>
                  <a:srgbClr val="0253FF"/>
                </a:solidFill>
                <a:ea typeface="ＭＳ Ｐゴシック" panose="020B0600070205080204" pitchFamily="34" charset="-128"/>
              </a:rPr>
              <a:t>and adjust their actions in meetings accordingly</a:t>
            </a:r>
            <a:r>
              <a:rPr lang="en-US" altLang="en-US" sz="5400" b="0" dirty="0">
                <a:ea typeface="ＭＳ Ｐゴシック" panose="020B0600070205080204" pitchFamily="34" charset="-128"/>
              </a:rPr>
              <a:t>.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C369A-8619-1C44-B985-B23AB1EF291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935504" y="9367043"/>
            <a:ext cx="5136292" cy="1155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0" dirty="0"/>
              <a:t>Edmondson 2012</a:t>
            </a:r>
          </a:p>
          <a:p>
            <a:pPr marL="0" indent="0">
              <a:buNone/>
            </a:pPr>
            <a:endParaRPr lang="en-US" sz="3600" b="0" dirty="0"/>
          </a:p>
        </p:txBody>
      </p:sp>
      <p:pic>
        <p:nvPicPr>
          <p:cNvPr id="9" name="Content Placeholder 8" descr="person driving wearing a face mask">
            <a:extLst>
              <a:ext uri="{FF2B5EF4-FFF2-40B4-BE49-F238E27FC236}">
                <a16:creationId xmlns:a16="http://schemas.microsoft.com/office/drawing/2014/main" id="{0CDC9A6E-0601-AA42-8DE4-F537B951AC9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3935504" y="95607"/>
            <a:ext cx="4279366" cy="28424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638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8288001" cy="10287000"/>
          </a:xfrm>
          <a:prstGeom prst="rect">
            <a:avLst/>
          </a:prstGeom>
          <a:solidFill>
            <a:srgbClr val="61A8B6"/>
          </a:solidFill>
          <a:ln w="57150">
            <a:solidFill>
              <a:srgbClr val="3650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B43615-55BB-B94A-B3E5-E4B628765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98" y="931584"/>
            <a:ext cx="17094200" cy="2360048"/>
          </a:xfrm>
        </p:spPr>
        <p:txBody>
          <a:bodyPr>
            <a:noAutofit/>
          </a:bodyPr>
          <a:lstStyle/>
          <a:p>
            <a:r>
              <a:rPr lang="en-US" sz="9600" b="0" dirty="0">
                <a:solidFill>
                  <a:schemeClr val="bg1"/>
                </a:solidFill>
              </a:rPr>
              <a:t>End of Part One</a:t>
            </a:r>
            <a:br>
              <a:rPr lang="en-US" sz="9600" b="0" dirty="0">
                <a:solidFill>
                  <a:schemeClr val="bg1"/>
                </a:solidFill>
              </a:rPr>
            </a:br>
            <a:endParaRPr lang="en-US" sz="9600" dirty="0"/>
          </a:p>
        </p:txBody>
      </p:sp>
      <p:sp>
        <p:nvSpPr>
          <p:cNvPr id="10" name="Title 1"/>
          <p:cNvSpPr>
            <a:spLocks noGrp="1"/>
          </p:cNvSpPr>
          <p:nvPr>
            <p:ph sz="quarter" idx="13"/>
          </p:nvPr>
        </p:nvSpPr>
        <p:spPr>
          <a:xfrm>
            <a:off x="4263232" y="3131292"/>
            <a:ext cx="10933112" cy="15843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000" b="0" dirty="0">
                <a:solidFill>
                  <a:schemeClr val="bg1"/>
                </a:solidFill>
              </a:rPr>
              <a:t>Advanced Work for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D43F2-ED04-6746-B226-7554E2AD16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02288" y="5452319"/>
            <a:ext cx="7645400" cy="1584325"/>
          </a:xfrm>
        </p:spPr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chemeClr val="bg1"/>
                </a:solidFill>
              </a:rPr>
              <a:t>Brian A. McNulty </a:t>
            </a:r>
            <a:r>
              <a:rPr lang="en-US" b="0" dirty="0" err="1">
                <a:solidFill>
                  <a:schemeClr val="bg1"/>
                </a:solidFill>
              </a:rPr>
              <a:t>Ph.D</a:t>
            </a:r>
            <a:endParaRPr lang="en-US" dirty="0"/>
          </a:p>
        </p:txBody>
      </p:sp>
      <p:pic>
        <p:nvPicPr>
          <p:cNvPr id="12" name="Content Placeholder 11" descr="Creative Leadership Solutions">
            <a:extLst>
              <a:ext uri="{FF2B5EF4-FFF2-40B4-BE49-F238E27FC236}">
                <a16:creationId xmlns:a16="http://schemas.microsoft.com/office/drawing/2014/main" id="{25AABA1F-7470-2A4F-914F-EFAFBD4ABBFD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7"/>
          <a:stretch/>
        </p:blipFill>
        <p:spPr>
          <a:xfrm>
            <a:off x="8213328" y="6995369"/>
            <a:ext cx="1861344" cy="2889248"/>
          </a:xfrm>
          <a:prstGeom prst="rect">
            <a:avLst/>
          </a:prstGeom>
          <a:ln w="57150">
            <a:solidFill>
              <a:srgbClr val="365073"/>
            </a:solidFill>
          </a:ln>
        </p:spPr>
      </p:pic>
    </p:spTree>
    <p:extLst>
      <p:ext uri="{BB962C8B-B14F-4D97-AF65-F5344CB8AC3E}">
        <p14:creationId xmlns:p14="http://schemas.microsoft.com/office/powerpoint/2010/main" val="3915515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56D4B5-B6E2-2C40-9031-A3636F58F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03" y="411957"/>
            <a:ext cx="17447739" cy="196054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The DNA of the school needs to be learning! Slide 1</a:t>
            </a:r>
          </a:p>
        </p:txBody>
      </p:sp>
      <p:pic>
        <p:nvPicPr>
          <p:cNvPr id="5" name="Content Placeholder 4" descr="simple illustration of DNA chain">
            <a:extLst>
              <a:ext uri="{FF2B5EF4-FFF2-40B4-BE49-F238E27FC236}">
                <a16:creationId xmlns:a16="http://schemas.microsoft.com/office/drawing/2014/main" id="{BB9C224C-D8EF-334A-8091-A0C381950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951127">
            <a:off x="4959573" y="2907954"/>
            <a:ext cx="9020623" cy="447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71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56D4B5-B6E2-2C40-9031-A3636F58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The DNA of the school needs to be learning! Slide 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BA48BA7-4557-EA40-9C13-F9BC38D81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2746" y="7526813"/>
            <a:ext cx="15742508" cy="3110812"/>
          </a:xfrm>
        </p:spPr>
        <p:txBody>
          <a:bodyPr/>
          <a:lstStyle/>
          <a:p>
            <a:pPr marL="0" indent="0" algn="ctr">
              <a:buNone/>
            </a:pPr>
            <a:r>
              <a:rPr lang="en-US" sz="6750" b="0" dirty="0"/>
              <a:t>Not just student learning, but…</a:t>
            </a:r>
          </a:p>
          <a:p>
            <a:pPr marL="0" indent="0" algn="ctr">
              <a:buNone/>
            </a:pPr>
            <a:r>
              <a:rPr lang="en-US" sz="7200" b="0" dirty="0"/>
              <a:t>Staff Learning</a:t>
            </a:r>
          </a:p>
          <a:p>
            <a:pPr marL="0" indent="0" algn="ctr">
              <a:buNone/>
            </a:pPr>
            <a:endParaRPr lang="en-US" sz="6750" b="0" dirty="0"/>
          </a:p>
        </p:txBody>
      </p:sp>
      <p:pic>
        <p:nvPicPr>
          <p:cNvPr id="7" name="Content Placeholder 4" descr="simple illustration of DNA chain">
            <a:extLst>
              <a:ext uri="{FF2B5EF4-FFF2-40B4-BE49-F238E27FC236}">
                <a16:creationId xmlns:a16="http://schemas.microsoft.com/office/drawing/2014/main" id="{43FEBE41-A63B-CA46-B5BE-7C902C0B58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0951127">
            <a:off x="4877315" y="2507328"/>
            <a:ext cx="8732657" cy="432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35782</TotalTime>
  <Words>2000</Words>
  <Application>Microsoft Macintosh PowerPoint</Application>
  <PresentationFormat>Custom</PresentationFormat>
  <Paragraphs>282</Paragraphs>
  <Slides>72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5" baseType="lpstr">
      <vt:lpstr>Arial</vt:lpstr>
      <vt:lpstr>Calibri</vt:lpstr>
      <vt:lpstr>Office Theme</vt:lpstr>
      <vt:lpstr>Advanced Work for Teams (TBTs, BLTs, and DLTs) </vt:lpstr>
      <vt:lpstr> Outcomes </vt:lpstr>
      <vt:lpstr>In the context of compliance driven high stakes accountability…PLCs were overly directed from the top in ways that…</vt:lpstr>
      <vt:lpstr>OIP 1</vt:lpstr>
      <vt:lpstr>OIP 2</vt:lpstr>
      <vt:lpstr>Collaborative Inquiry 1</vt:lpstr>
      <vt:lpstr>Collaborative Inquiry 2</vt:lpstr>
      <vt:lpstr>The DNA of the school needs to be learning! Slide 1</vt:lpstr>
      <vt:lpstr>The DNA of the school needs to be learning! Slide 2</vt:lpstr>
      <vt:lpstr>Our Goal (Big Question) Is to Find Out…</vt:lpstr>
      <vt:lpstr>Better Outcomes 1</vt:lpstr>
      <vt:lpstr>Better Outcomes 2</vt:lpstr>
      <vt:lpstr>Team Assessment (Handout #2)</vt:lpstr>
      <vt:lpstr>Four Pillars of Effective Teaming 1 </vt:lpstr>
      <vt:lpstr>Four Pillars of Effective Teaming 2 </vt:lpstr>
      <vt:lpstr>Four Pillars of Effective Teaming 3 </vt:lpstr>
      <vt:lpstr>Four Pillars of Effective Teaming 4 </vt:lpstr>
      <vt:lpstr>Four Pillars of Effective Teaming 5 </vt:lpstr>
      <vt:lpstr>A Brief Review of New Research on Collaborative Learning</vt:lpstr>
      <vt:lpstr>Collective learning….is regarded as the primary vehicle for organizational learning. </vt:lpstr>
      <vt:lpstr>As a rule, teachers learn better together…</vt:lpstr>
      <vt:lpstr>As a rule, teachers learn better together… than they do alone. </vt:lpstr>
      <vt:lpstr>Collaboration does more to advance teachers’ instructional practices than other learning opportunities for individual teachers.</vt:lpstr>
      <vt:lpstr>The frequency of collaborative discussion with peers had one of the largest significant effects on teachers’ self-reported changes in instruction.</vt:lpstr>
      <vt:lpstr>It is NOT about the practices! 1</vt:lpstr>
      <vt:lpstr>It is NOT about the practices! 2</vt:lpstr>
      <vt:lpstr>It is NOT about the practices! 3</vt:lpstr>
      <vt:lpstr>This Is a Learning Agenda! 1</vt:lpstr>
      <vt:lpstr>This Is a Learning Agenda! 2</vt:lpstr>
      <vt:lpstr>This Is a Learning Agenda! 3</vt:lpstr>
      <vt:lpstr>This Is a Learning Agenda! 4</vt:lpstr>
      <vt:lpstr>This Is a Learning Agenda! 5</vt:lpstr>
      <vt:lpstr>This Is a Learning Agenda! 6</vt:lpstr>
      <vt:lpstr>This Is a Learning Agenda! 7</vt:lpstr>
      <vt:lpstr>This Is a Learning Agenda! 8</vt:lpstr>
      <vt:lpstr>The single biggest challenge to more effective teams is…</vt:lpstr>
      <vt:lpstr>The single biggest challenge to more effective teams is…creating enough psychological safety for them to learn well and apply that learning. </vt:lpstr>
      <vt:lpstr>Psychological Safety</vt:lpstr>
      <vt:lpstr>Psychological safety exists in teams,  rather than between specific individuals. </vt:lpstr>
      <vt:lpstr>Psychological Safety enables…</vt:lpstr>
      <vt:lpstr>Do your views and opinions count at work? 1</vt:lpstr>
      <vt:lpstr>Do your views and opinions count at work? 2</vt:lpstr>
      <vt:lpstr>Do your views and opinions count at work? 3</vt:lpstr>
      <vt:lpstr>Do better (more effective) teams…</vt:lpstr>
      <vt:lpstr>Better teams, more mistakes 1</vt:lpstr>
      <vt:lpstr>Better teams, more mistakes 2</vt:lpstr>
      <vt:lpstr>Better teams, more mistakes 3</vt:lpstr>
      <vt:lpstr>So what causes better teams? 1</vt:lpstr>
      <vt:lpstr>So what causes better teams? 2</vt:lpstr>
      <vt:lpstr>Project Aristotle found that Psychological Safety was the critical factor explaining why some teams outperformed others.</vt:lpstr>
      <vt:lpstr>Psychological safety is the belief that the work environment is safe for interpersonal risk taking. 1</vt:lpstr>
      <vt:lpstr>Psychological safety is the belief that the work environment is safe for interpersonal  risk taking. 2</vt:lpstr>
      <vt:lpstr>Psychological safety is a team effect.</vt:lpstr>
      <vt:lpstr>Psychological Safety Audit (Handout #5)</vt:lpstr>
      <vt:lpstr>Creating the Right Supports</vt:lpstr>
      <vt:lpstr>Step #1</vt:lpstr>
      <vt:lpstr>Thinking Fast and Slow 1</vt:lpstr>
      <vt:lpstr>Thinking Fast and Slow 2</vt:lpstr>
      <vt:lpstr>Thinking Fast and Slow 3</vt:lpstr>
      <vt:lpstr>Thinking Fast and Slow 4</vt:lpstr>
      <vt:lpstr>Thinking Fast and Slow 5</vt:lpstr>
      <vt:lpstr>Thinking Fast and Slow 6</vt:lpstr>
      <vt:lpstr>Thinking Fast and Slow 7</vt:lpstr>
      <vt:lpstr>System 1 and System 2</vt:lpstr>
      <vt:lpstr>System 1 and System 2 Continued</vt:lpstr>
      <vt:lpstr>Conscious doubt is not  in the repertoire of System 1.  </vt:lpstr>
      <vt:lpstr>Unconscious Bias 1</vt:lpstr>
      <vt:lpstr>Unconscious Bias 2</vt:lpstr>
      <vt:lpstr>Effective Teaming 1</vt:lpstr>
      <vt:lpstr>Effective Teaming 2</vt:lpstr>
      <vt:lpstr>Safe to Learn?</vt:lpstr>
      <vt:lpstr>End of Part One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OLAC Advanced Work for Teams Part One Post Version</dc:title>
  <dc:subject/>
  <dc:creator>BRIAN MCNULTY</dc:creator>
  <cp:keywords/>
  <dc:description/>
  <cp:lastModifiedBy>Microsoft Office User</cp:lastModifiedBy>
  <cp:revision>280</cp:revision>
  <dcterms:created xsi:type="dcterms:W3CDTF">2015-06-11T17:47:43Z</dcterms:created>
  <dcterms:modified xsi:type="dcterms:W3CDTF">2020-12-14T20:37:02Z</dcterms:modified>
  <cp:category/>
</cp:coreProperties>
</file>