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40"/>
  </p:notesMasterIdLst>
  <p:handoutMasterIdLst>
    <p:handoutMasterId r:id="rId41"/>
  </p:handoutMasterIdLst>
  <p:sldIdLst>
    <p:sldId id="299" r:id="rId2"/>
    <p:sldId id="336" r:id="rId3"/>
    <p:sldId id="303" r:id="rId4"/>
    <p:sldId id="337" r:id="rId5"/>
    <p:sldId id="325" r:id="rId6"/>
    <p:sldId id="338" r:id="rId7"/>
    <p:sldId id="339" r:id="rId8"/>
    <p:sldId id="320" r:id="rId9"/>
    <p:sldId id="322" r:id="rId10"/>
    <p:sldId id="321" r:id="rId11"/>
    <p:sldId id="326" r:id="rId12"/>
    <p:sldId id="327" r:id="rId13"/>
    <p:sldId id="323" r:id="rId14"/>
    <p:sldId id="324" r:id="rId15"/>
    <p:sldId id="330" r:id="rId16"/>
    <p:sldId id="257" r:id="rId17"/>
    <p:sldId id="298" r:id="rId18"/>
    <p:sldId id="305" r:id="rId19"/>
    <p:sldId id="340" r:id="rId20"/>
    <p:sldId id="341" r:id="rId21"/>
    <p:sldId id="306" r:id="rId22"/>
    <p:sldId id="304" r:id="rId23"/>
    <p:sldId id="328" r:id="rId24"/>
    <p:sldId id="342" r:id="rId25"/>
    <p:sldId id="343" r:id="rId26"/>
    <p:sldId id="329" r:id="rId27"/>
    <p:sldId id="332" r:id="rId28"/>
    <p:sldId id="334" r:id="rId29"/>
    <p:sldId id="333" r:id="rId30"/>
    <p:sldId id="346" r:id="rId31"/>
    <p:sldId id="347" r:id="rId32"/>
    <p:sldId id="348" r:id="rId33"/>
    <p:sldId id="344" r:id="rId34"/>
    <p:sldId id="350" r:id="rId35"/>
    <p:sldId id="349" r:id="rId36"/>
    <p:sldId id="335" r:id="rId37"/>
    <p:sldId id="351" r:id="rId38"/>
    <p:sldId id="29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0FF"/>
    <a:srgbClr val="073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53"/>
    <p:restoredTop sz="92620"/>
  </p:normalViewPr>
  <p:slideViewPr>
    <p:cSldViewPr snapToGrid="0" snapToObjects="1">
      <p:cViewPr varScale="1">
        <p:scale>
          <a:sx n="106" d="100"/>
          <a:sy n="106" d="100"/>
        </p:scale>
        <p:origin x="1080"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EDF741-EAE6-C14A-9AAA-5230C2D7A110}" type="datetimeFigureOut">
              <a:rPr lang="en-US" smtClean="0"/>
              <a:t>9/10/20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40D89E-6B6F-CC43-B69F-0EFC24D4110F}" type="slidenum">
              <a:rPr lang="en-US" smtClean="0"/>
              <a:t>‹#›</a:t>
            </a:fld>
            <a:endParaRPr lang="en-US"/>
          </a:p>
        </p:txBody>
      </p:sp>
    </p:spTree>
    <p:extLst>
      <p:ext uri="{BB962C8B-B14F-4D97-AF65-F5344CB8AC3E}">
        <p14:creationId xmlns:p14="http://schemas.microsoft.com/office/powerpoint/2010/main" val="1376249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91D58-A057-E84E-A171-94C8616AD87F}" type="datetimeFigureOut">
              <a:rPr lang="en-US" smtClean="0"/>
              <a:t>9/10/20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0CCA0-EA6E-DD4A-A09E-3BD8FAA481BF}" type="slidenum">
              <a:rPr lang="en-US" smtClean="0"/>
              <a:t>‹#›</a:t>
            </a:fld>
            <a:endParaRPr lang="en-US"/>
          </a:p>
        </p:txBody>
      </p:sp>
    </p:spTree>
    <p:extLst>
      <p:ext uri="{BB962C8B-B14F-4D97-AF65-F5344CB8AC3E}">
        <p14:creationId xmlns:p14="http://schemas.microsoft.com/office/powerpoint/2010/main" val="214686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5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0743B12-DEFA-B245-A833-03B62EAD6F97}"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23214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81672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683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743B12-DEFA-B245-A833-03B62EAD6F97}"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403971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743B12-DEFA-B245-A833-03B62EAD6F97}"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22183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743B12-DEFA-B245-A833-03B62EAD6F97}" type="datetimeFigureOut">
              <a:rPr lang="en-US" smtClean="0"/>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1271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743B12-DEFA-B245-A833-03B62EAD6F97}" type="datetimeFigureOut">
              <a:rPr lang="en-US" smtClean="0"/>
              <a:t>9/10/20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69031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743B12-DEFA-B245-A833-03B62EAD6F97}" type="datetimeFigureOut">
              <a:rPr lang="en-US" smtClean="0"/>
              <a:t>9/10/20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44294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43B12-DEFA-B245-A833-03B62EAD6F97}" type="datetimeFigureOut">
              <a:rPr lang="en-US" smtClean="0"/>
              <a:t>9/10/20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175716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238200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743B12-DEFA-B245-A833-03B62EAD6F97}" type="datetimeFigureOut">
              <a:rPr lang="en-US" smtClean="0"/>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A7C8A-80E3-F342-A618-B030C9A5BE12}" type="slidenum">
              <a:rPr lang="en-US" smtClean="0"/>
              <a:t>‹#›</a:t>
            </a:fld>
            <a:endParaRPr lang="en-US"/>
          </a:p>
        </p:txBody>
      </p:sp>
    </p:spTree>
    <p:extLst>
      <p:ext uri="{BB962C8B-B14F-4D97-AF65-F5344CB8AC3E}">
        <p14:creationId xmlns:p14="http://schemas.microsoft.com/office/powerpoint/2010/main" val="344179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43B12-DEFA-B245-A833-03B62EAD6F97}" type="datetimeFigureOut">
              <a:rPr lang="en-US" smtClean="0"/>
              <a:t>9/10/20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A7C8A-80E3-F342-A618-B030C9A5BE12}" type="slidenum">
              <a:rPr lang="en-US" smtClean="0"/>
              <a:t>‹#›</a:t>
            </a:fld>
            <a:endParaRPr lang="en-US"/>
          </a:p>
        </p:txBody>
      </p:sp>
    </p:spTree>
    <p:extLst>
      <p:ext uri="{BB962C8B-B14F-4D97-AF65-F5344CB8AC3E}">
        <p14:creationId xmlns:p14="http://schemas.microsoft.com/office/powerpoint/2010/main" val="3708770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40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40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40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4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4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Brian.mcnulty@creativeleadership.ne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70420"/>
            <a:ext cx="9144000" cy="2884253"/>
          </a:xfrm>
        </p:spPr>
        <p:txBody>
          <a:bodyPr>
            <a:normAutofit/>
          </a:bodyPr>
          <a:lstStyle/>
          <a:p>
            <a:r>
              <a:rPr lang="en-US" dirty="0"/>
              <a:t>Developing School</a:t>
            </a:r>
          </a:p>
          <a:p>
            <a:r>
              <a:rPr lang="en-US" dirty="0"/>
              <a:t>Non-negotiables</a:t>
            </a:r>
          </a:p>
          <a:p>
            <a:r>
              <a:rPr lang="en-US" dirty="0"/>
              <a:t>Webinar </a:t>
            </a:r>
          </a:p>
        </p:txBody>
      </p:sp>
      <p:sp>
        <p:nvSpPr>
          <p:cNvPr id="7" name="Subtitle 6"/>
          <p:cNvSpPr txBox="1">
            <a:spLocks/>
          </p:cNvSpPr>
          <p:nvPr/>
        </p:nvSpPr>
        <p:spPr>
          <a:xfrm>
            <a:off x="2433653" y="5366929"/>
            <a:ext cx="4276693" cy="10355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200" dirty="0"/>
              <a:t>Brian A McNulty Ph. 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842" y="4865914"/>
            <a:ext cx="1747157" cy="19920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0" y="325560"/>
            <a:ext cx="2130764" cy="2130764"/>
          </a:xfrm>
          <a:prstGeom prst="rect">
            <a:avLst/>
          </a:prstGeom>
        </p:spPr>
      </p:pic>
      <p:pic>
        <p:nvPicPr>
          <p:cNvPr id="6" name="Picture 5">
            <a:extLst>
              <a:ext uri="{FF2B5EF4-FFF2-40B4-BE49-F238E27FC236}">
                <a16:creationId xmlns:a16="http://schemas.microsoft.com/office/drawing/2014/main" id="{D2A98C61-D697-4748-B3F7-E05CCBF7C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89" y="347863"/>
            <a:ext cx="2130764" cy="2130764"/>
          </a:xfrm>
          <a:prstGeom prst="rect">
            <a:avLst/>
          </a:prstGeom>
        </p:spPr>
      </p:pic>
    </p:spTree>
    <p:extLst>
      <p:ext uri="{BB962C8B-B14F-4D97-AF65-F5344CB8AC3E}">
        <p14:creationId xmlns:p14="http://schemas.microsoft.com/office/powerpoint/2010/main" val="1730867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FA7B-22C7-9F48-B627-358E15BB7CB9}"/>
              </a:ext>
            </a:extLst>
          </p:cNvPr>
          <p:cNvSpPr>
            <a:spLocks noGrp="1"/>
          </p:cNvSpPr>
          <p:nvPr>
            <p:ph type="title"/>
          </p:nvPr>
        </p:nvSpPr>
        <p:spPr>
          <a:xfrm>
            <a:off x="0" y="1"/>
            <a:ext cx="9144000" cy="1417638"/>
          </a:xfrm>
        </p:spPr>
        <p:txBody>
          <a:bodyPr>
            <a:normAutofit/>
          </a:bodyPr>
          <a:lstStyle/>
          <a:p>
            <a:r>
              <a:rPr lang="en-US" dirty="0"/>
              <a:t>Your vision for your future school</a:t>
            </a:r>
          </a:p>
        </p:txBody>
      </p:sp>
      <p:sp>
        <p:nvSpPr>
          <p:cNvPr id="3" name="Content Placeholder 2">
            <a:extLst>
              <a:ext uri="{FF2B5EF4-FFF2-40B4-BE49-F238E27FC236}">
                <a16:creationId xmlns:a16="http://schemas.microsoft.com/office/drawing/2014/main" id="{F743619B-DC8B-994C-B996-6EB840996C86}"/>
              </a:ext>
            </a:extLst>
          </p:cNvPr>
          <p:cNvSpPr>
            <a:spLocks noGrp="1"/>
          </p:cNvSpPr>
          <p:nvPr>
            <p:ph idx="1"/>
          </p:nvPr>
        </p:nvSpPr>
        <p:spPr>
          <a:xfrm>
            <a:off x="0" y="1158241"/>
            <a:ext cx="8952614" cy="5540272"/>
          </a:xfrm>
        </p:spPr>
        <p:txBody>
          <a:bodyPr/>
          <a:lstStyle/>
          <a:p>
            <a:r>
              <a:rPr lang="en-US" dirty="0"/>
              <a:t>What does your future school look like?</a:t>
            </a:r>
          </a:p>
          <a:p>
            <a:pPr lvl="1"/>
            <a:r>
              <a:rPr lang="en-US" dirty="0"/>
              <a:t> For Kids?</a:t>
            </a:r>
          </a:p>
          <a:p>
            <a:pPr lvl="1"/>
            <a:r>
              <a:rPr lang="en-US" dirty="0"/>
              <a:t> For staff?  </a:t>
            </a:r>
          </a:p>
          <a:p>
            <a:pPr lvl="1"/>
            <a:r>
              <a:rPr lang="en-US" dirty="0"/>
              <a:t> For you personally?</a:t>
            </a:r>
          </a:p>
          <a:p>
            <a:r>
              <a:rPr lang="en-US" dirty="0"/>
              <a:t>What outcomes do we want?</a:t>
            </a:r>
          </a:p>
        </p:txBody>
      </p:sp>
      <p:pic>
        <p:nvPicPr>
          <p:cNvPr id="4" name="Picture 3">
            <a:extLst>
              <a:ext uri="{FF2B5EF4-FFF2-40B4-BE49-F238E27FC236}">
                <a16:creationId xmlns:a16="http://schemas.microsoft.com/office/drawing/2014/main" id="{A1F7D21B-56AE-B444-B644-4DC123947B50}"/>
              </a:ext>
            </a:extLst>
          </p:cNvPr>
          <p:cNvPicPr>
            <a:picLocks noChangeAspect="1"/>
          </p:cNvPicPr>
          <p:nvPr/>
        </p:nvPicPr>
        <p:blipFill>
          <a:blip r:embed="rId2"/>
          <a:stretch>
            <a:fillRect/>
          </a:stretch>
        </p:blipFill>
        <p:spPr>
          <a:xfrm>
            <a:off x="0" y="4965403"/>
            <a:ext cx="9144000" cy="1892597"/>
          </a:xfrm>
          <a:prstGeom prst="rect">
            <a:avLst/>
          </a:prstGeom>
        </p:spPr>
      </p:pic>
      <p:pic>
        <p:nvPicPr>
          <p:cNvPr id="6" name="Picture 5">
            <a:extLst>
              <a:ext uri="{FF2B5EF4-FFF2-40B4-BE49-F238E27FC236}">
                <a16:creationId xmlns:a16="http://schemas.microsoft.com/office/drawing/2014/main" id="{F7CE9932-5EFD-BC4C-A3A4-7AF9D11EEA16}"/>
              </a:ext>
            </a:extLst>
          </p:cNvPr>
          <p:cNvPicPr>
            <a:picLocks noChangeAspect="1"/>
          </p:cNvPicPr>
          <p:nvPr/>
        </p:nvPicPr>
        <p:blipFill>
          <a:blip r:embed="rId3"/>
          <a:stretch>
            <a:fillRect/>
          </a:stretch>
        </p:blipFill>
        <p:spPr>
          <a:xfrm>
            <a:off x="5219808" y="2048521"/>
            <a:ext cx="3924192" cy="2127239"/>
          </a:xfrm>
          <a:prstGeom prst="rect">
            <a:avLst/>
          </a:prstGeom>
        </p:spPr>
      </p:pic>
    </p:spTree>
    <p:extLst>
      <p:ext uri="{BB962C8B-B14F-4D97-AF65-F5344CB8AC3E}">
        <p14:creationId xmlns:p14="http://schemas.microsoft.com/office/powerpoint/2010/main" val="220262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53E70-2B8E-CF40-8C60-BFE5C1A57268}"/>
              </a:ext>
            </a:extLst>
          </p:cNvPr>
          <p:cNvSpPr>
            <a:spLocks noGrp="1"/>
          </p:cNvSpPr>
          <p:nvPr>
            <p:ph type="title"/>
          </p:nvPr>
        </p:nvSpPr>
        <p:spPr>
          <a:xfrm>
            <a:off x="457200" y="0"/>
            <a:ext cx="8229600" cy="1143000"/>
          </a:xfrm>
        </p:spPr>
        <p:txBody>
          <a:bodyPr/>
          <a:lstStyle/>
          <a:p>
            <a:r>
              <a:rPr lang="en-US" dirty="0"/>
              <a:t>Stop the webinar</a:t>
            </a:r>
          </a:p>
        </p:txBody>
      </p:sp>
      <p:sp>
        <p:nvSpPr>
          <p:cNvPr id="5" name="Subtitle 4">
            <a:extLst>
              <a:ext uri="{FF2B5EF4-FFF2-40B4-BE49-F238E27FC236}">
                <a16:creationId xmlns:a16="http://schemas.microsoft.com/office/drawing/2014/main" id="{84CEFAAC-1C65-A54D-8517-D91821A46D9F}"/>
              </a:ext>
            </a:extLst>
          </p:cNvPr>
          <p:cNvSpPr>
            <a:spLocks noGrp="1"/>
          </p:cNvSpPr>
          <p:nvPr>
            <p:ph idx="1"/>
          </p:nvPr>
        </p:nvSpPr>
        <p:spPr>
          <a:xfrm>
            <a:off x="0" y="2907670"/>
            <a:ext cx="9144000" cy="3950329"/>
          </a:xfrm>
        </p:spPr>
        <p:txBody>
          <a:bodyPr>
            <a:normAutofit lnSpcReduction="10000"/>
          </a:bodyPr>
          <a:lstStyle/>
          <a:p>
            <a:r>
              <a:rPr lang="en-US" dirty="0"/>
              <a:t>Review Handout #1 – establishing a vision</a:t>
            </a:r>
          </a:p>
          <a:p>
            <a:r>
              <a:rPr lang="en-US" dirty="0"/>
              <a:t>Work with your BLT to establish a DRAFT vision statement</a:t>
            </a:r>
          </a:p>
          <a:p>
            <a:r>
              <a:rPr lang="en-US" dirty="0"/>
              <a:t>If you already have a vision statement review and discuss this with your BLT</a:t>
            </a:r>
          </a:p>
        </p:txBody>
      </p:sp>
      <p:pic>
        <p:nvPicPr>
          <p:cNvPr id="6" name="Picture 5">
            <a:extLst>
              <a:ext uri="{FF2B5EF4-FFF2-40B4-BE49-F238E27FC236}">
                <a16:creationId xmlns:a16="http://schemas.microsoft.com/office/drawing/2014/main" id="{FB4C5DE8-F96F-C345-9557-2B98DEC44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407" y="1088075"/>
            <a:ext cx="2421093" cy="1819595"/>
          </a:xfrm>
          <a:prstGeom prst="rect">
            <a:avLst/>
          </a:prstGeom>
        </p:spPr>
      </p:pic>
    </p:spTree>
    <p:extLst>
      <p:ext uri="{BB962C8B-B14F-4D97-AF65-F5344CB8AC3E}">
        <p14:creationId xmlns:p14="http://schemas.microsoft.com/office/powerpoint/2010/main" val="258375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5D086-8970-5949-B744-F83016BBB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54" y="907275"/>
            <a:ext cx="7521366" cy="3837432"/>
          </a:xfrm>
          <a:prstGeom prst="rect">
            <a:avLst/>
          </a:prstGeom>
        </p:spPr>
      </p:pic>
      <p:pic>
        <p:nvPicPr>
          <p:cNvPr id="6" name="Picture 5">
            <a:extLst>
              <a:ext uri="{FF2B5EF4-FFF2-40B4-BE49-F238E27FC236}">
                <a16:creationId xmlns:a16="http://schemas.microsoft.com/office/drawing/2014/main" id="{ACBCD175-187D-8E43-ADB4-BD22206D4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478" y="5253943"/>
            <a:ext cx="6736322" cy="1162097"/>
          </a:xfrm>
          <a:prstGeom prst="rect">
            <a:avLst/>
          </a:prstGeom>
        </p:spPr>
      </p:pic>
    </p:spTree>
    <p:extLst>
      <p:ext uri="{BB962C8B-B14F-4D97-AF65-F5344CB8AC3E}">
        <p14:creationId xmlns:p14="http://schemas.microsoft.com/office/powerpoint/2010/main" val="292082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36C4-BCE7-C840-B813-F86F70CC4DDB}"/>
              </a:ext>
            </a:extLst>
          </p:cNvPr>
          <p:cNvSpPr>
            <a:spLocks noGrp="1"/>
          </p:cNvSpPr>
          <p:nvPr>
            <p:ph type="title"/>
          </p:nvPr>
        </p:nvSpPr>
        <p:spPr>
          <a:xfrm>
            <a:off x="457200" y="0"/>
            <a:ext cx="8229600" cy="1143000"/>
          </a:xfrm>
        </p:spPr>
        <p:txBody>
          <a:bodyPr/>
          <a:lstStyle/>
          <a:p>
            <a:r>
              <a:rPr lang="en-US" dirty="0"/>
              <a:t>What  are non-negotiables?</a:t>
            </a:r>
          </a:p>
        </p:txBody>
      </p:sp>
      <p:sp>
        <p:nvSpPr>
          <p:cNvPr id="3" name="Content Placeholder 2">
            <a:extLst>
              <a:ext uri="{FF2B5EF4-FFF2-40B4-BE49-F238E27FC236}">
                <a16:creationId xmlns:a16="http://schemas.microsoft.com/office/drawing/2014/main" id="{9772AFE5-4592-5A43-BEFF-8FE00FD34A97}"/>
              </a:ext>
            </a:extLst>
          </p:cNvPr>
          <p:cNvSpPr>
            <a:spLocks noGrp="1"/>
          </p:cNvSpPr>
          <p:nvPr>
            <p:ph idx="1"/>
          </p:nvPr>
        </p:nvSpPr>
        <p:spPr>
          <a:xfrm>
            <a:off x="0" y="1047307"/>
            <a:ext cx="9144000" cy="5098312"/>
          </a:xfrm>
        </p:spPr>
        <p:txBody>
          <a:bodyPr>
            <a:normAutofit lnSpcReduction="10000"/>
          </a:bodyPr>
          <a:lstStyle/>
          <a:p>
            <a:r>
              <a:rPr lang="en-US" dirty="0"/>
              <a:t>“Non- negotiables” are agreements, principles, core beliefs, or values that are absolutes, we agree we will not vary from them</a:t>
            </a:r>
          </a:p>
          <a:p>
            <a:r>
              <a:rPr lang="en-US" dirty="0"/>
              <a:t>Once established and adopted, they are not open to negotiation, we will never compromise these values</a:t>
            </a:r>
          </a:p>
          <a:p>
            <a:r>
              <a:rPr lang="en-US" dirty="0"/>
              <a:t>These are the “hills we will die on!”</a:t>
            </a:r>
          </a:p>
        </p:txBody>
      </p:sp>
      <p:pic>
        <p:nvPicPr>
          <p:cNvPr id="4" name="Picture 3">
            <a:extLst>
              <a:ext uri="{FF2B5EF4-FFF2-40B4-BE49-F238E27FC236}">
                <a16:creationId xmlns:a16="http://schemas.microsoft.com/office/drawing/2014/main" id="{E222B5F3-CF47-AC44-A44C-E90AA5CD2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219" y="5722659"/>
            <a:ext cx="6300893" cy="1135341"/>
          </a:xfrm>
          <a:prstGeom prst="rect">
            <a:avLst/>
          </a:prstGeom>
        </p:spPr>
      </p:pic>
    </p:spTree>
    <p:extLst>
      <p:ext uri="{BB962C8B-B14F-4D97-AF65-F5344CB8AC3E}">
        <p14:creationId xmlns:p14="http://schemas.microsoft.com/office/powerpoint/2010/main" val="384644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4BA7-38B4-C145-9634-1848999723D5}"/>
              </a:ext>
            </a:extLst>
          </p:cNvPr>
          <p:cNvSpPr>
            <a:spLocks noGrp="1"/>
          </p:cNvSpPr>
          <p:nvPr>
            <p:ph type="title"/>
          </p:nvPr>
        </p:nvSpPr>
        <p:spPr>
          <a:xfrm>
            <a:off x="0" y="274638"/>
            <a:ext cx="5348177" cy="1143000"/>
          </a:xfrm>
        </p:spPr>
        <p:txBody>
          <a:bodyPr>
            <a:normAutofit fontScale="90000"/>
          </a:bodyPr>
          <a:lstStyle/>
          <a:p>
            <a:r>
              <a:rPr lang="en-US" dirty="0"/>
              <a:t>Why are non negotiables important?</a:t>
            </a:r>
          </a:p>
        </p:txBody>
      </p:sp>
      <p:sp>
        <p:nvSpPr>
          <p:cNvPr id="3" name="Content Placeholder 2">
            <a:extLst>
              <a:ext uri="{FF2B5EF4-FFF2-40B4-BE49-F238E27FC236}">
                <a16:creationId xmlns:a16="http://schemas.microsoft.com/office/drawing/2014/main" id="{C42473BA-361F-3446-ADD8-06EA20805997}"/>
              </a:ext>
            </a:extLst>
          </p:cNvPr>
          <p:cNvSpPr>
            <a:spLocks noGrp="1"/>
          </p:cNvSpPr>
          <p:nvPr>
            <p:ph idx="1"/>
          </p:nvPr>
        </p:nvSpPr>
        <p:spPr>
          <a:xfrm>
            <a:off x="0" y="1621465"/>
            <a:ext cx="9143999" cy="5236535"/>
          </a:xfrm>
        </p:spPr>
        <p:txBody>
          <a:bodyPr>
            <a:normAutofit fontScale="85000" lnSpcReduction="10000"/>
          </a:bodyPr>
          <a:lstStyle/>
          <a:p>
            <a:r>
              <a:rPr lang="en-US" dirty="0"/>
              <a:t>At it’s core, </a:t>
            </a:r>
            <a:r>
              <a:rPr lang="en-US" dirty="0">
                <a:solidFill>
                  <a:srgbClr val="0739FF"/>
                </a:solidFill>
              </a:rPr>
              <a:t>education is value and belief driven</a:t>
            </a:r>
          </a:p>
          <a:p>
            <a:r>
              <a:rPr lang="en-US" dirty="0"/>
              <a:t>It is </a:t>
            </a:r>
            <a:r>
              <a:rPr lang="en-US" dirty="0">
                <a:solidFill>
                  <a:srgbClr val="0739FF"/>
                </a:solidFill>
              </a:rPr>
              <a:t>WHY </a:t>
            </a:r>
            <a:r>
              <a:rPr lang="en-US" dirty="0"/>
              <a:t>we do this work</a:t>
            </a:r>
          </a:p>
          <a:p>
            <a:r>
              <a:rPr lang="en-US" dirty="0"/>
              <a:t>Unless we have clearly articulated values that we hold ourselves to, </a:t>
            </a:r>
            <a:r>
              <a:rPr lang="en-US" dirty="0">
                <a:solidFill>
                  <a:srgbClr val="0739FF"/>
                </a:solidFill>
              </a:rPr>
              <a:t>unconscious biases and past practices keep us from achieving our aspirational values</a:t>
            </a:r>
          </a:p>
          <a:p>
            <a:r>
              <a:rPr lang="en-US" dirty="0"/>
              <a:t>If this happens we end up with </a:t>
            </a:r>
            <a:r>
              <a:rPr lang="en-US" dirty="0">
                <a:solidFill>
                  <a:srgbClr val="0739FF"/>
                </a:solidFill>
              </a:rPr>
              <a:t>conflicts and confusion in our school</a:t>
            </a:r>
          </a:p>
          <a:p>
            <a:r>
              <a:rPr lang="en-US" dirty="0"/>
              <a:t>Consistently holding ourselves to our beliefs is </a:t>
            </a:r>
            <a:r>
              <a:rPr lang="en-US" dirty="0">
                <a:solidFill>
                  <a:srgbClr val="0739FF"/>
                </a:solidFill>
              </a:rPr>
              <a:t>a way of unifying ourselves as a staff</a:t>
            </a:r>
          </a:p>
        </p:txBody>
      </p:sp>
      <p:pic>
        <p:nvPicPr>
          <p:cNvPr id="5" name="Picture 4">
            <a:extLst>
              <a:ext uri="{FF2B5EF4-FFF2-40B4-BE49-F238E27FC236}">
                <a16:creationId xmlns:a16="http://schemas.microsoft.com/office/drawing/2014/main" id="{CA213FDD-AE5B-4749-99BC-F53D438E7155}"/>
              </a:ext>
            </a:extLst>
          </p:cNvPr>
          <p:cNvPicPr>
            <a:picLocks noChangeAspect="1"/>
          </p:cNvPicPr>
          <p:nvPr/>
        </p:nvPicPr>
        <p:blipFill>
          <a:blip r:embed="rId2"/>
          <a:stretch>
            <a:fillRect/>
          </a:stretch>
        </p:blipFill>
        <p:spPr>
          <a:xfrm>
            <a:off x="5348177" y="0"/>
            <a:ext cx="3505200" cy="1417638"/>
          </a:xfrm>
          <a:prstGeom prst="rect">
            <a:avLst/>
          </a:prstGeom>
        </p:spPr>
      </p:pic>
    </p:spTree>
    <p:extLst>
      <p:ext uri="{BB962C8B-B14F-4D97-AF65-F5344CB8AC3E}">
        <p14:creationId xmlns:p14="http://schemas.microsoft.com/office/powerpoint/2010/main" val="363100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0D8E16-C9F1-5D43-8BE6-3D0092740244}"/>
              </a:ext>
            </a:extLst>
          </p:cNvPr>
          <p:cNvSpPr>
            <a:spLocks noGrp="1"/>
          </p:cNvSpPr>
          <p:nvPr>
            <p:ph type="title"/>
          </p:nvPr>
        </p:nvSpPr>
        <p:spPr/>
        <p:txBody>
          <a:bodyPr/>
          <a:lstStyle/>
          <a:p>
            <a:r>
              <a:rPr lang="en-US" dirty="0"/>
              <a:t>3 Examples of non-negotiables</a:t>
            </a:r>
          </a:p>
        </p:txBody>
      </p:sp>
      <p:pic>
        <p:nvPicPr>
          <p:cNvPr id="6" name="Picture 5">
            <a:extLst>
              <a:ext uri="{FF2B5EF4-FFF2-40B4-BE49-F238E27FC236}">
                <a16:creationId xmlns:a16="http://schemas.microsoft.com/office/drawing/2014/main" id="{DD04309F-8BAF-1848-9246-8E987D366B54}"/>
              </a:ext>
            </a:extLst>
          </p:cNvPr>
          <p:cNvPicPr>
            <a:picLocks noChangeAspect="1"/>
          </p:cNvPicPr>
          <p:nvPr/>
        </p:nvPicPr>
        <p:blipFill>
          <a:blip r:embed="rId2"/>
          <a:stretch>
            <a:fillRect/>
          </a:stretch>
        </p:blipFill>
        <p:spPr>
          <a:xfrm>
            <a:off x="0" y="1417639"/>
            <a:ext cx="4052455" cy="4572000"/>
          </a:xfrm>
          <a:prstGeom prst="rect">
            <a:avLst/>
          </a:prstGeom>
        </p:spPr>
      </p:pic>
      <p:pic>
        <p:nvPicPr>
          <p:cNvPr id="8" name="Picture 7">
            <a:extLst>
              <a:ext uri="{FF2B5EF4-FFF2-40B4-BE49-F238E27FC236}">
                <a16:creationId xmlns:a16="http://schemas.microsoft.com/office/drawing/2014/main" id="{13BADF57-8590-5D4E-BA04-07E839B0ED75}"/>
              </a:ext>
            </a:extLst>
          </p:cNvPr>
          <p:cNvPicPr>
            <a:picLocks noChangeAspect="1"/>
          </p:cNvPicPr>
          <p:nvPr/>
        </p:nvPicPr>
        <p:blipFill>
          <a:blip r:embed="rId3"/>
          <a:stretch>
            <a:fillRect/>
          </a:stretch>
        </p:blipFill>
        <p:spPr>
          <a:xfrm>
            <a:off x="4052455" y="1417638"/>
            <a:ext cx="5091545" cy="4572000"/>
          </a:xfrm>
          <a:prstGeom prst="rect">
            <a:avLst/>
          </a:prstGeom>
        </p:spPr>
      </p:pic>
    </p:spTree>
    <p:extLst>
      <p:ext uri="{BB962C8B-B14F-4D97-AF65-F5344CB8AC3E}">
        <p14:creationId xmlns:p14="http://schemas.microsoft.com/office/powerpoint/2010/main" val="156080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 Project Non-negotiables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354" y="1547355"/>
            <a:ext cx="5633608" cy="28742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219" y="4370746"/>
            <a:ext cx="6300893" cy="2293525"/>
          </a:xfrm>
          <a:prstGeom prst="rect">
            <a:avLst/>
          </a:prstGeom>
        </p:spPr>
      </p:pic>
    </p:spTree>
    <p:extLst>
      <p:ext uri="{BB962C8B-B14F-4D97-AF65-F5344CB8AC3E}">
        <p14:creationId xmlns:p14="http://schemas.microsoft.com/office/powerpoint/2010/main" val="211796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996"/>
            <a:ext cx="3874576" cy="1143000"/>
          </a:xfrm>
        </p:spPr>
        <p:txBody>
          <a:bodyPr>
            <a:normAutofit/>
          </a:bodyPr>
          <a:lstStyle/>
          <a:p>
            <a:r>
              <a:rPr lang="en-US" sz="4000" dirty="0"/>
              <a:t>Project </a:t>
            </a:r>
          </a:p>
        </p:txBody>
      </p:sp>
      <p:sp>
        <p:nvSpPr>
          <p:cNvPr id="4" name="Content Placeholder 3"/>
          <p:cNvSpPr>
            <a:spLocks noGrp="1"/>
          </p:cNvSpPr>
          <p:nvPr>
            <p:ph idx="1"/>
          </p:nvPr>
        </p:nvSpPr>
        <p:spPr>
          <a:xfrm>
            <a:off x="108489" y="1143000"/>
            <a:ext cx="9035512" cy="5715000"/>
          </a:xfrm>
        </p:spPr>
        <p:txBody>
          <a:bodyPr>
            <a:normAutofit/>
          </a:bodyPr>
          <a:lstStyle/>
          <a:p>
            <a:pPr marL="0" indent="0">
              <a:buNone/>
            </a:pPr>
            <a:r>
              <a:rPr lang="en-US" dirty="0"/>
              <a:t>CORE VALUES </a:t>
            </a:r>
          </a:p>
          <a:p>
            <a:pPr marL="742950" indent="-742950">
              <a:buAutoNum type="arabicPeriod"/>
            </a:pPr>
            <a:r>
              <a:rPr lang="en-US" dirty="0"/>
              <a:t>OLi</a:t>
            </a:r>
            <a:r>
              <a:rPr lang="en-US" baseline="30000" dirty="0"/>
              <a:t>4</a:t>
            </a:r>
            <a:r>
              <a:rPr lang="en-US" dirty="0"/>
              <a:t> </a:t>
            </a:r>
            <a:r>
              <a:rPr lang="en-US" dirty="0">
                <a:solidFill>
                  <a:srgbClr val="1630FF"/>
                </a:solidFill>
              </a:rPr>
              <a:t>promotes equity </a:t>
            </a:r>
            <a:r>
              <a:rPr lang="en-US" dirty="0"/>
              <a:t>and </a:t>
            </a:r>
            <a:r>
              <a:rPr lang="en-US" dirty="0">
                <a:solidFill>
                  <a:srgbClr val="1630FF"/>
                </a:solidFill>
              </a:rPr>
              <a:t>social justice. </a:t>
            </a:r>
          </a:p>
          <a:p>
            <a:pPr marL="742950" lvl="0" indent="-742950">
              <a:buFont typeface="Arial"/>
              <a:buAutoNum type="arabicPeriod"/>
            </a:pPr>
            <a:r>
              <a:rPr lang="en-US" dirty="0"/>
              <a:t>OLi</a:t>
            </a:r>
            <a:r>
              <a:rPr lang="en-US" baseline="30000" dirty="0"/>
              <a:t>4</a:t>
            </a:r>
            <a:r>
              <a:rPr lang="en-US" dirty="0"/>
              <a:t> </a:t>
            </a:r>
            <a:r>
              <a:rPr lang="en-US" dirty="0">
                <a:solidFill>
                  <a:srgbClr val="1630FF"/>
                </a:solidFill>
              </a:rPr>
              <a:t>presumes the competence of all learners.</a:t>
            </a:r>
          </a:p>
          <a:p>
            <a:pPr marL="742950" lvl="0" indent="-742950">
              <a:buFont typeface="Arial"/>
              <a:buAutoNum type="arabicPeriod"/>
            </a:pPr>
            <a:r>
              <a:rPr lang="en-US" dirty="0"/>
              <a:t>OLi</a:t>
            </a:r>
            <a:r>
              <a:rPr lang="en-US" baseline="30000" dirty="0"/>
              <a:t>4</a:t>
            </a:r>
            <a:r>
              <a:rPr lang="en-US" dirty="0"/>
              <a:t> regards </a:t>
            </a:r>
            <a:r>
              <a:rPr lang="en-US" dirty="0">
                <a:solidFill>
                  <a:srgbClr val="1630FF"/>
                </a:solidFill>
              </a:rPr>
              <a:t>access to a high-quality general education curriculum as every student’s educational right.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78" y="-19097"/>
            <a:ext cx="5889911" cy="1162097"/>
          </a:xfrm>
          <a:prstGeom prst="rect">
            <a:avLst/>
          </a:prstGeom>
        </p:spPr>
      </p:pic>
    </p:spTree>
    <p:extLst>
      <p:ext uri="{BB962C8B-B14F-4D97-AF65-F5344CB8AC3E}">
        <p14:creationId xmlns:p14="http://schemas.microsoft.com/office/powerpoint/2010/main" val="14191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996"/>
            <a:ext cx="3874576" cy="1143000"/>
          </a:xfrm>
        </p:spPr>
        <p:txBody>
          <a:bodyPr>
            <a:normAutofit/>
          </a:bodyPr>
          <a:lstStyle/>
          <a:p>
            <a:r>
              <a:rPr lang="en-US" sz="4000" dirty="0"/>
              <a:t>Project </a:t>
            </a:r>
          </a:p>
        </p:txBody>
      </p:sp>
      <p:sp>
        <p:nvSpPr>
          <p:cNvPr id="4" name="Content Placeholder 3"/>
          <p:cNvSpPr>
            <a:spLocks noGrp="1"/>
          </p:cNvSpPr>
          <p:nvPr>
            <p:ph idx="1"/>
          </p:nvPr>
        </p:nvSpPr>
        <p:spPr>
          <a:xfrm>
            <a:off x="108488" y="1515405"/>
            <a:ext cx="9035512" cy="5715001"/>
          </a:xfrm>
        </p:spPr>
        <p:txBody>
          <a:bodyPr>
            <a:normAutofit fontScale="85000" lnSpcReduction="10000"/>
          </a:bodyPr>
          <a:lstStyle/>
          <a:p>
            <a:pPr marL="0" lvl="0" indent="0">
              <a:buNone/>
            </a:pPr>
            <a:r>
              <a:rPr lang="en-US" dirty="0"/>
              <a:t>WARRANTED BELIEFS ABOUT CHANGE </a:t>
            </a:r>
          </a:p>
          <a:p>
            <a:pPr marL="742950" indent="-742950">
              <a:buAutoNum type="arabicPeriod"/>
            </a:pPr>
            <a:r>
              <a:rPr lang="en-US" dirty="0">
                <a:solidFill>
                  <a:srgbClr val="0739FF"/>
                </a:solidFill>
              </a:rPr>
              <a:t>Improved learning </a:t>
            </a:r>
            <a:r>
              <a:rPr lang="en-US" dirty="0"/>
              <a:t>– both for students and staff – </a:t>
            </a:r>
            <a:r>
              <a:rPr lang="en-US" dirty="0">
                <a:solidFill>
                  <a:srgbClr val="0739FF"/>
                </a:solidFill>
              </a:rPr>
              <a:t>must be the </a:t>
            </a:r>
            <a:r>
              <a:rPr lang="en-US" dirty="0">
                <a:solidFill>
                  <a:srgbClr val="1630FF"/>
                </a:solidFill>
              </a:rPr>
              <a:t>central focus </a:t>
            </a:r>
            <a:r>
              <a:rPr lang="en-US" dirty="0"/>
              <a:t>of districts’ and schools’ efforts to foster systems change </a:t>
            </a:r>
          </a:p>
          <a:p>
            <a:pPr marL="742950" indent="-742950">
              <a:buAutoNum type="arabicPeriod"/>
            </a:pPr>
            <a:r>
              <a:rPr lang="en-US" dirty="0"/>
              <a:t>Systems change requires </a:t>
            </a:r>
            <a:r>
              <a:rPr lang="en-US" dirty="0">
                <a:solidFill>
                  <a:srgbClr val="1630FF"/>
                </a:solidFill>
              </a:rPr>
              <a:t>focused action </a:t>
            </a:r>
          </a:p>
          <a:p>
            <a:pPr marL="742950" lvl="0" indent="-742950">
              <a:buFont typeface="Arial"/>
              <a:buAutoNum type="arabicPeriod"/>
            </a:pPr>
            <a:r>
              <a:rPr lang="en-US" dirty="0"/>
              <a:t>Systems change </a:t>
            </a:r>
            <a:r>
              <a:rPr lang="en-US" dirty="0">
                <a:solidFill>
                  <a:srgbClr val="1630FF"/>
                </a:solidFill>
              </a:rPr>
              <a:t>requires capacity-building</a:t>
            </a:r>
            <a:r>
              <a:rPr lang="en-US" dirty="0"/>
              <a:t>.</a:t>
            </a:r>
          </a:p>
          <a:p>
            <a:pPr marL="742950" lvl="0" indent="-742950">
              <a:buFont typeface="Arial"/>
              <a:buAutoNum type="arabicPeriod"/>
            </a:pPr>
            <a:r>
              <a:rPr lang="en-US" dirty="0"/>
              <a:t>Systems change </a:t>
            </a:r>
            <a:r>
              <a:rPr lang="en-US" dirty="0">
                <a:solidFill>
                  <a:srgbClr val="1630FF"/>
                </a:solidFill>
              </a:rPr>
              <a:t>requires shared leadership</a:t>
            </a:r>
            <a:r>
              <a:rPr lang="en-US" dirty="0"/>
              <a:t>.</a:t>
            </a:r>
          </a:p>
          <a:p>
            <a:pPr marL="742950" indent="-742950">
              <a:buAutoNum type="arabicPeriod"/>
            </a:pPr>
            <a:r>
              <a:rPr lang="en-US" dirty="0"/>
              <a:t>Shared </a:t>
            </a:r>
            <a:r>
              <a:rPr lang="en-US" dirty="0">
                <a:solidFill>
                  <a:srgbClr val="1630FF"/>
                </a:solidFill>
              </a:rPr>
              <a:t>leadership builds collective responsibility and shared accountability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278" y="-19097"/>
            <a:ext cx="5889911" cy="1162097"/>
          </a:xfrm>
          <a:prstGeom prst="rect">
            <a:avLst/>
          </a:prstGeom>
        </p:spPr>
      </p:pic>
    </p:spTree>
    <p:extLst>
      <p:ext uri="{BB962C8B-B14F-4D97-AF65-F5344CB8AC3E}">
        <p14:creationId xmlns:p14="http://schemas.microsoft.com/office/powerpoint/2010/main" val="20428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2098964"/>
            <a:ext cx="9144000" cy="4759036"/>
          </a:xfrm>
        </p:spPr>
        <p:txBody>
          <a:bodyPr>
            <a:normAutofit/>
          </a:bodyPr>
          <a:lstStyle/>
          <a:p>
            <a:r>
              <a:rPr lang="en-US" dirty="0">
                <a:solidFill>
                  <a:srgbClr val="1630FF"/>
                </a:solidFill>
              </a:rPr>
              <a:t>Read through and highlight </a:t>
            </a:r>
            <a:r>
              <a:rPr lang="en-US" dirty="0"/>
              <a:t>the Project Non-negotiables and beliefs (handout # 2)</a:t>
            </a:r>
          </a:p>
          <a:p>
            <a:r>
              <a:rPr lang="en-US" dirty="0"/>
              <a:t>Have a </a:t>
            </a:r>
            <a:r>
              <a:rPr lang="en-US" dirty="0">
                <a:solidFill>
                  <a:srgbClr val="1630FF"/>
                </a:solidFill>
              </a:rPr>
              <a:t>discussion of what these mean</a:t>
            </a:r>
          </a:p>
          <a:p>
            <a:r>
              <a:rPr lang="en-US" dirty="0"/>
              <a:t>Are there any that might apply to your school?</a:t>
            </a:r>
          </a:p>
          <a:p>
            <a:r>
              <a:rPr lang="en-US" dirty="0"/>
              <a:t>Keep a list of non-negotiables for later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88900"/>
            <a:ext cx="5359400" cy="15113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802" y="412668"/>
            <a:ext cx="1392798" cy="1436914"/>
          </a:xfrm>
          <a:prstGeom prst="rect">
            <a:avLst/>
          </a:prstGeom>
        </p:spPr>
      </p:pic>
    </p:spTree>
    <p:extLst>
      <p:ext uri="{BB962C8B-B14F-4D97-AF65-F5344CB8AC3E}">
        <p14:creationId xmlns:p14="http://schemas.microsoft.com/office/powerpoint/2010/main" val="26777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1D7F5-6E40-304C-B908-760D3D18720D}"/>
              </a:ext>
            </a:extLst>
          </p:cNvPr>
          <p:cNvSpPr>
            <a:spLocks noGrp="1"/>
          </p:cNvSpPr>
          <p:nvPr>
            <p:ph type="ctrTitle"/>
          </p:nvPr>
        </p:nvSpPr>
        <p:spPr>
          <a:xfrm>
            <a:off x="1042639" y="234718"/>
            <a:ext cx="7772400" cy="1470025"/>
          </a:xfrm>
        </p:spPr>
        <p:txBody>
          <a:bodyPr/>
          <a:lstStyle/>
          <a:p>
            <a:r>
              <a:rPr lang="en-US" dirty="0"/>
              <a:t>Before we begin…</a:t>
            </a:r>
          </a:p>
        </p:txBody>
      </p:sp>
      <p:sp>
        <p:nvSpPr>
          <p:cNvPr id="5" name="Subtitle 4">
            <a:extLst>
              <a:ext uri="{FF2B5EF4-FFF2-40B4-BE49-F238E27FC236}">
                <a16:creationId xmlns:a16="http://schemas.microsoft.com/office/drawing/2014/main" id="{A6609767-9143-FF44-A993-EE5E459F16D3}"/>
              </a:ext>
            </a:extLst>
          </p:cNvPr>
          <p:cNvSpPr>
            <a:spLocks noGrp="1"/>
          </p:cNvSpPr>
          <p:nvPr>
            <p:ph type="subTitle" idx="1"/>
          </p:nvPr>
        </p:nvSpPr>
        <p:spPr>
          <a:xfrm>
            <a:off x="1505415" y="5352584"/>
            <a:ext cx="6400800" cy="1505415"/>
          </a:xfrm>
        </p:spPr>
        <p:txBody>
          <a:bodyPr/>
          <a:lstStyle/>
          <a:p>
            <a:r>
              <a:rPr lang="en-US" dirty="0"/>
              <a:t>Download the handouts</a:t>
            </a:r>
          </a:p>
        </p:txBody>
      </p:sp>
      <p:pic>
        <p:nvPicPr>
          <p:cNvPr id="7" name="Picture 6">
            <a:extLst>
              <a:ext uri="{FF2B5EF4-FFF2-40B4-BE49-F238E27FC236}">
                <a16:creationId xmlns:a16="http://schemas.microsoft.com/office/drawing/2014/main" id="{A91718DF-FDE7-2B45-8B75-CA6CA95D06D4}"/>
              </a:ext>
            </a:extLst>
          </p:cNvPr>
          <p:cNvPicPr>
            <a:picLocks noChangeAspect="1"/>
          </p:cNvPicPr>
          <p:nvPr/>
        </p:nvPicPr>
        <p:blipFill>
          <a:blip r:embed="rId2"/>
          <a:stretch>
            <a:fillRect/>
          </a:stretch>
        </p:blipFill>
        <p:spPr>
          <a:xfrm>
            <a:off x="0" y="1704743"/>
            <a:ext cx="5419493" cy="3387183"/>
          </a:xfrm>
          <a:prstGeom prst="rect">
            <a:avLst/>
          </a:prstGeom>
        </p:spPr>
      </p:pic>
      <p:pic>
        <p:nvPicPr>
          <p:cNvPr id="9" name="Picture 8">
            <a:extLst>
              <a:ext uri="{FF2B5EF4-FFF2-40B4-BE49-F238E27FC236}">
                <a16:creationId xmlns:a16="http://schemas.microsoft.com/office/drawing/2014/main" id="{41C1427D-7F42-184E-93B9-6F3D571CAA37}"/>
              </a:ext>
            </a:extLst>
          </p:cNvPr>
          <p:cNvPicPr>
            <a:picLocks noChangeAspect="1"/>
          </p:cNvPicPr>
          <p:nvPr/>
        </p:nvPicPr>
        <p:blipFill>
          <a:blip r:embed="rId3"/>
          <a:stretch>
            <a:fillRect/>
          </a:stretch>
        </p:blipFill>
        <p:spPr>
          <a:xfrm>
            <a:off x="5809166" y="1718217"/>
            <a:ext cx="2616200" cy="3111500"/>
          </a:xfrm>
          <a:prstGeom prst="rect">
            <a:avLst/>
          </a:prstGeom>
        </p:spPr>
      </p:pic>
    </p:spTree>
    <p:extLst>
      <p:ext uri="{BB962C8B-B14F-4D97-AF65-F5344CB8AC3E}">
        <p14:creationId xmlns:p14="http://schemas.microsoft.com/office/powerpoint/2010/main" val="3586425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AEBAA2-CC4A-CE4B-8DBD-382FF0270F1B}"/>
              </a:ext>
            </a:extLst>
          </p:cNvPr>
          <p:cNvSpPr>
            <a:spLocks noGrp="1"/>
          </p:cNvSpPr>
          <p:nvPr>
            <p:ph type="title"/>
          </p:nvPr>
        </p:nvSpPr>
        <p:spPr>
          <a:xfrm>
            <a:off x="0" y="-1"/>
            <a:ext cx="9144000" cy="1868557"/>
          </a:xfrm>
        </p:spPr>
        <p:txBody>
          <a:bodyPr>
            <a:normAutofit/>
          </a:bodyPr>
          <a:lstStyle/>
          <a:p>
            <a:r>
              <a:rPr lang="en-US" dirty="0"/>
              <a:t>Example #2 </a:t>
            </a:r>
            <a:br>
              <a:rPr lang="en-US" dirty="0"/>
            </a:br>
            <a:r>
              <a:rPr lang="en-US" dirty="0"/>
              <a:t>Social Justice Non-negotiables</a:t>
            </a:r>
          </a:p>
        </p:txBody>
      </p:sp>
      <p:pic>
        <p:nvPicPr>
          <p:cNvPr id="7" name="Picture 6">
            <a:extLst>
              <a:ext uri="{FF2B5EF4-FFF2-40B4-BE49-F238E27FC236}">
                <a16:creationId xmlns:a16="http://schemas.microsoft.com/office/drawing/2014/main" id="{1EFAD5F7-A31C-E84F-ABC4-A6CAE883DCCF}"/>
              </a:ext>
            </a:extLst>
          </p:cNvPr>
          <p:cNvPicPr>
            <a:picLocks noChangeAspect="1"/>
          </p:cNvPicPr>
          <p:nvPr/>
        </p:nvPicPr>
        <p:blipFill>
          <a:blip r:embed="rId2"/>
          <a:stretch>
            <a:fillRect/>
          </a:stretch>
        </p:blipFill>
        <p:spPr>
          <a:xfrm>
            <a:off x="0" y="2378280"/>
            <a:ext cx="4393097" cy="3896139"/>
          </a:xfrm>
          <a:prstGeom prst="rect">
            <a:avLst/>
          </a:prstGeom>
        </p:spPr>
      </p:pic>
      <p:pic>
        <p:nvPicPr>
          <p:cNvPr id="9" name="Picture 8">
            <a:extLst>
              <a:ext uri="{FF2B5EF4-FFF2-40B4-BE49-F238E27FC236}">
                <a16:creationId xmlns:a16="http://schemas.microsoft.com/office/drawing/2014/main" id="{76E16378-8449-E845-A9C8-5483566EE58D}"/>
              </a:ext>
            </a:extLst>
          </p:cNvPr>
          <p:cNvPicPr>
            <a:picLocks noChangeAspect="1"/>
          </p:cNvPicPr>
          <p:nvPr/>
        </p:nvPicPr>
        <p:blipFill>
          <a:blip r:embed="rId3"/>
          <a:stretch>
            <a:fillRect/>
          </a:stretch>
        </p:blipFill>
        <p:spPr>
          <a:xfrm>
            <a:off x="4393097" y="2378279"/>
            <a:ext cx="4750904" cy="3896139"/>
          </a:xfrm>
          <a:prstGeom prst="rect">
            <a:avLst/>
          </a:prstGeom>
        </p:spPr>
      </p:pic>
    </p:spTree>
    <p:extLst>
      <p:ext uri="{BB962C8B-B14F-4D97-AF65-F5344CB8AC3E}">
        <p14:creationId xmlns:p14="http://schemas.microsoft.com/office/powerpoint/2010/main" val="71100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4231758" cy="1741714"/>
          </a:xfrm>
        </p:spPr>
        <p:txBody>
          <a:bodyPr>
            <a:noAutofit/>
          </a:bodyPr>
          <a:lstStyle/>
          <a:p>
            <a:r>
              <a:rPr lang="en-US" sz="3600" dirty="0"/>
              <a:t>Examples of </a:t>
            </a:r>
            <a:br>
              <a:rPr lang="en-US" sz="3600" dirty="0"/>
            </a:br>
            <a:r>
              <a:rPr lang="en-US" sz="3600" dirty="0"/>
              <a:t>Social Justice </a:t>
            </a:r>
            <a:br>
              <a:rPr lang="en-US" sz="3600" dirty="0"/>
            </a:br>
            <a:r>
              <a:rPr lang="en-US" sz="3600" dirty="0"/>
              <a:t>Non-negotiables</a:t>
            </a:r>
          </a:p>
        </p:txBody>
      </p:sp>
      <p:sp>
        <p:nvSpPr>
          <p:cNvPr id="6" name="Content Placeholder 5"/>
          <p:cNvSpPr>
            <a:spLocks noGrp="1"/>
          </p:cNvSpPr>
          <p:nvPr>
            <p:ph idx="1"/>
          </p:nvPr>
        </p:nvSpPr>
        <p:spPr>
          <a:xfrm>
            <a:off x="1" y="1981200"/>
            <a:ext cx="9144000" cy="4876800"/>
          </a:xfrm>
        </p:spPr>
        <p:txBody>
          <a:bodyPr>
            <a:normAutofit fontScale="92500" lnSpcReduction="10000"/>
          </a:bodyPr>
          <a:lstStyle/>
          <a:p>
            <a:pPr marL="742950" lvl="0" indent="-742950">
              <a:buFont typeface="+mj-lt"/>
              <a:buAutoNum type="arabicPeriod"/>
            </a:pPr>
            <a:r>
              <a:rPr lang="en-US" dirty="0">
                <a:solidFill>
                  <a:srgbClr val="1630FF"/>
                </a:solidFill>
              </a:rPr>
              <a:t>The system is responsible for the prevention of student failure.</a:t>
            </a:r>
          </a:p>
          <a:p>
            <a:pPr marL="742950" lvl="0" indent="-742950">
              <a:buFont typeface="+mj-lt"/>
              <a:buAutoNum type="arabicPeriod"/>
            </a:pPr>
            <a:r>
              <a:rPr lang="en-US" dirty="0">
                <a:solidFill>
                  <a:srgbClr val="1630FF"/>
                </a:solidFill>
              </a:rPr>
              <a:t>All students will attend the school and classrooms they would attend if not identified by a specific label </a:t>
            </a:r>
            <a:r>
              <a:rPr lang="en-US" dirty="0"/>
              <a:t>(special education, advanced learner, </a:t>
            </a:r>
            <a:r>
              <a:rPr lang="en-US" dirty="0" err="1"/>
              <a:t>RtI</a:t>
            </a:r>
            <a:r>
              <a:rPr lang="en-US" dirty="0"/>
              <a:t>, linguistically diverse, at-risk, etc.) </a:t>
            </a:r>
            <a:r>
              <a:rPr lang="en-US" dirty="0">
                <a:solidFill>
                  <a:srgbClr val="1630FF"/>
                </a:solidFill>
              </a:rPr>
              <a:t>using principles of natural proportions </a:t>
            </a:r>
            <a:r>
              <a:rPr lang="en-US" dirty="0"/>
              <a:t>–or proportional representation.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2363" y="0"/>
            <a:ext cx="4061637" cy="1741714"/>
          </a:xfrm>
          <a:prstGeom prst="rect">
            <a:avLst/>
          </a:prstGeom>
        </p:spPr>
      </p:pic>
      <p:sp>
        <p:nvSpPr>
          <p:cNvPr id="8" name="TextBox 7"/>
          <p:cNvSpPr txBox="1"/>
          <p:nvPr/>
        </p:nvSpPr>
        <p:spPr>
          <a:xfrm>
            <a:off x="6481540" y="6488668"/>
            <a:ext cx="2836631" cy="1477328"/>
          </a:xfrm>
          <a:prstGeom prst="rect">
            <a:avLst/>
          </a:prstGeom>
          <a:noFill/>
        </p:spPr>
        <p:txBody>
          <a:bodyPr wrap="square" rtlCol="0">
            <a:spAutoFit/>
          </a:bodyPr>
          <a:lstStyle/>
          <a:p>
            <a:r>
              <a:rPr lang="en-US" b="1" dirty="0" err="1"/>
              <a:t>Frattura</a:t>
            </a:r>
            <a:r>
              <a:rPr lang="en-US" b="1" dirty="0"/>
              <a:t>, &amp; Capper,  (2007)</a:t>
            </a:r>
          </a:p>
          <a:p>
            <a:endParaRPr lang="en-US" b="1" dirty="0"/>
          </a:p>
          <a:p>
            <a:endParaRPr lang="en-US" b="1" dirty="0"/>
          </a:p>
          <a:p>
            <a:endParaRPr lang="en-US" b="1" dirty="0"/>
          </a:p>
          <a:p>
            <a:r>
              <a:rPr lang="en-US" b="1" dirty="0"/>
              <a:t> </a:t>
            </a:r>
          </a:p>
        </p:txBody>
      </p:sp>
    </p:spTree>
    <p:extLst>
      <p:ext uri="{BB962C8B-B14F-4D97-AF65-F5344CB8AC3E}">
        <p14:creationId xmlns:p14="http://schemas.microsoft.com/office/powerpoint/2010/main" val="1342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9485"/>
            <a:ext cx="5094513" cy="1349829"/>
          </a:xfrm>
        </p:spPr>
        <p:txBody>
          <a:bodyPr>
            <a:noAutofit/>
          </a:bodyPr>
          <a:lstStyle/>
          <a:p>
            <a:r>
              <a:rPr lang="en-US" sz="3600" dirty="0"/>
              <a:t>Examples of </a:t>
            </a:r>
            <a:br>
              <a:rPr lang="en-US" sz="3600" dirty="0"/>
            </a:br>
            <a:r>
              <a:rPr lang="en-US" sz="3600" dirty="0"/>
              <a:t>Social Justice </a:t>
            </a:r>
            <a:br>
              <a:rPr lang="en-US" sz="3600" dirty="0"/>
            </a:br>
            <a:r>
              <a:rPr lang="en-US" sz="3600" dirty="0"/>
              <a:t>Non-negotiables</a:t>
            </a:r>
          </a:p>
        </p:txBody>
      </p:sp>
      <p:sp>
        <p:nvSpPr>
          <p:cNvPr id="6" name="Content Placeholder 5"/>
          <p:cNvSpPr>
            <a:spLocks noGrp="1"/>
          </p:cNvSpPr>
          <p:nvPr>
            <p:ph idx="1"/>
          </p:nvPr>
        </p:nvSpPr>
        <p:spPr>
          <a:xfrm>
            <a:off x="1" y="2046514"/>
            <a:ext cx="9144000" cy="4811486"/>
          </a:xfrm>
        </p:spPr>
        <p:txBody>
          <a:bodyPr>
            <a:normAutofit fontScale="85000" lnSpcReduction="20000"/>
          </a:bodyPr>
          <a:lstStyle/>
          <a:p>
            <a:pPr marL="742950" lvl="0" indent="-742950">
              <a:buAutoNum type="arabicPeriod" startAt="3"/>
            </a:pPr>
            <a:r>
              <a:rPr lang="en-US">
                <a:solidFill>
                  <a:srgbClr val="1630FF"/>
                </a:solidFill>
              </a:rPr>
              <a:t>All </a:t>
            </a:r>
            <a:r>
              <a:rPr lang="en-US" dirty="0">
                <a:solidFill>
                  <a:srgbClr val="1630FF"/>
                </a:solidFill>
              </a:rPr>
              <a:t>instruction for all learners</a:t>
            </a:r>
            <a:r>
              <a:rPr lang="en-US" dirty="0"/>
              <a:t>; including students with disabilities, linguistically diverse, students who are advanced and challenged learners, </a:t>
            </a:r>
            <a:r>
              <a:rPr lang="en-US" dirty="0">
                <a:solidFill>
                  <a:srgbClr val="1630FF"/>
                </a:solidFill>
              </a:rPr>
              <a:t>is premised on a rigorous core curriculum for all students</a:t>
            </a:r>
            <a:r>
              <a:rPr lang="en-US" dirty="0"/>
              <a:t>. </a:t>
            </a:r>
            <a:r>
              <a:rPr lang="en-US"/>
              <a:t> </a:t>
            </a:r>
            <a:endParaRPr lang="en-US" dirty="0"/>
          </a:p>
          <a:p>
            <a:pPr marL="742950" lvl="0" indent="-742950">
              <a:buAutoNum type="arabicPeriod" startAt="3"/>
            </a:pPr>
            <a:r>
              <a:rPr lang="en-US" dirty="0">
                <a:solidFill>
                  <a:srgbClr val="1630FF"/>
                </a:solidFill>
              </a:rPr>
              <a:t>Teacher-based teams </a:t>
            </a:r>
            <a:r>
              <a:rPr lang="en-US" dirty="0"/>
              <a:t>of teachers </a:t>
            </a:r>
            <a:r>
              <a:rPr lang="en-US" dirty="0">
                <a:solidFill>
                  <a:srgbClr val="1630FF"/>
                </a:solidFill>
              </a:rPr>
              <a:t>co-plan and co-serve </a:t>
            </a:r>
            <a:r>
              <a:rPr lang="en-US" dirty="0"/>
              <a:t>through proactive instructional practices for each and every learner within their grade-based on the </a:t>
            </a:r>
            <a:r>
              <a:rPr lang="en-US" dirty="0">
                <a:solidFill>
                  <a:srgbClr val="1630FF"/>
                </a:solidFill>
              </a:rPr>
              <a:t>principles of universal instruction, curriculum, and assessment</a:t>
            </a:r>
            <a:r>
              <a:rPr lang="en-US" dirty="0"/>
              <a:t>.</a:t>
            </a:r>
          </a:p>
          <a:p>
            <a:pPr marL="742950" lvl="0" indent="-742950">
              <a:buFont typeface="+mj-lt"/>
              <a:buAutoNum type="arabicPeriod"/>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913" y="0"/>
            <a:ext cx="4659087" cy="1436914"/>
          </a:xfrm>
          <a:prstGeom prst="rect">
            <a:avLst/>
          </a:prstGeom>
        </p:spPr>
      </p:pic>
      <p:sp>
        <p:nvSpPr>
          <p:cNvPr id="8" name="TextBox 7"/>
          <p:cNvSpPr txBox="1"/>
          <p:nvPr/>
        </p:nvSpPr>
        <p:spPr>
          <a:xfrm>
            <a:off x="6481540" y="6488668"/>
            <a:ext cx="2836631" cy="1477328"/>
          </a:xfrm>
          <a:prstGeom prst="rect">
            <a:avLst/>
          </a:prstGeom>
          <a:noFill/>
        </p:spPr>
        <p:txBody>
          <a:bodyPr wrap="square" rtlCol="0">
            <a:spAutoFit/>
          </a:bodyPr>
          <a:lstStyle/>
          <a:p>
            <a:r>
              <a:rPr lang="en-US" b="1" dirty="0" err="1"/>
              <a:t>Frattura</a:t>
            </a:r>
            <a:r>
              <a:rPr lang="en-US" b="1" dirty="0"/>
              <a:t>, &amp; Capper,  (2007)</a:t>
            </a:r>
          </a:p>
          <a:p>
            <a:endParaRPr lang="en-US" b="1" dirty="0"/>
          </a:p>
          <a:p>
            <a:endParaRPr lang="en-US" b="1" dirty="0"/>
          </a:p>
          <a:p>
            <a:endParaRPr lang="en-US" b="1" dirty="0"/>
          </a:p>
          <a:p>
            <a:r>
              <a:rPr lang="en-US" b="1" dirty="0"/>
              <a:t> </a:t>
            </a:r>
          </a:p>
        </p:txBody>
      </p:sp>
    </p:spTree>
    <p:extLst>
      <p:ext uri="{BB962C8B-B14F-4D97-AF65-F5344CB8AC3E}">
        <p14:creationId xmlns:p14="http://schemas.microsoft.com/office/powerpoint/2010/main" val="189840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2098964"/>
            <a:ext cx="9144000" cy="4759036"/>
          </a:xfrm>
        </p:spPr>
        <p:txBody>
          <a:bodyPr>
            <a:normAutofit/>
          </a:bodyPr>
          <a:lstStyle/>
          <a:p>
            <a:r>
              <a:rPr lang="en-US" dirty="0"/>
              <a:t>Read through and highlight all the Social Justice Non-negotiables handout (# 3)</a:t>
            </a:r>
          </a:p>
          <a:p>
            <a:r>
              <a:rPr lang="en-US" dirty="0"/>
              <a:t>Have a discussion of what these mean</a:t>
            </a:r>
          </a:p>
          <a:p>
            <a:r>
              <a:rPr lang="en-US" dirty="0"/>
              <a:t>Are there any that might apply to your school?</a:t>
            </a:r>
          </a:p>
          <a:p>
            <a:r>
              <a:rPr lang="en-US" dirty="0"/>
              <a:t>Keep this list of non-negotiables for later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88900"/>
            <a:ext cx="5359400" cy="15113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802" y="412668"/>
            <a:ext cx="1392798" cy="1436914"/>
          </a:xfrm>
          <a:prstGeom prst="rect">
            <a:avLst/>
          </a:prstGeom>
        </p:spPr>
      </p:pic>
    </p:spTree>
    <p:extLst>
      <p:ext uri="{BB962C8B-B14F-4D97-AF65-F5344CB8AC3E}">
        <p14:creationId xmlns:p14="http://schemas.microsoft.com/office/powerpoint/2010/main" val="300366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2D22-EC9B-BF4F-9B76-94EDFA27B096}"/>
              </a:ext>
            </a:extLst>
          </p:cNvPr>
          <p:cNvSpPr>
            <a:spLocks noGrp="1"/>
          </p:cNvSpPr>
          <p:nvPr>
            <p:ph type="title"/>
          </p:nvPr>
        </p:nvSpPr>
        <p:spPr>
          <a:xfrm>
            <a:off x="0" y="0"/>
            <a:ext cx="9144000" cy="1172817"/>
          </a:xfrm>
        </p:spPr>
        <p:txBody>
          <a:bodyPr/>
          <a:lstStyle/>
          <a:p>
            <a:r>
              <a:rPr lang="en-US" dirty="0"/>
              <a:t>Example #3 “Just Ask” </a:t>
            </a:r>
          </a:p>
        </p:txBody>
      </p:sp>
      <p:sp>
        <p:nvSpPr>
          <p:cNvPr id="3" name="Content Placeholder 2">
            <a:extLst>
              <a:ext uri="{FF2B5EF4-FFF2-40B4-BE49-F238E27FC236}">
                <a16:creationId xmlns:a16="http://schemas.microsoft.com/office/drawing/2014/main" id="{1D21F366-4F40-764C-99AA-428022B0A778}"/>
              </a:ext>
            </a:extLst>
          </p:cNvPr>
          <p:cNvSpPr>
            <a:spLocks noGrp="1"/>
          </p:cNvSpPr>
          <p:nvPr>
            <p:ph idx="1"/>
          </p:nvPr>
        </p:nvSpPr>
        <p:spPr>
          <a:xfrm>
            <a:off x="0" y="1600199"/>
            <a:ext cx="9144000" cy="6390862"/>
          </a:xfrm>
        </p:spPr>
        <p:txBody>
          <a:bodyPr>
            <a:normAutofit fontScale="92500" lnSpcReduction="20000"/>
          </a:bodyPr>
          <a:lstStyle/>
          <a:p>
            <a:pPr marL="742950" indent="-742950">
              <a:buFont typeface="+mj-lt"/>
              <a:buAutoNum type="arabicPeriod"/>
            </a:pPr>
            <a:r>
              <a:rPr lang="en-US" dirty="0">
                <a:solidFill>
                  <a:srgbClr val="0739FF"/>
                </a:solidFill>
              </a:rPr>
              <a:t>We ACT on our belief that</a:t>
            </a:r>
            <a:r>
              <a:rPr lang="en-US" dirty="0"/>
              <a:t> </a:t>
            </a:r>
            <a:r>
              <a:rPr lang="en-US" u="sng" dirty="0">
                <a:solidFill>
                  <a:srgbClr val="1630FF"/>
                </a:solidFill>
              </a:rPr>
              <a:t>ALL </a:t>
            </a:r>
            <a:r>
              <a:rPr lang="en-US" dirty="0">
                <a:solidFill>
                  <a:srgbClr val="1630FF"/>
                </a:solidFill>
              </a:rPr>
              <a:t>students can learn!</a:t>
            </a:r>
          </a:p>
          <a:p>
            <a:pPr marL="742950" indent="-742950">
              <a:buFont typeface="+mj-lt"/>
              <a:buAutoNum type="arabicPeriod"/>
            </a:pPr>
            <a:r>
              <a:rPr lang="en-US" dirty="0"/>
              <a:t>We accept </a:t>
            </a:r>
            <a:r>
              <a:rPr lang="en-US" dirty="0">
                <a:solidFill>
                  <a:srgbClr val="1630FF"/>
                </a:solidFill>
              </a:rPr>
              <a:t>learning as the fundamental principle of the school </a:t>
            </a:r>
            <a:r>
              <a:rPr lang="en-US" dirty="0"/>
              <a:t>and examine all practices in light of their impact on learning.</a:t>
            </a:r>
          </a:p>
          <a:p>
            <a:pPr marL="742950" indent="-742950">
              <a:buFont typeface="+mj-lt"/>
              <a:buAutoNum type="arabicPeriod"/>
            </a:pPr>
            <a:r>
              <a:rPr lang="en-US" dirty="0"/>
              <a:t>We </a:t>
            </a:r>
            <a:r>
              <a:rPr lang="en-US" dirty="0">
                <a:solidFill>
                  <a:srgbClr val="1630FF"/>
                </a:solidFill>
              </a:rPr>
              <a:t>engage in and assume leadership for promoting collaborative practice</a:t>
            </a:r>
            <a:r>
              <a:rPr lang="en-US" dirty="0"/>
              <a:t>. </a:t>
            </a:r>
          </a:p>
          <a:p>
            <a:pPr marL="742950" indent="-742950">
              <a:buFont typeface="+mj-lt"/>
              <a:buAutoNum type="arabicPeriod"/>
            </a:pPr>
            <a:r>
              <a:rPr lang="en-US" dirty="0"/>
              <a:t>We believe that </a:t>
            </a:r>
            <a:r>
              <a:rPr lang="en-US" dirty="0">
                <a:solidFill>
                  <a:srgbClr val="1630FF"/>
                </a:solidFill>
              </a:rPr>
              <a:t>all students belong to all of us.</a:t>
            </a: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8C976E9B-D037-F54E-A145-038FC18C4FCD}"/>
              </a:ext>
            </a:extLst>
          </p:cNvPr>
          <p:cNvPicPr>
            <a:picLocks noChangeAspect="1"/>
          </p:cNvPicPr>
          <p:nvPr/>
        </p:nvPicPr>
        <p:blipFill>
          <a:blip r:embed="rId2"/>
          <a:stretch>
            <a:fillRect/>
          </a:stretch>
        </p:blipFill>
        <p:spPr>
          <a:xfrm>
            <a:off x="4572000" y="6062870"/>
            <a:ext cx="4523579" cy="795130"/>
          </a:xfrm>
          <a:prstGeom prst="rect">
            <a:avLst/>
          </a:prstGeom>
        </p:spPr>
      </p:pic>
    </p:spTree>
    <p:extLst>
      <p:ext uri="{BB962C8B-B14F-4D97-AF65-F5344CB8AC3E}">
        <p14:creationId xmlns:p14="http://schemas.microsoft.com/office/powerpoint/2010/main" val="186329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C823-597C-8B40-8793-5357C19EB4D6}"/>
              </a:ext>
            </a:extLst>
          </p:cNvPr>
          <p:cNvSpPr>
            <a:spLocks noGrp="1"/>
          </p:cNvSpPr>
          <p:nvPr>
            <p:ph type="title"/>
          </p:nvPr>
        </p:nvSpPr>
        <p:spPr>
          <a:xfrm>
            <a:off x="-1" y="0"/>
            <a:ext cx="9095579" cy="1106905"/>
          </a:xfrm>
        </p:spPr>
        <p:txBody>
          <a:bodyPr/>
          <a:lstStyle/>
          <a:p>
            <a:r>
              <a:rPr lang="en-US" dirty="0"/>
              <a:t>Example #3 “Just Ask” </a:t>
            </a:r>
          </a:p>
        </p:txBody>
      </p:sp>
      <p:sp>
        <p:nvSpPr>
          <p:cNvPr id="3" name="Content Placeholder 2">
            <a:extLst>
              <a:ext uri="{FF2B5EF4-FFF2-40B4-BE49-F238E27FC236}">
                <a16:creationId xmlns:a16="http://schemas.microsoft.com/office/drawing/2014/main" id="{166C325D-B3E1-F240-BA04-07666DD85452}"/>
              </a:ext>
            </a:extLst>
          </p:cNvPr>
          <p:cNvSpPr>
            <a:spLocks noGrp="1"/>
          </p:cNvSpPr>
          <p:nvPr>
            <p:ph idx="1"/>
          </p:nvPr>
        </p:nvSpPr>
        <p:spPr>
          <a:xfrm>
            <a:off x="0" y="1106905"/>
            <a:ext cx="9144000" cy="5751095"/>
          </a:xfrm>
        </p:spPr>
        <p:txBody>
          <a:bodyPr>
            <a:normAutofit fontScale="92500" lnSpcReduction="10000"/>
          </a:bodyPr>
          <a:lstStyle/>
          <a:p>
            <a:pPr marL="0" indent="0">
              <a:buNone/>
            </a:pPr>
            <a:r>
              <a:rPr lang="en-US" dirty="0"/>
              <a:t>5. We </a:t>
            </a:r>
            <a:r>
              <a:rPr lang="en-US" dirty="0">
                <a:solidFill>
                  <a:srgbClr val="0739FF"/>
                </a:solidFill>
              </a:rPr>
              <a:t>collectively develop and adhere </a:t>
            </a:r>
            <a:r>
              <a:rPr lang="en-US" dirty="0"/>
              <a:t>to </a:t>
            </a:r>
            <a:r>
              <a:rPr lang="en-US" dirty="0">
                <a:solidFill>
                  <a:srgbClr val="1630FF"/>
                </a:solidFill>
              </a:rPr>
              <a:t>clearly articulated norms</a:t>
            </a:r>
            <a:r>
              <a:rPr lang="en-US" dirty="0"/>
              <a:t>. </a:t>
            </a:r>
          </a:p>
          <a:p>
            <a:pPr marL="0" indent="0">
              <a:buNone/>
            </a:pPr>
            <a:r>
              <a:rPr lang="en-US" dirty="0"/>
              <a:t>6. We </a:t>
            </a:r>
            <a:r>
              <a:rPr lang="en-US" dirty="0">
                <a:solidFill>
                  <a:srgbClr val="0739FF"/>
                </a:solidFill>
              </a:rPr>
              <a:t>establish and maintain an atmosphere </a:t>
            </a:r>
            <a:r>
              <a:rPr lang="en-US" dirty="0"/>
              <a:t>of </a:t>
            </a:r>
            <a:r>
              <a:rPr lang="en-US" dirty="0">
                <a:solidFill>
                  <a:srgbClr val="1630FF"/>
                </a:solidFill>
              </a:rPr>
              <a:t>mutual respect and trust</a:t>
            </a:r>
          </a:p>
          <a:p>
            <a:pPr marL="0" indent="0">
              <a:buNone/>
            </a:pPr>
            <a:r>
              <a:rPr lang="en-US" dirty="0"/>
              <a:t>7. </a:t>
            </a:r>
            <a:r>
              <a:rPr lang="en-US" dirty="0">
                <a:solidFill>
                  <a:srgbClr val="1630FF"/>
                </a:solidFill>
              </a:rPr>
              <a:t>Isolation is not an option! </a:t>
            </a:r>
            <a:r>
              <a:rPr lang="en-US" dirty="0"/>
              <a:t>Collaboration is a right and a responsibility. </a:t>
            </a:r>
          </a:p>
          <a:p>
            <a:pPr marL="0" indent="0">
              <a:buNone/>
            </a:pPr>
            <a:r>
              <a:rPr lang="en-US" dirty="0"/>
              <a:t>8. </a:t>
            </a:r>
            <a:r>
              <a:rPr lang="en-US" dirty="0">
                <a:solidFill>
                  <a:srgbClr val="1630FF"/>
                </a:solidFill>
              </a:rPr>
              <a:t>All adults are committed to the success of all other adults. </a:t>
            </a:r>
          </a:p>
          <a:p>
            <a:pPr marL="0" indent="0">
              <a:buNone/>
            </a:pPr>
            <a:r>
              <a:rPr lang="en-US" dirty="0"/>
              <a:t>9. We </a:t>
            </a:r>
            <a:r>
              <a:rPr lang="en-US" dirty="0">
                <a:solidFill>
                  <a:srgbClr val="1630FF"/>
                </a:solidFill>
              </a:rPr>
              <a:t>focus on results.</a:t>
            </a:r>
            <a:br>
              <a:rPr lang="en-US" dirty="0">
                <a:solidFill>
                  <a:srgbClr val="1630FF"/>
                </a:solidFill>
              </a:rPr>
            </a:br>
            <a:endParaRPr lang="en-US" dirty="0">
              <a:solidFill>
                <a:srgbClr val="1630FF"/>
              </a:solidFill>
            </a:endParaRPr>
          </a:p>
        </p:txBody>
      </p:sp>
      <p:pic>
        <p:nvPicPr>
          <p:cNvPr id="5" name="Picture 4">
            <a:extLst>
              <a:ext uri="{FF2B5EF4-FFF2-40B4-BE49-F238E27FC236}">
                <a16:creationId xmlns:a16="http://schemas.microsoft.com/office/drawing/2014/main" id="{1EBDA3AA-2A0F-DD4A-BAAD-885B8DB76CF2}"/>
              </a:ext>
            </a:extLst>
          </p:cNvPr>
          <p:cNvPicPr>
            <a:picLocks noChangeAspect="1"/>
          </p:cNvPicPr>
          <p:nvPr/>
        </p:nvPicPr>
        <p:blipFill>
          <a:blip r:embed="rId2"/>
          <a:stretch>
            <a:fillRect/>
          </a:stretch>
        </p:blipFill>
        <p:spPr>
          <a:xfrm>
            <a:off x="4572000" y="5506277"/>
            <a:ext cx="4523579" cy="1153215"/>
          </a:xfrm>
          <a:prstGeom prst="rect">
            <a:avLst/>
          </a:prstGeom>
        </p:spPr>
      </p:pic>
    </p:spTree>
    <p:extLst>
      <p:ext uri="{BB962C8B-B14F-4D97-AF65-F5344CB8AC3E}">
        <p14:creationId xmlns:p14="http://schemas.microsoft.com/office/powerpoint/2010/main" val="33589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1600200"/>
            <a:ext cx="9144000" cy="5257800"/>
          </a:xfrm>
        </p:spPr>
        <p:txBody>
          <a:bodyPr>
            <a:normAutofit/>
          </a:bodyPr>
          <a:lstStyle/>
          <a:p>
            <a:r>
              <a:rPr lang="en-US" dirty="0"/>
              <a:t>Read through “Just Ask”                             Non-negotiables handout (#4)</a:t>
            </a:r>
          </a:p>
          <a:p>
            <a:r>
              <a:rPr lang="en-US" dirty="0"/>
              <a:t>Have a discussion of what these mean</a:t>
            </a:r>
          </a:p>
          <a:p>
            <a:r>
              <a:rPr lang="en-US" dirty="0"/>
              <a:t>Highlight important ideas that might apply to your school?</a:t>
            </a:r>
          </a:p>
          <a:p>
            <a:r>
              <a:rPr lang="en-US" dirty="0"/>
              <a:t>Keep this list of non-negotiables for later</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88900"/>
            <a:ext cx="5359400" cy="15113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002" y="1434816"/>
            <a:ext cx="1392798" cy="1436914"/>
          </a:xfrm>
          <a:prstGeom prst="rect">
            <a:avLst/>
          </a:prstGeom>
        </p:spPr>
      </p:pic>
    </p:spTree>
    <p:extLst>
      <p:ext uri="{BB962C8B-B14F-4D97-AF65-F5344CB8AC3E}">
        <p14:creationId xmlns:p14="http://schemas.microsoft.com/office/powerpoint/2010/main" val="41809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2B359-1DD9-614F-9B21-3526BB749833}"/>
              </a:ext>
            </a:extLst>
          </p:cNvPr>
          <p:cNvSpPr>
            <a:spLocks noGrp="1"/>
          </p:cNvSpPr>
          <p:nvPr>
            <p:ph type="title" idx="4294967295"/>
          </p:nvPr>
        </p:nvSpPr>
        <p:spPr>
          <a:xfrm>
            <a:off x="0" y="0"/>
            <a:ext cx="9144000" cy="1808018"/>
          </a:xfrm>
        </p:spPr>
        <p:txBody>
          <a:bodyPr>
            <a:normAutofit/>
          </a:bodyPr>
          <a:lstStyle/>
          <a:p>
            <a:r>
              <a:rPr lang="en-US" dirty="0"/>
              <a:t>Developing your own non-negotiables</a:t>
            </a:r>
          </a:p>
        </p:txBody>
      </p:sp>
      <p:pic>
        <p:nvPicPr>
          <p:cNvPr id="7" name="Picture 6">
            <a:extLst>
              <a:ext uri="{FF2B5EF4-FFF2-40B4-BE49-F238E27FC236}">
                <a16:creationId xmlns:a16="http://schemas.microsoft.com/office/drawing/2014/main" id="{610DE315-D9C8-3A42-B981-85577E781187}"/>
              </a:ext>
            </a:extLst>
          </p:cNvPr>
          <p:cNvPicPr>
            <a:picLocks noChangeAspect="1"/>
          </p:cNvPicPr>
          <p:nvPr/>
        </p:nvPicPr>
        <p:blipFill>
          <a:blip r:embed="rId2"/>
          <a:stretch>
            <a:fillRect/>
          </a:stretch>
        </p:blipFill>
        <p:spPr>
          <a:xfrm>
            <a:off x="0" y="2195946"/>
            <a:ext cx="3810000" cy="2133600"/>
          </a:xfrm>
          <a:prstGeom prst="rect">
            <a:avLst/>
          </a:prstGeom>
        </p:spPr>
      </p:pic>
      <p:pic>
        <p:nvPicPr>
          <p:cNvPr id="8" name="Picture 7">
            <a:extLst>
              <a:ext uri="{FF2B5EF4-FFF2-40B4-BE49-F238E27FC236}">
                <a16:creationId xmlns:a16="http://schemas.microsoft.com/office/drawing/2014/main" id="{1B0F205D-6588-CF47-B0AC-17520D9A2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49896"/>
            <a:ext cx="4362370" cy="2225699"/>
          </a:xfrm>
          <a:prstGeom prst="rect">
            <a:avLst/>
          </a:prstGeom>
        </p:spPr>
      </p:pic>
    </p:spTree>
    <p:extLst>
      <p:ext uri="{BB962C8B-B14F-4D97-AF65-F5344CB8AC3E}">
        <p14:creationId xmlns:p14="http://schemas.microsoft.com/office/powerpoint/2010/main" val="611927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FFF1-1C2D-D64B-979E-00CAB58BE010}"/>
              </a:ext>
            </a:extLst>
          </p:cNvPr>
          <p:cNvSpPr>
            <a:spLocks noGrp="1"/>
          </p:cNvSpPr>
          <p:nvPr>
            <p:ph type="title"/>
          </p:nvPr>
        </p:nvSpPr>
        <p:spPr>
          <a:xfrm>
            <a:off x="457200" y="0"/>
            <a:ext cx="8229600" cy="1143000"/>
          </a:xfrm>
        </p:spPr>
        <p:txBody>
          <a:bodyPr>
            <a:normAutofit fontScale="90000"/>
          </a:bodyPr>
          <a:lstStyle/>
          <a:p>
            <a:r>
              <a:rPr lang="en-US" dirty="0"/>
              <a:t>Developing your own non-negotiables</a:t>
            </a:r>
          </a:p>
        </p:txBody>
      </p:sp>
      <p:sp>
        <p:nvSpPr>
          <p:cNvPr id="3" name="Content Placeholder 2">
            <a:extLst>
              <a:ext uri="{FF2B5EF4-FFF2-40B4-BE49-F238E27FC236}">
                <a16:creationId xmlns:a16="http://schemas.microsoft.com/office/drawing/2014/main" id="{06DA630E-54A2-404C-8A53-E79EEC600420}"/>
              </a:ext>
            </a:extLst>
          </p:cNvPr>
          <p:cNvSpPr>
            <a:spLocks noGrp="1"/>
          </p:cNvSpPr>
          <p:nvPr>
            <p:ph idx="1"/>
          </p:nvPr>
        </p:nvSpPr>
        <p:spPr>
          <a:xfrm>
            <a:off x="0" y="1417638"/>
            <a:ext cx="5029201" cy="5440362"/>
          </a:xfrm>
        </p:spPr>
        <p:txBody>
          <a:bodyPr>
            <a:normAutofit fontScale="77500" lnSpcReduction="20000"/>
          </a:bodyPr>
          <a:lstStyle/>
          <a:p>
            <a:r>
              <a:rPr lang="en-US" u="sng" dirty="0"/>
              <a:t>Step #1 Work individually</a:t>
            </a:r>
          </a:p>
          <a:p>
            <a:pPr lvl="1"/>
            <a:r>
              <a:rPr lang="en-US" dirty="0"/>
              <a:t> Review each of the 3 examples (see your handouts)</a:t>
            </a:r>
          </a:p>
          <a:p>
            <a:pPr lvl="1"/>
            <a:r>
              <a:rPr lang="en-US" dirty="0"/>
              <a:t> Capture some examples that are important for you</a:t>
            </a:r>
          </a:p>
          <a:p>
            <a:pPr lvl="1"/>
            <a:r>
              <a:rPr lang="en-US" dirty="0"/>
              <a:t> Create your own list of values and beliefs </a:t>
            </a:r>
          </a:p>
          <a:p>
            <a:pPr lvl="1"/>
            <a:r>
              <a:rPr lang="en-US" dirty="0"/>
              <a:t> Put your list of “DRAFT” non-negotiables on sticky notes or index cards</a:t>
            </a:r>
          </a:p>
          <a:p>
            <a:pPr lvl="1"/>
            <a:endParaRPr lang="en-US" dirty="0"/>
          </a:p>
        </p:txBody>
      </p:sp>
      <p:pic>
        <p:nvPicPr>
          <p:cNvPr id="4" name="Picture 3">
            <a:extLst>
              <a:ext uri="{FF2B5EF4-FFF2-40B4-BE49-F238E27FC236}">
                <a16:creationId xmlns:a16="http://schemas.microsoft.com/office/drawing/2014/main" id="{C2531AD3-B87D-474C-B5CD-C7854A43B611}"/>
              </a:ext>
            </a:extLst>
          </p:cNvPr>
          <p:cNvPicPr>
            <a:picLocks noChangeAspect="1"/>
          </p:cNvPicPr>
          <p:nvPr/>
        </p:nvPicPr>
        <p:blipFill>
          <a:blip r:embed="rId2"/>
          <a:stretch>
            <a:fillRect/>
          </a:stretch>
        </p:blipFill>
        <p:spPr>
          <a:xfrm>
            <a:off x="5299366" y="1236179"/>
            <a:ext cx="3844634" cy="5621821"/>
          </a:xfrm>
          <a:prstGeom prst="rect">
            <a:avLst/>
          </a:prstGeom>
        </p:spPr>
      </p:pic>
    </p:spTree>
    <p:extLst>
      <p:ext uri="{BB962C8B-B14F-4D97-AF65-F5344CB8AC3E}">
        <p14:creationId xmlns:p14="http://schemas.microsoft.com/office/powerpoint/2010/main" val="3659485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3444-299C-4A4C-A62C-FA5B8735E0FF}"/>
              </a:ext>
            </a:extLst>
          </p:cNvPr>
          <p:cNvSpPr>
            <a:spLocks noGrp="1"/>
          </p:cNvSpPr>
          <p:nvPr>
            <p:ph type="title"/>
          </p:nvPr>
        </p:nvSpPr>
        <p:spPr>
          <a:xfrm>
            <a:off x="457200" y="0"/>
            <a:ext cx="8229600" cy="955964"/>
          </a:xfrm>
        </p:spPr>
        <p:txBody>
          <a:bodyPr/>
          <a:lstStyle/>
          <a:p>
            <a:r>
              <a:rPr lang="en-US" dirty="0"/>
              <a:t>Step #2 Affinity grouping</a:t>
            </a:r>
          </a:p>
        </p:txBody>
      </p:sp>
      <p:sp>
        <p:nvSpPr>
          <p:cNvPr id="3" name="Content Placeholder 2">
            <a:extLst>
              <a:ext uri="{FF2B5EF4-FFF2-40B4-BE49-F238E27FC236}">
                <a16:creationId xmlns:a16="http://schemas.microsoft.com/office/drawing/2014/main" id="{795D236E-578A-B143-B902-B440D259F666}"/>
              </a:ext>
            </a:extLst>
          </p:cNvPr>
          <p:cNvSpPr>
            <a:spLocks noGrp="1"/>
          </p:cNvSpPr>
          <p:nvPr>
            <p:ph idx="1"/>
          </p:nvPr>
        </p:nvSpPr>
        <p:spPr>
          <a:xfrm>
            <a:off x="0" y="1288473"/>
            <a:ext cx="5195455" cy="5569527"/>
          </a:xfrm>
        </p:spPr>
        <p:txBody>
          <a:bodyPr>
            <a:normAutofit fontScale="92500"/>
          </a:bodyPr>
          <a:lstStyle/>
          <a:p>
            <a:r>
              <a:rPr lang="en-US" dirty="0"/>
              <a:t>Review and follow the directions on Handout #5 for Affinity Groups</a:t>
            </a:r>
          </a:p>
          <a:p>
            <a:r>
              <a:rPr lang="en-US" dirty="0"/>
              <a:t>Come up with your DRAFT Non-negotiables</a:t>
            </a:r>
          </a:p>
          <a:p>
            <a:r>
              <a:rPr lang="en-US" dirty="0"/>
              <a:t>Check your Non-negotiables against the 3 other examples of Non-negotiables</a:t>
            </a:r>
          </a:p>
          <a:p>
            <a:endParaRPr lang="en-US" dirty="0"/>
          </a:p>
        </p:txBody>
      </p:sp>
      <p:pic>
        <p:nvPicPr>
          <p:cNvPr id="5" name="Picture 4">
            <a:extLst>
              <a:ext uri="{FF2B5EF4-FFF2-40B4-BE49-F238E27FC236}">
                <a16:creationId xmlns:a16="http://schemas.microsoft.com/office/drawing/2014/main" id="{5B1DE46A-DF8D-7549-BB4F-1A2B7E6E7B3D}"/>
              </a:ext>
            </a:extLst>
          </p:cNvPr>
          <p:cNvPicPr>
            <a:picLocks noChangeAspect="1"/>
          </p:cNvPicPr>
          <p:nvPr/>
        </p:nvPicPr>
        <p:blipFill>
          <a:blip r:embed="rId2"/>
          <a:stretch>
            <a:fillRect/>
          </a:stretch>
        </p:blipFill>
        <p:spPr>
          <a:xfrm>
            <a:off x="5195455" y="1454727"/>
            <a:ext cx="3914688" cy="5403273"/>
          </a:xfrm>
          <a:prstGeom prst="rect">
            <a:avLst/>
          </a:prstGeom>
        </p:spPr>
      </p:pic>
    </p:spTree>
    <p:extLst>
      <p:ext uri="{BB962C8B-B14F-4D97-AF65-F5344CB8AC3E}">
        <p14:creationId xmlns:p14="http://schemas.microsoft.com/office/powerpoint/2010/main" val="330957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5" name="Content Placeholder 4"/>
          <p:cNvSpPr>
            <a:spLocks noGrp="1"/>
          </p:cNvSpPr>
          <p:nvPr>
            <p:ph idx="4294967295"/>
          </p:nvPr>
        </p:nvSpPr>
        <p:spPr>
          <a:xfrm>
            <a:off x="0" y="2027239"/>
            <a:ext cx="9144000" cy="4830762"/>
          </a:xfrm>
        </p:spPr>
        <p:txBody>
          <a:bodyPr>
            <a:noAutofit/>
          </a:bodyPr>
          <a:lstStyle/>
          <a:p>
            <a:r>
              <a:rPr lang="en-US" dirty="0"/>
              <a:t> Explore the concept of Non-negotiables, including reviewing different examples</a:t>
            </a:r>
          </a:p>
          <a:p>
            <a:r>
              <a:rPr lang="en-US" dirty="0"/>
              <a:t>Begin the process of developing your own school’s non-negotiables</a:t>
            </a:r>
          </a:p>
          <a:p>
            <a:r>
              <a:rPr lang="en-US" dirty="0"/>
              <a:t>Make decisions and commitments for follow-up action</a:t>
            </a:r>
          </a:p>
        </p:txBody>
      </p:sp>
      <p:pic>
        <p:nvPicPr>
          <p:cNvPr id="4" name="Picture 3" descr="outcomes1.jpg"/>
          <p:cNvPicPr>
            <a:picLocks noChangeAspect="1"/>
          </p:cNvPicPr>
          <p:nvPr/>
        </p:nvPicPr>
        <p:blipFill>
          <a:blip r:embed="rId2"/>
          <a:stretch>
            <a:fillRect/>
          </a:stretch>
        </p:blipFill>
        <p:spPr>
          <a:xfrm>
            <a:off x="0" y="0"/>
            <a:ext cx="9144000" cy="2040275"/>
          </a:xfrm>
          <a:prstGeom prst="rect">
            <a:avLst/>
          </a:prstGeom>
        </p:spPr>
      </p:pic>
    </p:spTree>
    <p:extLst>
      <p:ext uri="{BB962C8B-B14F-4D97-AF65-F5344CB8AC3E}">
        <p14:creationId xmlns:p14="http://schemas.microsoft.com/office/powerpoint/2010/main" val="19362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EC89-B628-5F4D-B0FC-4A99C9893DF7}"/>
              </a:ext>
            </a:extLst>
          </p:cNvPr>
          <p:cNvSpPr>
            <a:spLocks noGrp="1"/>
          </p:cNvSpPr>
          <p:nvPr>
            <p:ph type="title"/>
          </p:nvPr>
        </p:nvSpPr>
        <p:spPr/>
        <p:txBody>
          <a:bodyPr/>
          <a:lstStyle/>
          <a:p>
            <a:r>
              <a:rPr lang="en-US" dirty="0"/>
              <a:t>BLT Work </a:t>
            </a:r>
          </a:p>
        </p:txBody>
      </p:sp>
      <p:sp>
        <p:nvSpPr>
          <p:cNvPr id="3" name="Content Placeholder 2">
            <a:extLst>
              <a:ext uri="{FF2B5EF4-FFF2-40B4-BE49-F238E27FC236}">
                <a16:creationId xmlns:a16="http://schemas.microsoft.com/office/drawing/2014/main" id="{7294AD4F-C827-4D4A-AD95-DD3F162156A8}"/>
              </a:ext>
            </a:extLst>
          </p:cNvPr>
          <p:cNvSpPr>
            <a:spLocks noGrp="1"/>
          </p:cNvSpPr>
          <p:nvPr>
            <p:ph idx="1"/>
          </p:nvPr>
        </p:nvSpPr>
        <p:spPr>
          <a:xfrm>
            <a:off x="139148" y="1600200"/>
            <a:ext cx="9004852" cy="5257800"/>
          </a:xfrm>
        </p:spPr>
        <p:txBody>
          <a:bodyPr>
            <a:normAutofit/>
          </a:bodyPr>
          <a:lstStyle/>
          <a:p>
            <a:pPr marL="0" indent="0">
              <a:buNone/>
            </a:pPr>
            <a:r>
              <a:rPr lang="en-US" dirty="0"/>
              <a:t>Step 1 Add detail</a:t>
            </a:r>
          </a:p>
          <a:p>
            <a:pPr marL="742950" indent="-742950">
              <a:buFont typeface="+mj-lt"/>
              <a:buAutoNum type="arabicPeriod"/>
            </a:pPr>
            <a:r>
              <a:rPr lang="en-US" dirty="0"/>
              <a:t>The next step is to add more descriptions to you Headline statements</a:t>
            </a:r>
          </a:p>
          <a:p>
            <a:pPr marL="742950" indent="-742950">
              <a:buFont typeface="+mj-lt"/>
              <a:buAutoNum type="arabicPeriod"/>
            </a:pPr>
            <a:r>
              <a:rPr lang="en-US" dirty="0"/>
              <a:t>Let’s look at some examples </a:t>
            </a:r>
          </a:p>
        </p:txBody>
      </p:sp>
      <p:pic>
        <p:nvPicPr>
          <p:cNvPr id="6" name="Picture 5">
            <a:extLst>
              <a:ext uri="{FF2B5EF4-FFF2-40B4-BE49-F238E27FC236}">
                <a16:creationId xmlns:a16="http://schemas.microsoft.com/office/drawing/2014/main" id="{9B50D581-34A6-B549-AE1C-C964971E9815}"/>
              </a:ext>
            </a:extLst>
          </p:cNvPr>
          <p:cNvPicPr>
            <a:picLocks noChangeAspect="1"/>
          </p:cNvPicPr>
          <p:nvPr/>
        </p:nvPicPr>
        <p:blipFill>
          <a:blip r:embed="rId2"/>
          <a:stretch>
            <a:fillRect/>
          </a:stretch>
        </p:blipFill>
        <p:spPr>
          <a:xfrm>
            <a:off x="5963477" y="194469"/>
            <a:ext cx="3024809" cy="1405731"/>
          </a:xfrm>
          <a:prstGeom prst="rect">
            <a:avLst/>
          </a:prstGeom>
        </p:spPr>
      </p:pic>
      <p:pic>
        <p:nvPicPr>
          <p:cNvPr id="8" name="Picture 7">
            <a:extLst>
              <a:ext uri="{FF2B5EF4-FFF2-40B4-BE49-F238E27FC236}">
                <a16:creationId xmlns:a16="http://schemas.microsoft.com/office/drawing/2014/main" id="{C66D657F-4D1F-1742-84B0-04A62ECDBE08}"/>
              </a:ext>
            </a:extLst>
          </p:cNvPr>
          <p:cNvPicPr>
            <a:picLocks noChangeAspect="1"/>
          </p:cNvPicPr>
          <p:nvPr/>
        </p:nvPicPr>
        <p:blipFill>
          <a:blip r:embed="rId3"/>
          <a:stretch>
            <a:fillRect/>
          </a:stretch>
        </p:blipFill>
        <p:spPr>
          <a:xfrm>
            <a:off x="155714" y="9525"/>
            <a:ext cx="2739886" cy="1499727"/>
          </a:xfrm>
          <a:prstGeom prst="rect">
            <a:avLst/>
          </a:prstGeom>
        </p:spPr>
      </p:pic>
    </p:spTree>
    <p:extLst>
      <p:ext uri="{BB962C8B-B14F-4D97-AF65-F5344CB8AC3E}">
        <p14:creationId xmlns:p14="http://schemas.microsoft.com/office/powerpoint/2010/main" val="310488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4556-6E93-0947-B017-B6F39DA0851C}"/>
              </a:ext>
            </a:extLst>
          </p:cNvPr>
          <p:cNvSpPr>
            <a:spLocks noGrp="1"/>
          </p:cNvSpPr>
          <p:nvPr>
            <p:ph type="title"/>
          </p:nvPr>
        </p:nvSpPr>
        <p:spPr>
          <a:xfrm>
            <a:off x="367990" y="0"/>
            <a:ext cx="8229600" cy="914400"/>
          </a:xfrm>
        </p:spPr>
        <p:txBody>
          <a:bodyPr/>
          <a:lstStyle/>
          <a:p>
            <a:r>
              <a:rPr lang="en-US" dirty="0"/>
              <a:t>Example # 1</a:t>
            </a:r>
          </a:p>
        </p:txBody>
      </p:sp>
      <p:sp>
        <p:nvSpPr>
          <p:cNvPr id="3" name="Content Placeholder 2">
            <a:extLst>
              <a:ext uri="{FF2B5EF4-FFF2-40B4-BE49-F238E27FC236}">
                <a16:creationId xmlns:a16="http://schemas.microsoft.com/office/drawing/2014/main" id="{32D33913-D96C-0640-B685-8EFC5100C6C9}"/>
              </a:ext>
            </a:extLst>
          </p:cNvPr>
          <p:cNvSpPr>
            <a:spLocks noGrp="1"/>
          </p:cNvSpPr>
          <p:nvPr>
            <p:ph idx="1"/>
          </p:nvPr>
        </p:nvSpPr>
        <p:spPr>
          <a:xfrm>
            <a:off x="0" y="713678"/>
            <a:ext cx="8965580" cy="6144322"/>
          </a:xfrm>
        </p:spPr>
        <p:txBody>
          <a:bodyPr>
            <a:normAutofit fontScale="77500" lnSpcReduction="20000"/>
          </a:bodyPr>
          <a:lstStyle/>
          <a:p>
            <a:pPr lvl="0"/>
            <a:endParaRPr lang="en-US" dirty="0"/>
          </a:p>
          <a:p>
            <a:pPr marL="0" lvl="0" indent="0">
              <a:buNone/>
            </a:pPr>
            <a:r>
              <a:rPr lang="en-US" sz="4600" u="sng" dirty="0" err="1"/>
              <a:t>Headine</a:t>
            </a:r>
            <a:r>
              <a:rPr lang="en-US" sz="4600" u="sng" dirty="0"/>
              <a:t>:</a:t>
            </a:r>
            <a:r>
              <a:rPr lang="en-US" dirty="0"/>
              <a:t> </a:t>
            </a:r>
          </a:p>
          <a:p>
            <a:pPr marL="0" lvl="0" indent="0">
              <a:buNone/>
            </a:pPr>
            <a:r>
              <a:rPr lang="en-US" dirty="0">
                <a:solidFill>
                  <a:srgbClr val="1630FF"/>
                </a:solidFill>
              </a:rPr>
              <a:t>OLi</a:t>
            </a:r>
            <a:r>
              <a:rPr lang="en-US" baseline="30000" dirty="0">
                <a:solidFill>
                  <a:srgbClr val="1630FF"/>
                </a:solidFill>
              </a:rPr>
              <a:t>4</a:t>
            </a:r>
            <a:r>
              <a:rPr lang="en-US" dirty="0">
                <a:solidFill>
                  <a:srgbClr val="1630FF"/>
                </a:solidFill>
              </a:rPr>
              <a:t> presumes the competence of all learners</a:t>
            </a:r>
            <a:r>
              <a:rPr lang="en-US" dirty="0"/>
              <a:t>.</a:t>
            </a:r>
          </a:p>
          <a:p>
            <a:pPr marL="0" indent="0">
              <a:buNone/>
            </a:pPr>
            <a:endParaRPr lang="en-US" dirty="0"/>
          </a:p>
          <a:p>
            <a:pPr marL="0" indent="0">
              <a:buNone/>
            </a:pPr>
            <a:r>
              <a:rPr lang="en-US" u="sng" dirty="0"/>
              <a:t>Description:</a:t>
            </a:r>
          </a:p>
          <a:p>
            <a:r>
              <a:rPr lang="en-US" dirty="0">
                <a:solidFill>
                  <a:srgbClr val="1630FF"/>
                </a:solidFill>
              </a:rPr>
              <a:t>The collective responsibility of educators to provide high quality instruction </a:t>
            </a:r>
            <a:r>
              <a:rPr lang="en-US" dirty="0"/>
              <a:t>aligned with teacher level content </a:t>
            </a:r>
            <a:r>
              <a:rPr lang="en-US" dirty="0">
                <a:solidFill>
                  <a:srgbClr val="1630FF"/>
                </a:solidFill>
              </a:rPr>
              <a:t>to all students is realized through presuming competence and setting high expectations for all students</a:t>
            </a:r>
            <a:r>
              <a:rPr lang="en-US" dirty="0"/>
              <a:t>. Curriculum and instruction should be rigorous, culturally relevant, and universally designed and accessible to all students, who are best served by being held to high expectations</a:t>
            </a:r>
          </a:p>
        </p:txBody>
      </p:sp>
      <p:pic>
        <p:nvPicPr>
          <p:cNvPr id="4" name="Picture 3">
            <a:extLst>
              <a:ext uri="{FF2B5EF4-FFF2-40B4-BE49-F238E27FC236}">
                <a16:creationId xmlns:a16="http://schemas.microsoft.com/office/drawing/2014/main" id="{EB982850-1E59-8542-A2AA-1CC20D3F0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922" y="169443"/>
            <a:ext cx="1449658" cy="1449658"/>
          </a:xfrm>
          <a:prstGeom prst="rect">
            <a:avLst/>
          </a:prstGeom>
        </p:spPr>
      </p:pic>
    </p:spTree>
    <p:extLst>
      <p:ext uri="{BB962C8B-B14F-4D97-AF65-F5344CB8AC3E}">
        <p14:creationId xmlns:p14="http://schemas.microsoft.com/office/powerpoint/2010/main" val="62736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4556-6E93-0947-B017-B6F39DA0851C}"/>
              </a:ext>
            </a:extLst>
          </p:cNvPr>
          <p:cNvSpPr>
            <a:spLocks noGrp="1"/>
          </p:cNvSpPr>
          <p:nvPr>
            <p:ph type="title"/>
          </p:nvPr>
        </p:nvSpPr>
        <p:spPr>
          <a:xfrm>
            <a:off x="-33454" y="0"/>
            <a:ext cx="4516244" cy="914400"/>
          </a:xfrm>
        </p:spPr>
        <p:txBody>
          <a:bodyPr/>
          <a:lstStyle/>
          <a:p>
            <a:r>
              <a:rPr lang="en-US" dirty="0"/>
              <a:t>Example # 2</a:t>
            </a:r>
          </a:p>
        </p:txBody>
      </p:sp>
      <p:sp>
        <p:nvSpPr>
          <p:cNvPr id="3" name="Content Placeholder 2">
            <a:extLst>
              <a:ext uri="{FF2B5EF4-FFF2-40B4-BE49-F238E27FC236}">
                <a16:creationId xmlns:a16="http://schemas.microsoft.com/office/drawing/2014/main" id="{32D33913-D96C-0640-B685-8EFC5100C6C9}"/>
              </a:ext>
            </a:extLst>
          </p:cNvPr>
          <p:cNvSpPr>
            <a:spLocks noGrp="1"/>
          </p:cNvSpPr>
          <p:nvPr>
            <p:ph idx="1"/>
          </p:nvPr>
        </p:nvSpPr>
        <p:spPr>
          <a:xfrm>
            <a:off x="68816" y="713678"/>
            <a:ext cx="9075184" cy="6144322"/>
          </a:xfrm>
        </p:spPr>
        <p:txBody>
          <a:bodyPr>
            <a:normAutofit fontScale="62500" lnSpcReduction="20000"/>
          </a:bodyPr>
          <a:lstStyle/>
          <a:p>
            <a:pPr lvl="0"/>
            <a:endParaRPr lang="en-US" dirty="0"/>
          </a:p>
          <a:p>
            <a:pPr marL="0" lvl="0" indent="0">
              <a:buNone/>
            </a:pPr>
            <a:r>
              <a:rPr lang="en-US" sz="4600" u="sng" dirty="0"/>
              <a:t>Headline:</a:t>
            </a:r>
            <a:r>
              <a:rPr lang="en-US" dirty="0"/>
              <a:t> </a:t>
            </a:r>
          </a:p>
          <a:p>
            <a:pPr marL="0" lvl="0" indent="0">
              <a:buNone/>
            </a:pPr>
            <a:r>
              <a:rPr lang="en-US" dirty="0"/>
              <a:t>We act on our belief that </a:t>
            </a:r>
            <a:r>
              <a:rPr lang="en-US" u="sng" dirty="0"/>
              <a:t>all</a:t>
            </a:r>
            <a:r>
              <a:rPr lang="en-US" dirty="0"/>
              <a:t> students can learn!</a:t>
            </a:r>
            <a:br>
              <a:rPr lang="en-US" dirty="0"/>
            </a:br>
            <a:endParaRPr lang="en-US" dirty="0"/>
          </a:p>
          <a:p>
            <a:pPr marL="0" indent="0">
              <a:buNone/>
            </a:pPr>
            <a:r>
              <a:rPr lang="en-US" u="sng" dirty="0"/>
              <a:t>Description:</a:t>
            </a:r>
          </a:p>
          <a:p>
            <a:pPr marL="0" indent="0">
              <a:buNone/>
            </a:pPr>
            <a:r>
              <a:rPr lang="en-US" dirty="0">
                <a:solidFill>
                  <a:srgbClr val="1630FF"/>
                </a:solidFill>
              </a:rPr>
              <a:t>This, the most important non-negotiable, </a:t>
            </a:r>
            <a:r>
              <a:rPr lang="en-US" dirty="0"/>
              <a:t>appears first on our list. Readers will note that there is extra punctuation for emphasis. The word </a:t>
            </a:r>
            <a:r>
              <a:rPr lang="en-US" u="sng" dirty="0"/>
              <a:t>all</a:t>
            </a:r>
            <a:r>
              <a:rPr lang="en-US" dirty="0"/>
              <a:t> is underlined because </a:t>
            </a:r>
            <a:r>
              <a:rPr lang="en-US" dirty="0">
                <a:solidFill>
                  <a:srgbClr val="1630FF"/>
                </a:solidFill>
              </a:rPr>
              <a:t>we cannot disregard the learning needs of any individual. Every child we face in our classroom deserves our attention as well as our relentless effort to find the key to his success. </a:t>
            </a:r>
            <a:r>
              <a:rPr lang="en-US" dirty="0"/>
              <a:t>The exclamation point at the end of the sentence denotes the passion with which we embrace the belief that all children will show clear evidence of learning. We know that it is not acceptable to simply believe in the ability of all youngsters to learn; it must be identifiable in our words and actions and the responses of the students. Without exception, we must see each child as a capable individual who can grow in knowledge and skills. </a:t>
            </a:r>
          </a:p>
          <a:p>
            <a:pPr marL="0" indent="0">
              <a:buNone/>
            </a:pPr>
            <a:endParaRPr lang="en-US" u="sng" dirty="0"/>
          </a:p>
        </p:txBody>
      </p:sp>
      <p:pic>
        <p:nvPicPr>
          <p:cNvPr id="5" name="Picture 4">
            <a:extLst>
              <a:ext uri="{FF2B5EF4-FFF2-40B4-BE49-F238E27FC236}">
                <a16:creationId xmlns:a16="http://schemas.microsoft.com/office/drawing/2014/main" id="{5F070111-1923-7144-911C-D2F1FBAE035B}"/>
              </a:ext>
            </a:extLst>
          </p:cNvPr>
          <p:cNvPicPr>
            <a:picLocks noChangeAspect="1"/>
          </p:cNvPicPr>
          <p:nvPr/>
        </p:nvPicPr>
        <p:blipFill>
          <a:blip r:embed="rId2"/>
          <a:stretch>
            <a:fillRect/>
          </a:stretch>
        </p:blipFill>
        <p:spPr>
          <a:xfrm>
            <a:off x="4620421" y="137070"/>
            <a:ext cx="4523579" cy="1153215"/>
          </a:xfrm>
          <a:prstGeom prst="rect">
            <a:avLst/>
          </a:prstGeom>
        </p:spPr>
      </p:pic>
    </p:spTree>
    <p:extLst>
      <p:ext uri="{BB962C8B-B14F-4D97-AF65-F5344CB8AC3E}">
        <p14:creationId xmlns:p14="http://schemas.microsoft.com/office/powerpoint/2010/main" val="24495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EC89-B628-5F4D-B0FC-4A99C9893DF7}"/>
              </a:ext>
            </a:extLst>
          </p:cNvPr>
          <p:cNvSpPr>
            <a:spLocks noGrp="1"/>
          </p:cNvSpPr>
          <p:nvPr>
            <p:ph type="title"/>
          </p:nvPr>
        </p:nvSpPr>
        <p:spPr/>
        <p:txBody>
          <a:bodyPr/>
          <a:lstStyle/>
          <a:p>
            <a:r>
              <a:rPr lang="en-US" dirty="0"/>
              <a:t>BLT Work </a:t>
            </a:r>
          </a:p>
        </p:txBody>
      </p:sp>
      <p:sp>
        <p:nvSpPr>
          <p:cNvPr id="3" name="Content Placeholder 2">
            <a:extLst>
              <a:ext uri="{FF2B5EF4-FFF2-40B4-BE49-F238E27FC236}">
                <a16:creationId xmlns:a16="http://schemas.microsoft.com/office/drawing/2014/main" id="{7294AD4F-C827-4D4A-AD95-DD3F162156A8}"/>
              </a:ext>
            </a:extLst>
          </p:cNvPr>
          <p:cNvSpPr>
            <a:spLocks noGrp="1"/>
          </p:cNvSpPr>
          <p:nvPr>
            <p:ph idx="1"/>
          </p:nvPr>
        </p:nvSpPr>
        <p:spPr>
          <a:xfrm>
            <a:off x="0" y="1600200"/>
            <a:ext cx="9144000" cy="5257800"/>
          </a:xfrm>
        </p:spPr>
        <p:txBody>
          <a:bodyPr>
            <a:normAutofit fontScale="92500"/>
          </a:bodyPr>
          <a:lstStyle/>
          <a:p>
            <a:pPr marL="0" indent="0">
              <a:buNone/>
            </a:pPr>
            <a:r>
              <a:rPr lang="en-US" u="sng" dirty="0"/>
              <a:t>Add your own detail</a:t>
            </a:r>
          </a:p>
          <a:p>
            <a:pPr marL="742950" indent="-742950">
              <a:buFont typeface="+mj-lt"/>
              <a:buAutoNum type="arabicPeriod"/>
            </a:pPr>
            <a:r>
              <a:rPr lang="en-US" dirty="0"/>
              <a:t>Break up the BLT into small working groups</a:t>
            </a:r>
          </a:p>
          <a:p>
            <a:pPr marL="742950" indent="-742950">
              <a:buFont typeface="+mj-lt"/>
              <a:buAutoNum type="arabicPeriod"/>
            </a:pPr>
            <a:r>
              <a:rPr lang="en-US" dirty="0"/>
              <a:t>Assign a “Headline” to each small group</a:t>
            </a:r>
          </a:p>
          <a:p>
            <a:pPr marL="742950" indent="-742950">
              <a:buFont typeface="+mj-lt"/>
              <a:buAutoNum type="arabicPeriod"/>
            </a:pPr>
            <a:r>
              <a:rPr lang="en-US" dirty="0"/>
              <a:t>Each small group should add a descriptions of what the Headline  means by adding more clarity and detail </a:t>
            </a:r>
          </a:p>
        </p:txBody>
      </p:sp>
      <p:pic>
        <p:nvPicPr>
          <p:cNvPr id="6" name="Picture 5">
            <a:extLst>
              <a:ext uri="{FF2B5EF4-FFF2-40B4-BE49-F238E27FC236}">
                <a16:creationId xmlns:a16="http://schemas.microsoft.com/office/drawing/2014/main" id="{9B50D581-34A6-B549-AE1C-C964971E9815}"/>
              </a:ext>
            </a:extLst>
          </p:cNvPr>
          <p:cNvPicPr>
            <a:picLocks noChangeAspect="1"/>
          </p:cNvPicPr>
          <p:nvPr/>
        </p:nvPicPr>
        <p:blipFill>
          <a:blip r:embed="rId2"/>
          <a:stretch>
            <a:fillRect/>
          </a:stretch>
        </p:blipFill>
        <p:spPr>
          <a:xfrm>
            <a:off x="5963477" y="194469"/>
            <a:ext cx="3024809" cy="1405731"/>
          </a:xfrm>
          <a:prstGeom prst="rect">
            <a:avLst/>
          </a:prstGeom>
        </p:spPr>
      </p:pic>
      <p:pic>
        <p:nvPicPr>
          <p:cNvPr id="8" name="Picture 7">
            <a:extLst>
              <a:ext uri="{FF2B5EF4-FFF2-40B4-BE49-F238E27FC236}">
                <a16:creationId xmlns:a16="http://schemas.microsoft.com/office/drawing/2014/main" id="{C66D657F-4D1F-1742-84B0-04A62ECDBE08}"/>
              </a:ext>
            </a:extLst>
          </p:cNvPr>
          <p:cNvPicPr>
            <a:picLocks noChangeAspect="1"/>
          </p:cNvPicPr>
          <p:nvPr/>
        </p:nvPicPr>
        <p:blipFill>
          <a:blip r:embed="rId3"/>
          <a:stretch>
            <a:fillRect/>
          </a:stretch>
        </p:blipFill>
        <p:spPr>
          <a:xfrm>
            <a:off x="155714" y="9525"/>
            <a:ext cx="2739886" cy="1499727"/>
          </a:xfrm>
          <a:prstGeom prst="rect">
            <a:avLst/>
          </a:prstGeom>
        </p:spPr>
      </p:pic>
    </p:spTree>
    <p:extLst>
      <p:ext uri="{BB962C8B-B14F-4D97-AF65-F5344CB8AC3E}">
        <p14:creationId xmlns:p14="http://schemas.microsoft.com/office/powerpoint/2010/main" val="40061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EC89-B628-5F4D-B0FC-4A99C9893DF7}"/>
              </a:ext>
            </a:extLst>
          </p:cNvPr>
          <p:cNvSpPr>
            <a:spLocks noGrp="1"/>
          </p:cNvSpPr>
          <p:nvPr>
            <p:ph type="title"/>
          </p:nvPr>
        </p:nvSpPr>
        <p:spPr/>
        <p:txBody>
          <a:bodyPr/>
          <a:lstStyle/>
          <a:p>
            <a:r>
              <a:rPr lang="en-US" dirty="0"/>
              <a:t>BLT Work </a:t>
            </a:r>
          </a:p>
        </p:txBody>
      </p:sp>
      <p:sp>
        <p:nvSpPr>
          <p:cNvPr id="3" name="Content Placeholder 2">
            <a:extLst>
              <a:ext uri="{FF2B5EF4-FFF2-40B4-BE49-F238E27FC236}">
                <a16:creationId xmlns:a16="http://schemas.microsoft.com/office/drawing/2014/main" id="{7294AD4F-C827-4D4A-AD95-DD3F162156A8}"/>
              </a:ext>
            </a:extLst>
          </p:cNvPr>
          <p:cNvSpPr>
            <a:spLocks noGrp="1"/>
          </p:cNvSpPr>
          <p:nvPr>
            <p:ph idx="1"/>
          </p:nvPr>
        </p:nvSpPr>
        <p:spPr>
          <a:xfrm>
            <a:off x="139148" y="1600200"/>
            <a:ext cx="9004852" cy="5257800"/>
          </a:xfrm>
        </p:spPr>
        <p:txBody>
          <a:bodyPr>
            <a:normAutofit/>
          </a:bodyPr>
          <a:lstStyle/>
          <a:p>
            <a:pPr marL="0" indent="0">
              <a:buNone/>
            </a:pPr>
            <a:r>
              <a:rPr lang="en-US" u="sng" dirty="0"/>
              <a:t>Step #2- Critique the statements</a:t>
            </a:r>
          </a:p>
          <a:p>
            <a:pPr marL="742950" indent="-742950">
              <a:buFont typeface="+mj-lt"/>
              <a:buAutoNum type="arabicPeriod"/>
            </a:pPr>
            <a:r>
              <a:rPr lang="en-US" dirty="0"/>
              <a:t>As a BLT review and critique each Headline and statement using the “Last word” Protocol (handout #6)</a:t>
            </a:r>
          </a:p>
        </p:txBody>
      </p:sp>
      <p:pic>
        <p:nvPicPr>
          <p:cNvPr id="6" name="Picture 5">
            <a:extLst>
              <a:ext uri="{FF2B5EF4-FFF2-40B4-BE49-F238E27FC236}">
                <a16:creationId xmlns:a16="http://schemas.microsoft.com/office/drawing/2014/main" id="{9B50D581-34A6-B549-AE1C-C964971E9815}"/>
              </a:ext>
            </a:extLst>
          </p:cNvPr>
          <p:cNvPicPr>
            <a:picLocks noChangeAspect="1"/>
          </p:cNvPicPr>
          <p:nvPr/>
        </p:nvPicPr>
        <p:blipFill>
          <a:blip r:embed="rId2"/>
          <a:stretch>
            <a:fillRect/>
          </a:stretch>
        </p:blipFill>
        <p:spPr>
          <a:xfrm>
            <a:off x="5963477" y="194469"/>
            <a:ext cx="3024809" cy="1405731"/>
          </a:xfrm>
          <a:prstGeom prst="rect">
            <a:avLst/>
          </a:prstGeom>
        </p:spPr>
      </p:pic>
      <p:pic>
        <p:nvPicPr>
          <p:cNvPr id="8" name="Picture 7">
            <a:extLst>
              <a:ext uri="{FF2B5EF4-FFF2-40B4-BE49-F238E27FC236}">
                <a16:creationId xmlns:a16="http://schemas.microsoft.com/office/drawing/2014/main" id="{C66D657F-4D1F-1742-84B0-04A62ECDBE08}"/>
              </a:ext>
            </a:extLst>
          </p:cNvPr>
          <p:cNvPicPr>
            <a:picLocks noChangeAspect="1"/>
          </p:cNvPicPr>
          <p:nvPr/>
        </p:nvPicPr>
        <p:blipFill>
          <a:blip r:embed="rId3"/>
          <a:stretch>
            <a:fillRect/>
          </a:stretch>
        </p:blipFill>
        <p:spPr>
          <a:xfrm>
            <a:off x="155714" y="9525"/>
            <a:ext cx="2739886" cy="1499727"/>
          </a:xfrm>
          <a:prstGeom prst="rect">
            <a:avLst/>
          </a:prstGeom>
        </p:spPr>
      </p:pic>
      <p:pic>
        <p:nvPicPr>
          <p:cNvPr id="5" name="Picture 4">
            <a:extLst>
              <a:ext uri="{FF2B5EF4-FFF2-40B4-BE49-F238E27FC236}">
                <a16:creationId xmlns:a16="http://schemas.microsoft.com/office/drawing/2014/main" id="{C979BC42-250A-EF40-82C0-B85FA4F449C8}"/>
              </a:ext>
            </a:extLst>
          </p:cNvPr>
          <p:cNvPicPr>
            <a:picLocks noChangeAspect="1"/>
          </p:cNvPicPr>
          <p:nvPr/>
        </p:nvPicPr>
        <p:blipFill>
          <a:blip r:embed="rId4"/>
          <a:stretch>
            <a:fillRect/>
          </a:stretch>
        </p:blipFill>
        <p:spPr>
          <a:xfrm>
            <a:off x="957611" y="4549698"/>
            <a:ext cx="2857500" cy="2308302"/>
          </a:xfrm>
          <a:prstGeom prst="rect">
            <a:avLst/>
          </a:prstGeom>
        </p:spPr>
      </p:pic>
    </p:spTree>
    <p:extLst>
      <p:ext uri="{BB962C8B-B14F-4D97-AF65-F5344CB8AC3E}">
        <p14:creationId xmlns:p14="http://schemas.microsoft.com/office/powerpoint/2010/main" val="345870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EC89-B628-5F4D-B0FC-4A99C9893DF7}"/>
              </a:ext>
            </a:extLst>
          </p:cNvPr>
          <p:cNvSpPr>
            <a:spLocks noGrp="1"/>
          </p:cNvSpPr>
          <p:nvPr>
            <p:ph type="title"/>
          </p:nvPr>
        </p:nvSpPr>
        <p:spPr/>
        <p:txBody>
          <a:bodyPr/>
          <a:lstStyle/>
          <a:p>
            <a:r>
              <a:rPr lang="en-US" dirty="0"/>
              <a:t>BLT Work </a:t>
            </a:r>
          </a:p>
        </p:txBody>
      </p:sp>
      <p:sp>
        <p:nvSpPr>
          <p:cNvPr id="3" name="Content Placeholder 2">
            <a:extLst>
              <a:ext uri="{FF2B5EF4-FFF2-40B4-BE49-F238E27FC236}">
                <a16:creationId xmlns:a16="http://schemas.microsoft.com/office/drawing/2014/main" id="{7294AD4F-C827-4D4A-AD95-DD3F162156A8}"/>
              </a:ext>
            </a:extLst>
          </p:cNvPr>
          <p:cNvSpPr>
            <a:spLocks noGrp="1"/>
          </p:cNvSpPr>
          <p:nvPr>
            <p:ph idx="1"/>
          </p:nvPr>
        </p:nvSpPr>
        <p:spPr>
          <a:xfrm>
            <a:off x="139148" y="1600200"/>
            <a:ext cx="9004852" cy="5257800"/>
          </a:xfrm>
        </p:spPr>
        <p:txBody>
          <a:bodyPr>
            <a:normAutofit fontScale="70000" lnSpcReduction="20000"/>
          </a:bodyPr>
          <a:lstStyle/>
          <a:p>
            <a:pPr marL="0" indent="0">
              <a:buNone/>
            </a:pPr>
            <a:r>
              <a:rPr lang="en-US" u="sng" dirty="0"/>
              <a:t>Step #3 Distribute to staff and BLT use</a:t>
            </a:r>
          </a:p>
          <a:p>
            <a:pPr marL="742950" indent="-742950">
              <a:buFont typeface="+mj-lt"/>
              <a:buAutoNum type="arabicPeriod"/>
            </a:pPr>
            <a:r>
              <a:rPr lang="en-US" dirty="0"/>
              <a:t>Distribute this Final Draft list to the staff ask ask for input</a:t>
            </a:r>
          </a:p>
          <a:p>
            <a:pPr marL="742950" indent="-742950">
              <a:buFont typeface="+mj-lt"/>
              <a:buAutoNum type="arabicPeriod"/>
            </a:pPr>
            <a:r>
              <a:rPr lang="en-US" dirty="0"/>
              <a:t>“Massage” the Draft list until you have a Working Draft.</a:t>
            </a:r>
          </a:p>
          <a:p>
            <a:pPr marL="742950" indent="-742950">
              <a:buFont typeface="+mj-lt"/>
              <a:buAutoNum type="arabicPeriod"/>
            </a:pPr>
            <a:r>
              <a:rPr lang="en-US" dirty="0"/>
              <a:t>Use the Working Draft in your BLT meetings when you have to make a decision</a:t>
            </a:r>
          </a:p>
          <a:p>
            <a:pPr marL="742950" indent="-742950">
              <a:buFont typeface="+mj-lt"/>
              <a:buAutoNum type="arabicPeriod"/>
            </a:pPr>
            <a:r>
              <a:rPr lang="en-US" dirty="0"/>
              <a:t>After using the working Draft for 6 months in your decision making, finalize your non-negotiables and distribute them to all staff</a:t>
            </a:r>
          </a:p>
          <a:p>
            <a:pPr marL="742950" indent="-742950">
              <a:buFont typeface="+mj-lt"/>
              <a:buAutoNum type="arabicPeriod"/>
            </a:pPr>
            <a:r>
              <a:rPr lang="en-US" dirty="0"/>
              <a:t>Inform staff that the BLT is using these non-negotiables in their decision making for the school</a:t>
            </a:r>
          </a:p>
        </p:txBody>
      </p:sp>
      <p:pic>
        <p:nvPicPr>
          <p:cNvPr id="6" name="Picture 5">
            <a:extLst>
              <a:ext uri="{FF2B5EF4-FFF2-40B4-BE49-F238E27FC236}">
                <a16:creationId xmlns:a16="http://schemas.microsoft.com/office/drawing/2014/main" id="{9B50D581-34A6-B549-AE1C-C964971E9815}"/>
              </a:ext>
            </a:extLst>
          </p:cNvPr>
          <p:cNvPicPr>
            <a:picLocks noChangeAspect="1"/>
          </p:cNvPicPr>
          <p:nvPr/>
        </p:nvPicPr>
        <p:blipFill>
          <a:blip r:embed="rId2"/>
          <a:stretch>
            <a:fillRect/>
          </a:stretch>
        </p:blipFill>
        <p:spPr>
          <a:xfrm>
            <a:off x="5963477" y="194469"/>
            <a:ext cx="3024809" cy="1405731"/>
          </a:xfrm>
          <a:prstGeom prst="rect">
            <a:avLst/>
          </a:prstGeom>
        </p:spPr>
      </p:pic>
      <p:pic>
        <p:nvPicPr>
          <p:cNvPr id="8" name="Picture 7">
            <a:extLst>
              <a:ext uri="{FF2B5EF4-FFF2-40B4-BE49-F238E27FC236}">
                <a16:creationId xmlns:a16="http://schemas.microsoft.com/office/drawing/2014/main" id="{C66D657F-4D1F-1742-84B0-04A62ECDBE08}"/>
              </a:ext>
            </a:extLst>
          </p:cNvPr>
          <p:cNvPicPr>
            <a:picLocks noChangeAspect="1"/>
          </p:cNvPicPr>
          <p:nvPr/>
        </p:nvPicPr>
        <p:blipFill>
          <a:blip r:embed="rId3"/>
          <a:stretch>
            <a:fillRect/>
          </a:stretch>
        </p:blipFill>
        <p:spPr>
          <a:xfrm>
            <a:off x="155714" y="9525"/>
            <a:ext cx="2739886" cy="1499727"/>
          </a:xfrm>
          <a:prstGeom prst="rect">
            <a:avLst/>
          </a:prstGeom>
        </p:spPr>
      </p:pic>
    </p:spTree>
    <p:extLst>
      <p:ext uri="{BB962C8B-B14F-4D97-AF65-F5344CB8AC3E}">
        <p14:creationId xmlns:p14="http://schemas.microsoft.com/office/powerpoint/2010/main" val="273437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49B1-D74D-3846-BBF4-4C26DACB368F}"/>
              </a:ext>
            </a:extLst>
          </p:cNvPr>
          <p:cNvSpPr>
            <a:spLocks noGrp="1"/>
          </p:cNvSpPr>
          <p:nvPr>
            <p:ph type="ctrTitle"/>
          </p:nvPr>
        </p:nvSpPr>
        <p:spPr>
          <a:xfrm>
            <a:off x="0" y="239280"/>
            <a:ext cx="8956964" cy="1880465"/>
          </a:xfrm>
        </p:spPr>
        <p:txBody>
          <a:bodyPr>
            <a:normAutofit fontScale="90000"/>
          </a:bodyPr>
          <a:lstStyle/>
          <a:p>
            <a:r>
              <a:rPr lang="en-US" dirty="0"/>
              <a:t>Non-negotiables are only effective if used for decision making</a:t>
            </a:r>
            <a:br>
              <a:rPr lang="en-US" dirty="0"/>
            </a:br>
            <a:endParaRPr lang="en-US" dirty="0"/>
          </a:p>
        </p:txBody>
      </p:sp>
      <p:sp>
        <p:nvSpPr>
          <p:cNvPr id="3" name="Content Placeholder 2">
            <a:extLst>
              <a:ext uri="{FF2B5EF4-FFF2-40B4-BE49-F238E27FC236}">
                <a16:creationId xmlns:a16="http://schemas.microsoft.com/office/drawing/2014/main" id="{6F46B67B-CB8C-1642-951D-C0B2ADFBE3B8}"/>
              </a:ext>
            </a:extLst>
          </p:cNvPr>
          <p:cNvSpPr>
            <a:spLocks noGrp="1"/>
          </p:cNvSpPr>
          <p:nvPr>
            <p:ph type="subTitle" idx="1"/>
          </p:nvPr>
        </p:nvSpPr>
        <p:spPr>
          <a:xfrm>
            <a:off x="0" y="4759036"/>
            <a:ext cx="9144000" cy="2098964"/>
          </a:xfrm>
        </p:spPr>
        <p:txBody>
          <a:bodyPr>
            <a:normAutofit lnSpcReduction="10000"/>
          </a:bodyPr>
          <a:lstStyle/>
          <a:p>
            <a:r>
              <a:rPr lang="en-US" dirty="0"/>
              <a:t>The BLT should keep a list of decisions that were influenced by their Non-negotiables</a:t>
            </a:r>
          </a:p>
        </p:txBody>
      </p:sp>
      <p:pic>
        <p:nvPicPr>
          <p:cNvPr id="5" name="Picture 4">
            <a:extLst>
              <a:ext uri="{FF2B5EF4-FFF2-40B4-BE49-F238E27FC236}">
                <a16:creationId xmlns:a16="http://schemas.microsoft.com/office/drawing/2014/main" id="{1A2CE285-057F-4341-9B20-0D57E2B82DA9}"/>
              </a:ext>
            </a:extLst>
          </p:cNvPr>
          <p:cNvPicPr>
            <a:picLocks noChangeAspect="1"/>
          </p:cNvPicPr>
          <p:nvPr/>
        </p:nvPicPr>
        <p:blipFill>
          <a:blip r:embed="rId2"/>
          <a:stretch>
            <a:fillRect/>
          </a:stretch>
        </p:blipFill>
        <p:spPr>
          <a:xfrm>
            <a:off x="676331" y="1558636"/>
            <a:ext cx="7791337" cy="2992582"/>
          </a:xfrm>
          <a:prstGeom prst="rect">
            <a:avLst/>
          </a:prstGeom>
        </p:spPr>
      </p:pic>
    </p:spTree>
    <p:extLst>
      <p:ext uri="{BB962C8B-B14F-4D97-AF65-F5344CB8AC3E}">
        <p14:creationId xmlns:p14="http://schemas.microsoft.com/office/powerpoint/2010/main" val="354130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55D086-8970-5949-B744-F83016BBB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54" y="907275"/>
            <a:ext cx="7521366" cy="3837432"/>
          </a:xfrm>
          <a:prstGeom prst="rect">
            <a:avLst/>
          </a:prstGeom>
        </p:spPr>
      </p:pic>
      <p:pic>
        <p:nvPicPr>
          <p:cNvPr id="6" name="Picture 5">
            <a:extLst>
              <a:ext uri="{FF2B5EF4-FFF2-40B4-BE49-F238E27FC236}">
                <a16:creationId xmlns:a16="http://schemas.microsoft.com/office/drawing/2014/main" id="{ACBCD175-187D-8E43-ADB4-BD22206D4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478" y="5253943"/>
            <a:ext cx="6736322" cy="1162097"/>
          </a:xfrm>
          <a:prstGeom prst="rect">
            <a:avLst/>
          </a:prstGeom>
        </p:spPr>
      </p:pic>
    </p:spTree>
    <p:extLst>
      <p:ext uri="{BB962C8B-B14F-4D97-AF65-F5344CB8AC3E}">
        <p14:creationId xmlns:p14="http://schemas.microsoft.com/office/powerpoint/2010/main" val="559854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6"/>
          <p:cNvSpPr txBox="1">
            <a:spLocks/>
          </p:cNvSpPr>
          <p:nvPr/>
        </p:nvSpPr>
        <p:spPr>
          <a:xfrm>
            <a:off x="0" y="402387"/>
            <a:ext cx="9144000" cy="13195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4500" b="1" kern="1200">
                <a:solidFill>
                  <a:srgbClr val="000000"/>
                </a:solidFill>
                <a:latin typeface="+mn-lt"/>
                <a:ea typeface="+mn-ea"/>
                <a:cs typeface="+mn-cs"/>
              </a:defRPr>
            </a:lvl1pPr>
            <a:lvl2pPr marL="4572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4000" b="1"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5000" dirty="0"/>
              <a:t>Brian A McNulty Ph. D.</a:t>
            </a:r>
          </a:p>
          <a:p>
            <a:r>
              <a:rPr lang="en-US" sz="3600" dirty="0">
                <a:hlinkClick r:id="rId2"/>
              </a:rPr>
              <a:t>Brian.mcnulty@creativeleadership.net</a:t>
            </a:r>
            <a:endParaRPr lang="en-US" sz="3600" dirty="0"/>
          </a:p>
          <a:p>
            <a:r>
              <a:rPr lang="en-US" sz="3600" dirty="0"/>
              <a:t>303.819-1625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624" y="3109348"/>
            <a:ext cx="5770752" cy="2733514"/>
          </a:xfrm>
          <a:prstGeom prst="rect">
            <a:avLst/>
          </a:prstGeom>
        </p:spPr>
      </p:pic>
    </p:spTree>
    <p:extLst>
      <p:ext uri="{BB962C8B-B14F-4D97-AF65-F5344CB8AC3E}">
        <p14:creationId xmlns:p14="http://schemas.microsoft.com/office/powerpoint/2010/main" val="167934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83B2-C847-CA4B-97B1-2656BB361BD8}"/>
              </a:ext>
            </a:extLst>
          </p:cNvPr>
          <p:cNvSpPr>
            <a:spLocks noGrp="1"/>
          </p:cNvSpPr>
          <p:nvPr>
            <p:ph type="title"/>
          </p:nvPr>
        </p:nvSpPr>
        <p:spPr/>
        <p:txBody>
          <a:bodyPr/>
          <a:lstStyle/>
          <a:p>
            <a:r>
              <a:rPr lang="en-US" dirty="0"/>
              <a:t>The first question…</a:t>
            </a:r>
          </a:p>
        </p:txBody>
      </p:sp>
      <p:pic>
        <p:nvPicPr>
          <p:cNvPr id="4" name="Picture 3">
            <a:extLst>
              <a:ext uri="{FF2B5EF4-FFF2-40B4-BE49-F238E27FC236}">
                <a16:creationId xmlns:a16="http://schemas.microsoft.com/office/drawing/2014/main" id="{B9F07EAF-671E-5546-B610-B3C4528EE869}"/>
              </a:ext>
            </a:extLst>
          </p:cNvPr>
          <p:cNvPicPr>
            <a:picLocks noChangeAspect="1"/>
          </p:cNvPicPr>
          <p:nvPr/>
        </p:nvPicPr>
        <p:blipFill>
          <a:blip r:embed="rId2"/>
          <a:stretch>
            <a:fillRect/>
          </a:stretch>
        </p:blipFill>
        <p:spPr>
          <a:xfrm>
            <a:off x="457200" y="1606157"/>
            <a:ext cx="8255634" cy="3657219"/>
          </a:xfrm>
          <a:prstGeom prst="rect">
            <a:avLst/>
          </a:prstGeom>
        </p:spPr>
      </p:pic>
    </p:spTree>
    <p:extLst>
      <p:ext uri="{BB962C8B-B14F-4D97-AF65-F5344CB8AC3E}">
        <p14:creationId xmlns:p14="http://schemas.microsoft.com/office/powerpoint/2010/main" val="181078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DE321-AEF4-4449-8AD3-419FD6D9DEEC}"/>
              </a:ext>
            </a:extLst>
          </p:cNvPr>
          <p:cNvSpPr>
            <a:spLocks noGrp="1"/>
          </p:cNvSpPr>
          <p:nvPr>
            <p:ph type="ctrTitle"/>
          </p:nvPr>
        </p:nvSpPr>
        <p:spPr>
          <a:xfrm>
            <a:off x="0" y="0"/>
            <a:ext cx="9144000" cy="1895707"/>
          </a:xfrm>
        </p:spPr>
        <p:txBody>
          <a:bodyPr/>
          <a:lstStyle/>
          <a:p>
            <a:r>
              <a:rPr lang="en-US" dirty="0"/>
              <a:t>Where are you headed as a school?</a:t>
            </a:r>
          </a:p>
        </p:txBody>
      </p:sp>
      <p:sp>
        <p:nvSpPr>
          <p:cNvPr id="3" name="Subtitle 2">
            <a:extLst>
              <a:ext uri="{FF2B5EF4-FFF2-40B4-BE49-F238E27FC236}">
                <a16:creationId xmlns:a16="http://schemas.microsoft.com/office/drawing/2014/main" id="{8313E0DE-E002-D540-9D36-4906F9C652AB}"/>
              </a:ext>
            </a:extLst>
          </p:cNvPr>
          <p:cNvSpPr>
            <a:spLocks noGrp="1"/>
          </p:cNvSpPr>
          <p:nvPr>
            <p:ph type="subTitle" idx="1"/>
          </p:nvPr>
        </p:nvSpPr>
        <p:spPr>
          <a:xfrm>
            <a:off x="0" y="4962293"/>
            <a:ext cx="9042400" cy="1895707"/>
          </a:xfrm>
        </p:spPr>
        <p:txBody>
          <a:bodyPr/>
          <a:lstStyle/>
          <a:p>
            <a:r>
              <a:rPr lang="en-US" dirty="0"/>
              <a:t>The answer to this question </a:t>
            </a:r>
          </a:p>
          <a:p>
            <a:r>
              <a:rPr lang="en-US" dirty="0"/>
              <a:t>is your vision</a:t>
            </a:r>
          </a:p>
        </p:txBody>
      </p:sp>
      <p:pic>
        <p:nvPicPr>
          <p:cNvPr id="5" name="Picture 4">
            <a:extLst>
              <a:ext uri="{FF2B5EF4-FFF2-40B4-BE49-F238E27FC236}">
                <a16:creationId xmlns:a16="http://schemas.microsoft.com/office/drawing/2014/main" id="{D8441A28-41F3-AA41-971D-3D25EC95A542}"/>
              </a:ext>
            </a:extLst>
          </p:cNvPr>
          <p:cNvPicPr>
            <a:picLocks noChangeAspect="1"/>
          </p:cNvPicPr>
          <p:nvPr/>
        </p:nvPicPr>
        <p:blipFill>
          <a:blip r:embed="rId2"/>
          <a:stretch>
            <a:fillRect/>
          </a:stretch>
        </p:blipFill>
        <p:spPr>
          <a:xfrm>
            <a:off x="0" y="1504175"/>
            <a:ext cx="5285678" cy="3086100"/>
          </a:xfrm>
          <a:prstGeom prst="rect">
            <a:avLst/>
          </a:prstGeom>
        </p:spPr>
      </p:pic>
      <p:pic>
        <p:nvPicPr>
          <p:cNvPr id="7" name="Picture 6">
            <a:extLst>
              <a:ext uri="{FF2B5EF4-FFF2-40B4-BE49-F238E27FC236}">
                <a16:creationId xmlns:a16="http://schemas.microsoft.com/office/drawing/2014/main" id="{8FEA011B-766C-4A4D-B9E9-43662B854E69}"/>
              </a:ext>
            </a:extLst>
          </p:cNvPr>
          <p:cNvPicPr>
            <a:picLocks noChangeAspect="1"/>
          </p:cNvPicPr>
          <p:nvPr/>
        </p:nvPicPr>
        <p:blipFill>
          <a:blip r:embed="rId3"/>
          <a:stretch>
            <a:fillRect/>
          </a:stretch>
        </p:blipFill>
        <p:spPr>
          <a:xfrm>
            <a:off x="5285678" y="1504175"/>
            <a:ext cx="3756722" cy="3086100"/>
          </a:xfrm>
          <a:prstGeom prst="rect">
            <a:avLst/>
          </a:prstGeom>
        </p:spPr>
      </p:pic>
    </p:spTree>
    <p:extLst>
      <p:ext uri="{BB962C8B-B14F-4D97-AF65-F5344CB8AC3E}">
        <p14:creationId xmlns:p14="http://schemas.microsoft.com/office/powerpoint/2010/main" val="120845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C0DE3B-A596-FA41-BEDD-3F7DB34BB27C}"/>
              </a:ext>
            </a:extLst>
          </p:cNvPr>
          <p:cNvSpPr>
            <a:spLocks noGrp="1"/>
          </p:cNvSpPr>
          <p:nvPr>
            <p:ph type="ctrTitle"/>
          </p:nvPr>
        </p:nvSpPr>
        <p:spPr>
          <a:xfrm>
            <a:off x="0" y="0"/>
            <a:ext cx="9144000" cy="1561171"/>
          </a:xfrm>
        </p:spPr>
        <p:txBody>
          <a:bodyPr>
            <a:normAutofit/>
          </a:bodyPr>
          <a:lstStyle/>
          <a:p>
            <a:r>
              <a:rPr lang="en-US" sz="3800" dirty="0"/>
              <a:t>IF you </a:t>
            </a:r>
            <a:r>
              <a:rPr lang="en-US" sz="3800" u="sng" dirty="0"/>
              <a:t>already have a vision </a:t>
            </a:r>
            <a:r>
              <a:rPr lang="en-US" sz="3800" dirty="0"/>
              <a:t>for your school</a:t>
            </a:r>
          </a:p>
        </p:txBody>
      </p:sp>
      <p:sp>
        <p:nvSpPr>
          <p:cNvPr id="5" name="Subtitle 4">
            <a:extLst>
              <a:ext uri="{FF2B5EF4-FFF2-40B4-BE49-F238E27FC236}">
                <a16:creationId xmlns:a16="http://schemas.microsoft.com/office/drawing/2014/main" id="{39DF9EE6-6E2D-2440-899F-68FF98D3A7B0}"/>
              </a:ext>
            </a:extLst>
          </p:cNvPr>
          <p:cNvSpPr>
            <a:spLocks noGrp="1"/>
          </p:cNvSpPr>
          <p:nvPr>
            <p:ph type="subTitle" idx="1"/>
          </p:nvPr>
        </p:nvSpPr>
        <p:spPr>
          <a:xfrm>
            <a:off x="0" y="5018048"/>
            <a:ext cx="9144000" cy="1839951"/>
          </a:xfrm>
        </p:spPr>
        <p:txBody>
          <a:bodyPr/>
          <a:lstStyle/>
          <a:p>
            <a:r>
              <a:rPr lang="en-US" dirty="0"/>
              <a:t>Stop here and </a:t>
            </a:r>
          </a:p>
          <a:p>
            <a:r>
              <a:rPr lang="en-US" dirty="0"/>
              <a:t>Revisit your vision with your BLT</a:t>
            </a:r>
          </a:p>
        </p:txBody>
      </p:sp>
      <p:pic>
        <p:nvPicPr>
          <p:cNvPr id="7" name="Picture 6">
            <a:extLst>
              <a:ext uri="{FF2B5EF4-FFF2-40B4-BE49-F238E27FC236}">
                <a16:creationId xmlns:a16="http://schemas.microsoft.com/office/drawing/2014/main" id="{8B403B80-E967-4743-A762-EFF3A22293A7}"/>
              </a:ext>
            </a:extLst>
          </p:cNvPr>
          <p:cNvPicPr>
            <a:picLocks noChangeAspect="1"/>
          </p:cNvPicPr>
          <p:nvPr/>
        </p:nvPicPr>
        <p:blipFill>
          <a:blip r:embed="rId2"/>
          <a:stretch>
            <a:fillRect/>
          </a:stretch>
        </p:blipFill>
        <p:spPr>
          <a:xfrm>
            <a:off x="1003609" y="1691021"/>
            <a:ext cx="7136781" cy="2751128"/>
          </a:xfrm>
          <a:prstGeom prst="rect">
            <a:avLst/>
          </a:prstGeom>
        </p:spPr>
      </p:pic>
      <p:pic>
        <p:nvPicPr>
          <p:cNvPr id="9" name="Picture 8">
            <a:extLst>
              <a:ext uri="{FF2B5EF4-FFF2-40B4-BE49-F238E27FC236}">
                <a16:creationId xmlns:a16="http://schemas.microsoft.com/office/drawing/2014/main" id="{95F3C3B1-A399-EE43-B123-DAE9AAA317B3}"/>
              </a:ext>
            </a:extLst>
          </p:cNvPr>
          <p:cNvPicPr>
            <a:picLocks noChangeAspect="1"/>
          </p:cNvPicPr>
          <p:nvPr/>
        </p:nvPicPr>
        <p:blipFill>
          <a:blip r:embed="rId3"/>
          <a:stretch>
            <a:fillRect/>
          </a:stretch>
        </p:blipFill>
        <p:spPr>
          <a:xfrm>
            <a:off x="713677" y="4782260"/>
            <a:ext cx="1735409" cy="1155763"/>
          </a:xfrm>
          <a:prstGeom prst="rect">
            <a:avLst/>
          </a:prstGeom>
        </p:spPr>
      </p:pic>
    </p:spTree>
    <p:extLst>
      <p:ext uri="{BB962C8B-B14F-4D97-AF65-F5344CB8AC3E}">
        <p14:creationId xmlns:p14="http://schemas.microsoft.com/office/powerpoint/2010/main" val="424606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A66E-DF1D-7A4E-ABF4-1C317B1BF2D3}"/>
              </a:ext>
            </a:extLst>
          </p:cNvPr>
          <p:cNvSpPr>
            <a:spLocks noGrp="1"/>
          </p:cNvSpPr>
          <p:nvPr>
            <p:ph type="ctrTitle"/>
          </p:nvPr>
        </p:nvSpPr>
        <p:spPr>
          <a:xfrm>
            <a:off x="0" y="1"/>
            <a:ext cx="9144000" cy="1402079"/>
          </a:xfrm>
        </p:spPr>
        <p:txBody>
          <a:bodyPr>
            <a:normAutofit/>
          </a:bodyPr>
          <a:lstStyle/>
          <a:p>
            <a:r>
              <a:rPr lang="en-US" sz="4000" dirty="0"/>
              <a:t>If you don’t have a vision for your school </a:t>
            </a:r>
          </a:p>
        </p:txBody>
      </p:sp>
      <p:sp>
        <p:nvSpPr>
          <p:cNvPr id="4" name="Subtitle 3">
            <a:extLst>
              <a:ext uri="{FF2B5EF4-FFF2-40B4-BE49-F238E27FC236}">
                <a16:creationId xmlns:a16="http://schemas.microsoft.com/office/drawing/2014/main" id="{44B63AD8-E8C4-FC4D-964C-8EA1B41408A8}"/>
              </a:ext>
            </a:extLst>
          </p:cNvPr>
          <p:cNvSpPr>
            <a:spLocks noGrp="1"/>
          </p:cNvSpPr>
          <p:nvPr>
            <p:ph type="subTitle" idx="1"/>
          </p:nvPr>
        </p:nvSpPr>
        <p:spPr>
          <a:xfrm>
            <a:off x="0" y="4815840"/>
            <a:ext cx="9144000" cy="2042160"/>
          </a:xfrm>
        </p:spPr>
        <p:txBody>
          <a:bodyPr/>
          <a:lstStyle/>
          <a:p>
            <a:r>
              <a:rPr lang="en-US" dirty="0"/>
              <a:t>Review and follow the directions on the next four slide</a:t>
            </a:r>
          </a:p>
        </p:txBody>
      </p:sp>
      <p:pic>
        <p:nvPicPr>
          <p:cNvPr id="7" name="Picture 6">
            <a:extLst>
              <a:ext uri="{FF2B5EF4-FFF2-40B4-BE49-F238E27FC236}">
                <a16:creationId xmlns:a16="http://schemas.microsoft.com/office/drawing/2014/main" id="{F39AA2D7-E829-7F4A-8C36-D9648E7E4150}"/>
              </a:ext>
            </a:extLst>
          </p:cNvPr>
          <p:cNvPicPr>
            <a:picLocks noChangeAspect="1"/>
          </p:cNvPicPr>
          <p:nvPr/>
        </p:nvPicPr>
        <p:blipFill>
          <a:blip r:embed="rId2"/>
          <a:stretch>
            <a:fillRect/>
          </a:stretch>
        </p:blipFill>
        <p:spPr>
          <a:xfrm>
            <a:off x="2225039" y="1402080"/>
            <a:ext cx="4402667" cy="2971800"/>
          </a:xfrm>
          <a:prstGeom prst="rect">
            <a:avLst/>
          </a:prstGeom>
        </p:spPr>
      </p:pic>
    </p:spTree>
    <p:extLst>
      <p:ext uri="{BB962C8B-B14F-4D97-AF65-F5344CB8AC3E}">
        <p14:creationId xmlns:p14="http://schemas.microsoft.com/office/powerpoint/2010/main" val="173018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49B00-B24D-2B4D-A976-8779F7A5BBEA}"/>
              </a:ext>
            </a:extLst>
          </p:cNvPr>
          <p:cNvSpPr>
            <a:spLocks noGrp="1"/>
          </p:cNvSpPr>
          <p:nvPr>
            <p:ph type="ctrTitle"/>
          </p:nvPr>
        </p:nvSpPr>
        <p:spPr>
          <a:xfrm>
            <a:off x="685800" y="0"/>
            <a:ext cx="7772400" cy="1041991"/>
          </a:xfrm>
        </p:spPr>
        <p:txBody>
          <a:bodyPr/>
          <a:lstStyle/>
          <a:p>
            <a:r>
              <a:rPr lang="en-US" dirty="0"/>
              <a:t>Visioning</a:t>
            </a:r>
          </a:p>
        </p:txBody>
      </p:sp>
      <p:sp>
        <p:nvSpPr>
          <p:cNvPr id="5" name="Subtitle 4">
            <a:extLst>
              <a:ext uri="{FF2B5EF4-FFF2-40B4-BE49-F238E27FC236}">
                <a16:creationId xmlns:a16="http://schemas.microsoft.com/office/drawing/2014/main" id="{1AD512C9-30C6-2B47-A385-7C241FEA69E3}"/>
              </a:ext>
            </a:extLst>
          </p:cNvPr>
          <p:cNvSpPr>
            <a:spLocks noGrp="1"/>
          </p:cNvSpPr>
          <p:nvPr>
            <p:ph type="subTitle" idx="1"/>
          </p:nvPr>
        </p:nvSpPr>
        <p:spPr>
          <a:xfrm>
            <a:off x="0" y="3586769"/>
            <a:ext cx="9143999" cy="3271231"/>
          </a:xfrm>
        </p:spPr>
        <p:txBody>
          <a:bodyPr>
            <a:normAutofit fontScale="40000" lnSpcReduction="20000"/>
          </a:bodyPr>
          <a:lstStyle/>
          <a:p>
            <a:r>
              <a:rPr lang="en-US" sz="10000" dirty="0"/>
              <a:t>Mental process in which </a:t>
            </a:r>
            <a:r>
              <a:rPr lang="en-US" sz="10000" dirty="0">
                <a:solidFill>
                  <a:srgbClr val="0739FF"/>
                </a:solidFill>
              </a:rPr>
              <a:t>images of the desired future</a:t>
            </a:r>
            <a:r>
              <a:rPr lang="en-US" sz="10000" dirty="0"/>
              <a:t> </a:t>
            </a:r>
            <a:r>
              <a:rPr lang="en-US" sz="10000" dirty="0">
                <a:solidFill>
                  <a:srgbClr val="0739FF"/>
                </a:solidFill>
              </a:rPr>
              <a:t>(goals, objectives, outcomes) are made intensely real </a:t>
            </a:r>
            <a:r>
              <a:rPr lang="en-US" sz="10000" dirty="0"/>
              <a:t>and compelling </a:t>
            </a:r>
            <a:r>
              <a:rPr lang="en-US" sz="10000" dirty="0">
                <a:solidFill>
                  <a:srgbClr val="0739FF"/>
                </a:solidFill>
              </a:rPr>
              <a:t>to act as motivators </a:t>
            </a:r>
            <a:r>
              <a:rPr lang="en-US" sz="10000" dirty="0"/>
              <a:t>for the present action.</a:t>
            </a:r>
            <a:br>
              <a:rPr lang="en-US" sz="10000" dirty="0"/>
            </a:br>
            <a:br>
              <a:rPr lang="en-US" dirty="0"/>
            </a:br>
            <a:r>
              <a:rPr lang="en-US" b="0" dirty="0"/>
              <a:t>http://</a:t>
            </a:r>
            <a:r>
              <a:rPr lang="en-US" b="0" dirty="0" err="1"/>
              <a:t>www.businessdictionary.com</a:t>
            </a:r>
            <a:r>
              <a:rPr lang="en-US" b="0" dirty="0"/>
              <a:t>/definition/</a:t>
            </a:r>
            <a:r>
              <a:rPr lang="en-US" b="0" dirty="0" err="1"/>
              <a:t>visioning.html</a:t>
            </a:r>
            <a:endParaRPr lang="en-US" dirty="0"/>
          </a:p>
        </p:txBody>
      </p:sp>
      <p:pic>
        <p:nvPicPr>
          <p:cNvPr id="4" name="Picture 3">
            <a:extLst>
              <a:ext uri="{FF2B5EF4-FFF2-40B4-BE49-F238E27FC236}">
                <a16:creationId xmlns:a16="http://schemas.microsoft.com/office/drawing/2014/main" id="{0EF9130F-8820-BD4C-B120-8171838807B9}"/>
              </a:ext>
            </a:extLst>
          </p:cNvPr>
          <p:cNvPicPr>
            <a:picLocks noChangeAspect="1"/>
          </p:cNvPicPr>
          <p:nvPr/>
        </p:nvPicPr>
        <p:blipFill>
          <a:blip r:embed="rId2"/>
          <a:stretch>
            <a:fillRect/>
          </a:stretch>
        </p:blipFill>
        <p:spPr>
          <a:xfrm>
            <a:off x="1020724" y="1041991"/>
            <a:ext cx="7437476" cy="2275367"/>
          </a:xfrm>
          <a:prstGeom prst="rect">
            <a:avLst/>
          </a:prstGeom>
        </p:spPr>
      </p:pic>
    </p:spTree>
    <p:extLst>
      <p:ext uri="{BB962C8B-B14F-4D97-AF65-F5344CB8AC3E}">
        <p14:creationId xmlns:p14="http://schemas.microsoft.com/office/powerpoint/2010/main" val="83930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49B00-B24D-2B4D-A976-8779F7A5BBEA}"/>
              </a:ext>
            </a:extLst>
          </p:cNvPr>
          <p:cNvSpPr>
            <a:spLocks noGrp="1"/>
          </p:cNvSpPr>
          <p:nvPr>
            <p:ph type="title"/>
          </p:nvPr>
        </p:nvSpPr>
        <p:spPr>
          <a:xfrm>
            <a:off x="457200" y="-101009"/>
            <a:ext cx="8229600" cy="1143000"/>
          </a:xfrm>
        </p:spPr>
        <p:txBody>
          <a:bodyPr/>
          <a:lstStyle/>
          <a:p>
            <a:r>
              <a:rPr lang="en-US" dirty="0"/>
              <a:t>Visioning</a:t>
            </a:r>
          </a:p>
        </p:txBody>
      </p:sp>
      <p:sp>
        <p:nvSpPr>
          <p:cNvPr id="5" name="Subtitle 4">
            <a:extLst>
              <a:ext uri="{FF2B5EF4-FFF2-40B4-BE49-F238E27FC236}">
                <a16:creationId xmlns:a16="http://schemas.microsoft.com/office/drawing/2014/main" id="{1AD512C9-30C6-2B47-A385-7C241FEA69E3}"/>
              </a:ext>
            </a:extLst>
          </p:cNvPr>
          <p:cNvSpPr>
            <a:spLocks noGrp="1"/>
          </p:cNvSpPr>
          <p:nvPr>
            <p:ph idx="1"/>
          </p:nvPr>
        </p:nvSpPr>
        <p:spPr>
          <a:xfrm>
            <a:off x="0" y="2977115"/>
            <a:ext cx="9144000" cy="3880885"/>
          </a:xfrm>
        </p:spPr>
        <p:txBody>
          <a:bodyPr>
            <a:normAutofit lnSpcReduction="10000"/>
          </a:bodyPr>
          <a:lstStyle/>
          <a:p>
            <a:r>
              <a:rPr lang="en-US" dirty="0"/>
              <a:t>The process </a:t>
            </a:r>
            <a:r>
              <a:rPr lang="en-US" dirty="0">
                <a:solidFill>
                  <a:srgbClr val="0739FF"/>
                </a:solidFill>
              </a:rPr>
              <a:t>starts with the BLT </a:t>
            </a:r>
            <a:r>
              <a:rPr lang="en-US" dirty="0"/>
              <a:t>establishing and agreeing on a vision of </a:t>
            </a:r>
            <a:r>
              <a:rPr lang="en-US" dirty="0">
                <a:solidFill>
                  <a:srgbClr val="1630FF"/>
                </a:solidFill>
              </a:rPr>
              <a:t>why is our school here? </a:t>
            </a:r>
          </a:p>
          <a:p>
            <a:r>
              <a:rPr lang="en-US" dirty="0"/>
              <a:t>Visions are based on </a:t>
            </a:r>
            <a:r>
              <a:rPr lang="en-US" dirty="0">
                <a:solidFill>
                  <a:srgbClr val="1630FF"/>
                </a:solidFill>
              </a:rPr>
              <a:t>deep beliefs about how the world should be</a:t>
            </a:r>
          </a:p>
          <a:p>
            <a:r>
              <a:rPr lang="en-US" dirty="0"/>
              <a:t>And </a:t>
            </a:r>
            <a:r>
              <a:rPr lang="en-US" dirty="0">
                <a:solidFill>
                  <a:srgbClr val="1630FF"/>
                </a:solidFill>
              </a:rPr>
              <a:t>how we want our school to be</a:t>
            </a:r>
            <a:r>
              <a:rPr lang="en-US" dirty="0"/>
              <a:t>.</a:t>
            </a:r>
          </a:p>
        </p:txBody>
      </p:sp>
      <p:pic>
        <p:nvPicPr>
          <p:cNvPr id="4" name="Picture 3">
            <a:extLst>
              <a:ext uri="{FF2B5EF4-FFF2-40B4-BE49-F238E27FC236}">
                <a16:creationId xmlns:a16="http://schemas.microsoft.com/office/drawing/2014/main" id="{0EF9130F-8820-BD4C-B120-8171838807B9}"/>
              </a:ext>
            </a:extLst>
          </p:cNvPr>
          <p:cNvPicPr>
            <a:picLocks noChangeAspect="1"/>
          </p:cNvPicPr>
          <p:nvPr/>
        </p:nvPicPr>
        <p:blipFill>
          <a:blip r:embed="rId2"/>
          <a:stretch>
            <a:fillRect/>
          </a:stretch>
        </p:blipFill>
        <p:spPr>
          <a:xfrm>
            <a:off x="0" y="829339"/>
            <a:ext cx="9144000" cy="1892597"/>
          </a:xfrm>
          <a:prstGeom prst="rect">
            <a:avLst/>
          </a:prstGeom>
        </p:spPr>
      </p:pic>
    </p:spTree>
    <p:extLst>
      <p:ext uri="{BB962C8B-B14F-4D97-AF65-F5344CB8AC3E}">
        <p14:creationId xmlns:p14="http://schemas.microsoft.com/office/powerpoint/2010/main" val="42949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5306</TotalTime>
  <Words>1444</Words>
  <Application>Microsoft Macintosh PowerPoint</Application>
  <PresentationFormat>On-screen Show (4:3)</PresentationFormat>
  <Paragraphs>146</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PowerPoint Presentation</vt:lpstr>
      <vt:lpstr>Before we begin…</vt:lpstr>
      <vt:lpstr>PowerPoint Presentation</vt:lpstr>
      <vt:lpstr>The first question…</vt:lpstr>
      <vt:lpstr>Where are you headed as a school?</vt:lpstr>
      <vt:lpstr>IF you already have a vision for your school</vt:lpstr>
      <vt:lpstr>If you don’t have a vision for your school </vt:lpstr>
      <vt:lpstr>Visioning</vt:lpstr>
      <vt:lpstr>Visioning</vt:lpstr>
      <vt:lpstr>Your vision for your future school</vt:lpstr>
      <vt:lpstr>Stop the webinar</vt:lpstr>
      <vt:lpstr>PowerPoint Presentation</vt:lpstr>
      <vt:lpstr>What  are non-negotiables?</vt:lpstr>
      <vt:lpstr>Why are non negotiables important?</vt:lpstr>
      <vt:lpstr>3 Examples of non-negotiables</vt:lpstr>
      <vt:lpstr>Example #1 Project Non-negotiables</vt:lpstr>
      <vt:lpstr>Project </vt:lpstr>
      <vt:lpstr>Project </vt:lpstr>
      <vt:lpstr>PowerPoint Presentation</vt:lpstr>
      <vt:lpstr>Example #2  Social Justice Non-negotiables</vt:lpstr>
      <vt:lpstr>Examples of  Social Justice  Non-negotiables</vt:lpstr>
      <vt:lpstr>Examples of  Social Justice  Non-negotiables</vt:lpstr>
      <vt:lpstr>PowerPoint Presentation</vt:lpstr>
      <vt:lpstr>Example #3 “Just Ask” </vt:lpstr>
      <vt:lpstr>Example #3 “Just Ask” </vt:lpstr>
      <vt:lpstr>PowerPoint Presentation</vt:lpstr>
      <vt:lpstr>Developing your own non-negotiables</vt:lpstr>
      <vt:lpstr>Developing your own non-negotiables</vt:lpstr>
      <vt:lpstr>Step #2 Affinity grouping</vt:lpstr>
      <vt:lpstr>BLT Work </vt:lpstr>
      <vt:lpstr>Example # 1</vt:lpstr>
      <vt:lpstr>Example # 2</vt:lpstr>
      <vt:lpstr>BLT Work </vt:lpstr>
      <vt:lpstr>BLT Work </vt:lpstr>
      <vt:lpstr>BLT Work </vt:lpstr>
      <vt:lpstr>Non-negotiables are only effective if used for decision making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Blank Slides Master</dc:title>
  <dc:creator>BRIAN MCNULTY</dc:creator>
  <cp:lastModifiedBy>Jim Gay</cp:lastModifiedBy>
  <cp:revision>87</cp:revision>
  <cp:lastPrinted>2016-12-21T13:07:07Z</cp:lastPrinted>
  <dcterms:created xsi:type="dcterms:W3CDTF">2015-06-11T17:47:43Z</dcterms:created>
  <dcterms:modified xsi:type="dcterms:W3CDTF">2020-09-10T12:04:27Z</dcterms:modified>
</cp:coreProperties>
</file>