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88"/>
  </p:notesMasterIdLst>
  <p:sldIdLst>
    <p:sldId id="2532" r:id="rId2"/>
    <p:sldId id="2481" r:id="rId3"/>
    <p:sldId id="2399" r:id="rId4"/>
    <p:sldId id="2401" r:id="rId5"/>
    <p:sldId id="2371" r:id="rId6"/>
    <p:sldId id="2369" r:id="rId7"/>
    <p:sldId id="2482" r:id="rId8"/>
    <p:sldId id="2483" r:id="rId9"/>
    <p:sldId id="2484" r:id="rId10"/>
    <p:sldId id="2370" r:id="rId11"/>
    <p:sldId id="268" r:id="rId12"/>
    <p:sldId id="270" r:id="rId13"/>
    <p:sldId id="2485" r:id="rId14"/>
    <p:sldId id="2486" r:id="rId15"/>
    <p:sldId id="2487" r:id="rId16"/>
    <p:sldId id="2488" r:id="rId17"/>
    <p:sldId id="266" r:id="rId18"/>
    <p:sldId id="1003" r:id="rId19"/>
    <p:sldId id="2489" r:id="rId20"/>
    <p:sldId id="2490" r:id="rId21"/>
    <p:sldId id="2491" r:id="rId22"/>
    <p:sldId id="2492" r:id="rId23"/>
    <p:sldId id="2161" r:id="rId24"/>
    <p:sldId id="2430" r:id="rId25"/>
    <p:sldId id="2400" r:id="rId26"/>
    <p:sldId id="2493" r:id="rId27"/>
    <p:sldId id="2494" r:id="rId28"/>
    <p:sldId id="261" r:id="rId29"/>
    <p:sldId id="2402" r:id="rId30"/>
    <p:sldId id="2495" r:id="rId31"/>
    <p:sldId id="2496" r:id="rId32"/>
    <p:sldId id="2497" r:id="rId33"/>
    <p:sldId id="2358" r:id="rId34"/>
    <p:sldId id="519" r:id="rId35"/>
    <p:sldId id="2153" r:id="rId36"/>
    <p:sldId id="2343" r:id="rId37"/>
    <p:sldId id="2498" r:id="rId38"/>
    <p:sldId id="2499" r:id="rId39"/>
    <p:sldId id="2500" r:id="rId40"/>
    <p:sldId id="2390" r:id="rId41"/>
    <p:sldId id="2501" r:id="rId42"/>
    <p:sldId id="2354" r:id="rId43"/>
    <p:sldId id="2502" r:id="rId44"/>
    <p:sldId id="2503" r:id="rId45"/>
    <p:sldId id="2504" r:id="rId46"/>
    <p:sldId id="2505" r:id="rId47"/>
    <p:sldId id="476" r:id="rId48"/>
    <p:sldId id="2391" r:id="rId49"/>
    <p:sldId id="2410" r:id="rId50"/>
    <p:sldId id="2409" r:id="rId51"/>
    <p:sldId id="2506" r:id="rId52"/>
    <p:sldId id="2394" r:id="rId53"/>
    <p:sldId id="2420" r:id="rId54"/>
    <p:sldId id="2507" r:id="rId55"/>
    <p:sldId id="2508" r:id="rId56"/>
    <p:sldId id="2509" r:id="rId57"/>
    <p:sldId id="2422" r:id="rId58"/>
    <p:sldId id="2421" r:id="rId59"/>
    <p:sldId id="2395" r:id="rId60"/>
    <p:sldId id="2412" r:id="rId61"/>
    <p:sldId id="2510" r:id="rId62"/>
    <p:sldId id="2413" r:id="rId63"/>
    <p:sldId id="1405" r:id="rId64"/>
    <p:sldId id="896" r:id="rId65"/>
    <p:sldId id="2408" r:id="rId66"/>
    <p:sldId id="2511" r:id="rId67"/>
    <p:sldId id="2512" r:id="rId68"/>
    <p:sldId id="1253" r:id="rId69"/>
    <p:sldId id="2513" r:id="rId70"/>
    <p:sldId id="722" r:id="rId71"/>
    <p:sldId id="1422" r:id="rId72"/>
    <p:sldId id="2405" r:id="rId73"/>
    <p:sldId id="2084" r:id="rId74"/>
    <p:sldId id="2514" r:id="rId75"/>
    <p:sldId id="2515" r:id="rId76"/>
    <p:sldId id="2516" r:id="rId77"/>
    <p:sldId id="2517" r:id="rId78"/>
    <p:sldId id="2518" r:id="rId79"/>
    <p:sldId id="345" r:id="rId80"/>
    <p:sldId id="723" r:id="rId81"/>
    <p:sldId id="2530" r:id="rId82"/>
    <p:sldId id="1308" r:id="rId83"/>
    <p:sldId id="2519" r:id="rId84"/>
    <p:sldId id="2416" r:id="rId85"/>
    <p:sldId id="314" r:id="rId86"/>
    <p:sldId id="2525" r:id="rId87"/>
  </p:sldIdLst>
  <p:sldSz cx="18288000" cy="10287000"/>
  <p:notesSz cx="6858000" cy="9144000"/>
  <p:defaultTextStyle>
    <a:defPPr>
      <a:defRPr lang="en-US"/>
    </a:defPPr>
    <a:lvl1pPr marL="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Gay" initials="JG" lastIdx="6" clrIdx="0"/>
  <p:cmAuthor id="2" name="Brian McNulty" initials="BM" lastIdx="1" clrIdx="1">
    <p:extLst>
      <p:ext uri="{19B8F6BF-5375-455C-9EA6-DF929625EA0E}">
        <p15:presenceInfo xmlns:p15="http://schemas.microsoft.com/office/powerpoint/2012/main" userId="SumcNnftAtLByehZOsGKoB67LJ376tql/mNJQWvXRjM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A8B6"/>
    <a:srgbClr val="FFE571"/>
    <a:srgbClr val="365073"/>
    <a:srgbClr val="D8114A"/>
    <a:srgbClr val="025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F7AFCF-217E-4656-9082-4256C1ED80FB}" v="11" dt="2020-10-05T12:53:47.385"/>
    <p1510:client id="{6A196463-857D-46D9-BA14-6E3D7C676E92}" v="11" dt="2020-10-11T18:10:55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1864"/>
  </p:normalViewPr>
  <p:slideViewPr>
    <p:cSldViewPr snapToGrid="0" snapToObjects="1">
      <p:cViewPr varScale="1">
        <p:scale>
          <a:sx n="71" d="100"/>
          <a:sy n="71" d="100"/>
        </p:scale>
        <p:origin x="780" y="54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9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189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90" Type="http://schemas.microsoft.com/office/2016/11/relationships/changesInfo" Target="changesInfos/changesInfo1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Gay" userId="ROyUQQE39PvMRJUKwCS/sVBfgNJY2FbVlYSSJ5GqAT4=" providerId="None" clId="Web-{C7F7AFCF-217E-4656-9082-4256C1ED80FB}"/>
    <pc:docChg chg="modSld">
      <pc:chgData name="Jim Gay" userId="ROyUQQE39PvMRJUKwCS/sVBfgNJY2FbVlYSSJ5GqAT4=" providerId="None" clId="Web-{C7F7AFCF-217E-4656-9082-4256C1ED80FB}" dt="2020-10-05T12:53:47.385" v="10"/>
      <pc:docMkLst>
        <pc:docMk/>
      </pc:docMkLst>
      <pc:sldChg chg="modSp addCm">
        <pc:chgData name="Jim Gay" userId="ROyUQQE39PvMRJUKwCS/sVBfgNJY2FbVlYSSJ5GqAT4=" providerId="None" clId="Web-{C7F7AFCF-217E-4656-9082-4256C1ED80FB}" dt="2020-10-05T12:52:29.446" v="8" actId="20577"/>
        <pc:sldMkLst>
          <pc:docMk/>
          <pc:sldMk cId="3834439079" sldId="2369"/>
        </pc:sldMkLst>
        <pc:spChg chg="mod">
          <ac:chgData name="Jim Gay" userId="ROyUQQE39PvMRJUKwCS/sVBfgNJY2FbVlYSSJ5GqAT4=" providerId="None" clId="Web-{C7F7AFCF-217E-4656-9082-4256C1ED80FB}" dt="2020-10-05T12:52:29.446" v="8" actId="20577"/>
          <ac:spMkLst>
            <pc:docMk/>
            <pc:sldMk cId="3834439079" sldId="2369"/>
            <ac:spMk id="3" creationId="{C8704E2D-C115-504B-96A5-7DA735AEEE91}"/>
          </ac:spMkLst>
        </pc:spChg>
      </pc:sldChg>
      <pc:sldChg chg="addCm">
        <pc:chgData name="Jim Gay" userId="ROyUQQE39PvMRJUKwCS/sVBfgNJY2FbVlYSSJ5GqAT4=" providerId="None" clId="Web-{C7F7AFCF-217E-4656-9082-4256C1ED80FB}" dt="2020-10-05T12:53:47.385" v="10"/>
        <pc:sldMkLst>
          <pc:docMk/>
          <pc:sldMk cId="1467151064" sldId="2370"/>
        </pc:sldMkLst>
      </pc:sldChg>
      <pc:sldChg chg="addCm">
        <pc:chgData name="Jim Gay" userId="ROyUQQE39PvMRJUKwCS/sVBfgNJY2FbVlYSSJ5GqAT4=" providerId="None" clId="Web-{C7F7AFCF-217E-4656-9082-4256C1ED80FB}" dt="2020-10-05T12:48:15.940" v="2"/>
        <pc:sldMkLst>
          <pc:docMk/>
          <pc:sldMk cId="1074193077" sldId="2378"/>
        </pc:sldMkLst>
      </pc:sldChg>
      <pc:sldChg chg="addCm">
        <pc:chgData name="Jim Gay" userId="ROyUQQE39PvMRJUKwCS/sVBfgNJY2FbVlYSSJ5GqAT4=" providerId="None" clId="Web-{C7F7AFCF-217E-4656-9082-4256C1ED80FB}" dt="2020-10-05T12:43:28.590" v="1"/>
        <pc:sldMkLst>
          <pc:docMk/>
          <pc:sldMk cId="2958457462" sldId="2379"/>
        </pc:sldMkLst>
      </pc:sldChg>
      <pc:sldChg chg="addCm">
        <pc:chgData name="Jim Gay" userId="ROyUQQE39PvMRJUKwCS/sVBfgNJY2FbVlYSSJ5GqAT4=" providerId="None" clId="Web-{C7F7AFCF-217E-4656-9082-4256C1ED80FB}" dt="2020-10-05T12:37:32.019" v="0"/>
        <pc:sldMkLst>
          <pc:docMk/>
          <pc:sldMk cId="316263097" sldId="2428"/>
        </pc:sldMkLst>
      </pc:sldChg>
    </pc:docChg>
  </pc:docChgLst>
  <pc:docChgLst>
    <pc:chgData name="Brian McNulty" userId="SumcNnftAtLByehZOsGKoB67LJ376tql/mNJQWvXRjM=" providerId="None" clId="Web-{6A196463-857D-46D9-BA14-6E3D7C676E92}"/>
    <pc:docChg chg="modSld">
      <pc:chgData name="Brian McNulty" userId="SumcNnftAtLByehZOsGKoB67LJ376tql/mNJQWvXRjM=" providerId="None" clId="Web-{6A196463-857D-46D9-BA14-6E3D7C676E92}" dt="2020-10-11T18:10:55.551" v="10" actId="20577"/>
      <pc:docMkLst>
        <pc:docMk/>
      </pc:docMkLst>
      <pc:sldChg chg="modSp">
        <pc:chgData name="Brian McNulty" userId="SumcNnftAtLByehZOsGKoB67LJ376tql/mNJQWvXRjM=" providerId="None" clId="Web-{6A196463-857D-46D9-BA14-6E3D7C676E92}" dt="2020-10-11T17:54:16.692" v="5" actId="20577"/>
        <pc:sldMkLst>
          <pc:docMk/>
          <pc:sldMk cId="1467151064" sldId="2370"/>
        </pc:sldMkLst>
        <pc:spChg chg="mod">
          <ac:chgData name="Brian McNulty" userId="SumcNnftAtLByehZOsGKoB67LJ376tql/mNJQWvXRjM=" providerId="None" clId="Web-{6A196463-857D-46D9-BA14-6E3D7C676E92}" dt="2020-10-11T17:54:16.692" v="5" actId="20577"/>
          <ac:spMkLst>
            <pc:docMk/>
            <pc:sldMk cId="1467151064" sldId="2370"/>
            <ac:spMk id="3" creationId="{C8704E2D-C115-504B-96A5-7DA735AEEE91}"/>
          </ac:spMkLst>
        </pc:spChg>
      </pc:sldChg>
      <pc:sldChg chg="modSp addCm">
        <pc:chgData name="Brian McNulty" userId="SumcNnftAtLByehZOsGKoB67LJ376tql/mNJQWvXRjM=" providerId="None" clId="Web-{6A196463-857D-46D9-BA14-6E3D7C676E92}" dt="2020-10-11T18:10:55.551" v="9" actId="20577"/>
        <pc:sldMkLst>
          <pc:docMk/>
          <pc:sldMk cId="2958457462" sldId="2379"/>
        </pc:sldMkLst>
        <pc:spChg chg="mod">
          <ac:chgData name="Brian McNulty" userId="SumcNnftAtLByehZOsGKoB67LJ376tql/mNJQWvXRjM=" providerId="None" clId="Web-{6A196463-857D-46D9-BA14-6E3D7C676E92}" dt="2020-10-11T18:10:55.551" v="9" actId="20577"/>
          <ac:spMkLst>
            <pc:docMk/>
            <pc:sldMk cId="2958457462" sldId="2379"/>
            <ac:spMk id="3" creationId="{A5A18C3F-855A-FF44-A925-2890A9F892E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91D58-A057-E84E-A171-94C8616AD87F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0CCA0-EA6E-DD4A-A09E-3BD8FAA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6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0CCA0-EA6E-DD4A-A09E-3BD8FAA481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95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DF12-E7BC-7B4F-87B9-7796D7463E7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76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Risk sharing</a:t>
            </a:r>
            <a:r>
              <a:rPr lang="en-US" sz="1800" baseline="0" dirty="0"/>
              <a:t> or risk distribution  across a groups allows individuals to take greater risks than they would as individuals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DF12-E7BC-7B4F-87B9-7796D7463E7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66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0CCA0-EA6E-DD4A-A09E-3BD8FAA481B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2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>
            <a:normAutofit/>
          </a:bodyPr>
          <a:lstStyle>
            <a:lvl1pPr marL="0" indent="0" algn="ctr">
              <a:buNone/>
              <a:defRPr sz="6750" b="1">
                <a:solidFill>
                  <a:srgbClr val="000000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4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2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9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9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9069" y="2923553"/>
            <a:ext cx="15347897" cy="1084758"/>
          </a:xfrm>
          <a:prstGeom prst="rect">
            <a:avLst/>
          </a:prstGeom>
        </p:spPr>
        <p:txBody>
          <a:bodyPr vert="horz"/>
          <a:lstStyle>
            <a:lvl1pPr algn="ctr"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52043" y="5371664"/>
            <a:ext cx="13760322" cy="3398991"/>
          </a:xfrm>
          <a:prstGeom prst="rect">
            <a:avLst/>
          </a:prstGeom>
        </p:spPr>
        <p:txBody>
          <a:bodyPr vert="horz"/>
          <a:lstStyle>
            <a:lvl1pPr>
              <a:defRPr sz="54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164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1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3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1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1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6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1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2" y="2152652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0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9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6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685800" rtl="0" eaLnBrk="1" latinLnBrk="0" hangingPunct="1">
        <a:spcBef>
          <a:spcPct val="20000"/>
        </a:spcBef>
        <a:buFont typeface="Arial"/>
        <a:buChar char="•"/>
        <a:defRPr sz="6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buFont typeface="Arial"/>
        <a:buChar char="–"/>
        <a:defRPr sz="6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ct val="20000"/>
        </a:spcBef>
        <a:buFont typeface="Arial"/>
        <a:buChar char="•"/>
        <a:defRPr sz="6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ct val="20000"/>
        </a:spcBef>
        <a:buFont typeface="Arial"/>
        <a:buChar char="–"/>
        <a:defRPr sz="6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ct val="20000"/>
        </a:spcBef>
        <a:buFont typeface="Arial"/>
        <a:buChar char="»"/>
        <a:defRPr sz="6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rgbClr val="61A8B6"/>
          </a:solidFill>
          <a:ln w="57150">
            <a:solidFill>
              <a:srgbClr val="3650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/>
          <p:cNvSpPr txBox="1">
            <a:spLocks/>
          </p:cNvSpPr>
          <p:nvPr/>
        </p:nvSpPr>
        <p:spPr>
          <a:xfrm>
            <a:off x="5936481" y="6583264"/>
            <a:ext cx="6415040" cy="15533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37160" tIns="68580" rIns="137160" bIns="6858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5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>
                <a:solidFill>
                  <a:schemeClr val="bg1"/>
                </a:solidFill>
              </a:rPr>
              <a:t>Brian </a:t>
            </a:r>
            <a:r>
              <a:rPr lang="en-US" sz="4800" b="0" dirty="0" smtClean="0">
                <a:solidFill>
                  <a:schemeClr val="bg1"/>
                </a:solidFill>
              </a:rPr>
              <a:t>A. </a:t>
            </a:r>
            <a:r>
              <a:rPr lang="en-US" sz="4800" b="0" dirty="0">
                <a:solidFill>
                  <a:schemeClr val="bg1"/>
                </a:solidFill>
              </a:rPr>
              <a:t>McNulty </a:t>
            </a:r>
            <a:r>
              <a:rPr lang="en-US" sz="4800" b="0" dirty="0" smtClean="0">
                <a:solidFill>
                  <a:schemeClr val="bg1"/>
                </a:solidFill>
              </a:rPr>
              <a:t>Ph.D</a:t>
            </a:r>
            <a:r>
              <a:rPr lang="en-US" sz="4800" b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7"/>
          <a:stretch/>
        </p:blipFill>
        <p:spPr>
          <a:xfrm>
            <a:off x="8476936" y="7911721"/>
            <a:ext cx="1334125" cy="2058009"/>
          </a:xfrm>
          <a:prstGeom prst="rect">
            <a:avLst/>
          </a:prstGeom>
          <a:ln w="57150">
            <a:solidFill>
              <a:srgbClr val="365073"/>
            </a:solidFill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" r="1"/>
          <a:stretch/>
        </p:blipFill>
        <p:spPr bwMode="auto">
          <a:xfrm>
            <a:off x="13326035" y="219081"/>
            <a:ext cx="4730802" cy="2831840"/>
          </a:xfrm>
          <a:prstGeom prst="rect">
            <a:avLst/>
          </a:prstGeom>
          <a:noFill/>
          <a:ln w="57150">
            <a:solidFill>
              <a:srgbClr val="2E47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11177" y="174111"/>
            <a:ext cx="5021706" cy="2915984"/>
            <a:chOff x="211177" y="174111"/>
            <a:chExt cx="5021706" cy="2915984"/>
          </a:xfrm>
        </p:grpSpPr>
        <p:sp>
          <p:nvSpPr>
            <p:cNvPr id="14" name="Rectangle 13"/>
            <p:cNvSpPr/>
            <p:nvPr/>
          </p:nvSpPr>
          <p:spPr>
            <a:xfrm>
              <a:off x="211177" y="174111"/>
              <a:ext cx="5021706" cy="291598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36507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D77ED2-823C-074B-8741-211FE9BAD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5702" y="299283"/>
              <a:ext cx="3607636" cy="2623735"/>
            </a:xfrm>
            <a:prstGeom prst="rect">
              <a:avLst/>
            </a:prstGeom>
          </p:spPr>
        </p:pic>
      </p:grpSp>
      <p:sp>
        <p:nvSpPr>
          <p:cNvPr id="11" name="Subtitle 6"/>
          <p:cNvSpPr txBox="1">
            <a:spLocks/>
          </p:cNvSpPr>
          <p:nvPr/>
        </p:nvSpPr>
        <p:spPr>
          <a:xfrm rot="20404464">
            <a:off x="12644594" y="7440978"/>
            <a:ext cx="5306390" cy="15533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37160" tIns="68580" rIns="137160" bIns="6858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5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0" b="0" dirty="0" smtClean="0">
                <a:solidFill>
                  <a:schemeClr val="bg1"/>
                </a:solidFill>
              </a:rPr>
              <a:t>Part Two</a:t>
            </a:r>
            <a:endParaRPr lang="en-US" sz="10000" b="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subTitle" idx="1"/>
          </p:nvPr>
        </p:nvSpPr>
        <p:spPr>
          <a:xfrm>
            <a:off x="2286000" y="3423884"/>
            <a:ext cx="13715999" cy="33410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8000" b="0" dirty="0" smtClean="0">
                <a:solidFill>
                  <a:schemeClr val="bg1"/>
                </a:solidFill>
              </a:rPr>
              <a:t>Five Things Principals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8000" b="0" dirty="0" smtClean="0">
                <a:solidFill>
                  <a:schemeClr val="bg1"/>
                </a:solidFill>
              </a:rPr>
              <a:t>Should Know and Do</a:t>
            </a:r>
            <a:endParaRPr lang="en-US" sz="8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04E2D-C115-504B-96A5-7DA735AE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523855"/>
            <a:ext cx="13716000" cy="8561439"/>
          </a:xfrm>
        </p:spPr>
        <p:txBody>
          <a:bodyPr vert="horz" lIns="137160" tIns="68580" rIns="137160" bIns="68580" rtlCol="0" anchor="t">
            <a:normAutofit/>
          </a:bodyPr>
          <a:lstStyle/>
          <a:p>
            <a:r>
              <a:rPr lang="en-US" b="0" dirty="0"/>
              <a:t>The </a:t>
            </a:r>
            <a:r>
              <a:rPr lang="en-US" b="0" dirty="0">
                <a:solidFill>
                  <a:srgbClr val="0253FF"/>
                </a:solidFill>
              </a:rPr>
              <a:t>“How”</a:t>
            </a:r>
            <a:r>
              <a:rPr lang="en-US" b="0" dirty="0"/>
              <a:t> to use this knowledge or skill (often called “Procedural” or “Pedagogical” knowledge </a:t>
            </a:r>
            <a:r>
              <a:rPr lang="en-US" b="0" dirty="0">
                <a:solidFill>
                  <a:srgbClr val="0253FF"/>
                </a:solidFill>
              </a:rPr>
              <a:t>has to be practiced.)</a:t>
            </a:r>
          </a:p>
          <a:p>
            <a:r>
              <a:rPr lang="en-US" b="0" dirty="0"/>
              <a:t>We learn “how” to do things best</a:t>
            </a:r>
          </a:p>
          <a:p>
            <a:pPr lvl="1"/>
            <a:r>
              <a:rPr lang="en-US" b="0" dirty="0"/>
              <a:t> In groups or </a:t>
            </a:r>
            <a:r>
              <a:rPr lang="en-US" b="0" dirty="0" smtClean="0"/>
              <a:t>teams </a:t>
            </a:r>
            <a:r>
              <a:rPr lang="en-US" b="0" dirty="0"/>
              <a:t>with</a:t>
            </a:r>
          </a:p>
          <a:p>
            <a:r>
              <a:rPr lang="en-US" b="0" dirty="0">
                <a:solidFill>
                  <a:srgbClr val="0253FF"/>
                </a:solidFill>
              </a:rPr>
              <a:t>“Deliberate Practice”</a:t>
            </a:r>
          </a:p>
          <a:p>
            <a:pPr lvl="1"/>
            <a:r>
              <a:rPr lang="en-US" b="0" dirty="0"/>
              <a:t> Practice with feedback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EDC148-E19E-6E46-A21A-626DC31ED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5482">
            <a:off x="12680179" y="6922344"/>
            <a:ext cx="4430966" cy="23080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23487CA-0CC0-094A-97D4-24911303B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992"/>
            <a:ext cx="16459200" cy="1714500"/>
          </a:xfrm>
        </p:spPr>
        <p:txBody>
          <a:bodyPr>
            <a:normAutofit/>
          </a:bodyPr>
          <a:lstStyle/>
          <a:p>
            <a:r>
              <a:rPr lang="en-US" sz="7200" b="0" dirty="0"/>
              <a:t>How do we learn</a:t>
            </a:r>
            <a:r>
              <a:rPr lang="en-US" sz="7200" b="0" dirty="0" smtClean="0"/>
              <a:t>?</a:t>
            </a:r>
            <a:endParaRPr lang="en-US" sz="7200" b="0" dirty="0"/>
          </a:p>
        </p:txBody>
      </p:sp>
    </p:spTree>
    <p:extLst>
      <p:ext uri="{BB962C8B-B14F-4D97-AF65-F5344CB8AC3E}">
        <p14:creationId xmlns:p14="http://schemas.microsoft.com/office/powerpoint/2010/main" val="14671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12" y="384240"/>
            <a:ext cx="16297835" cy="2473245"/>
          </a:xfrm>
        </p:spPr>
        <p:txBody>
          <a:bodyPr>
            <a:normAutofit/>
          </a:bodyPr>
          <a:lstStyle/>
          <a:p>
            <a:r>
              <a:rPr lang="en-US" sz="5600" b="0" dirty="0">
                <a:solidFill>
                  <a:srgbClr val="0253FF"/>
                </a:solidFill>
              </a:rPr>
              <a:t>Deliberate practice </a:t>
            </a:r>
            <a:r>
              <a:rPr lang="en-US" sz="5600" b="0" dirty="0"/>
              <a:t>involves feedback and modifications of our efforts in response to that </a:t>
            </a:r>
            <a:r>
              <a:rPr lang="en-US" sz="5600" b="0" dirty="0" smtClean="0"/>
              <a:t>feedback.</a:t>
            </a:r>
            <a:endParaRPr lang="en-US" sz="56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525" y="3365604"/>
            <a:ext cx="4943475" cy="49766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965546" y="9552610"/>
            <a:ext cx="4322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Ericsson, &amp; Pool, 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5782" r="17404"/>
          <a:stretch/>
        </p:blipFill>
        <p:spPr>
          <a:xfrm>
            <a:off x="2191867" y="3365604"/>
            <a:ext cx="7872021" cy="49766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7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788" y="22622"/>
            <a:ext cx="15719612" cy="1714500"/>
          </a:xfrm>
        </p:spPr>
        <p:txBody>
          <a:bodyPr>
            <a:noAutofit/>
          </a:bodyPr>
          <a:lstStyle/>
          <a:p>
            <a:r>
              <a:rPr lang="en-US" sz="7200" b="0" dirty="0"/>
              <a:t>Learning </a:t>
            </a:r>
            <a:r>
              <a:rPr lang="en-US" sz="7200" b="0" dirty="0" smtClean="0"/>
              <a:t>While Doing </a:t>
            </a:r>
            <a:r>
              <a:rPr lang="en-US" sz="7200" b="0" dirty="0"/>
              <a:t>the </a:t>
            </a:r>
            <a:r>
              <a:rPr lang="en-US" sz="7200" b="0" dirty="0" smtClean="0"/>
              <a:t>Real Work</a:t>
            </a:r>
            <a:endParaRPr lang="en-US" sz="72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76" y="2941814"/>
            <a:ext cx="4491491" cy="52766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78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788" y="22622"/>
            <a:ext cx="15719612" cy="1714500"/>
          </a:xfrm>
        </p:spPr>
        <p:txBody>
          <a:bodyPr>
            <a:noAutofit/>
          </a:bodyPr>
          <a:lstStyle/>
          <a:p>
            <a:r>
              <a:rPr lang="en-US" sz="7200" b="0" dirty="0"/>
              <a:t>Learning </a:t>
            </a:r>
            <a:r>
              <a:rPr lang="en-US" sz="7200" b="0" dirty="0" smtClean="0"/>
              <a:t>While Doing </a:t>
            </a:r>
            <a:r>
              <a:rPr lang="en-US" sz="7200" b="0" dirty="0"/>
              <a:t>the </a:t>
            </a:r>
            <a:r>
              <a:rPr lang="en-US" sz="7200" b="0" dirty="0" smtClean="0"/>
              <a:t>Real Work</a:t>
            </a:r>
            <a:endParaRPr lang="en-US" sz="7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23" y="2234664"/>
            <a:ext cx="11524129" cy="7057254"/>
          </a:xfrm>
        </p:spPr>
        <p:txBody>
          <a:bodyPr>
            <a:noAutofit/>
          </a:bodyPr>
          <a:lstStyle/>
          <a:p>
            <a:r>
              <a:rPr lang="en-US" sz="5200" b="0" dirty="0" smtClean="0"/>
              <a:t>Get people </a:t>
            </a:r>
            <a:r>
              <a:rPr lang="en-US" sz="5200" b="0" dirty="0"/>
              <a:t>into the habit of </a:t>
            </a:r>
            <a:r>
              <a:rPr lang="en-US" sz="5200" b="0" dirty="0">
                <a:solidFill>
                  <a:srgbClr val="0253FF"/>
                </a:solidFill>
              </a:rPr>
              <a:t>practicing</a:t>
            </a:r>
            <a:r>
              <a:rPr lang="en-US" sz="5200" b="0" dirty="0"/>
              <a:t> and thinking about </a:t>
            </a:r>
            <a:r>
              <a:rPr lang="en-US" sz="5200" b="0" dirty="0" smtClean="0">
                <a:solidFill>
                  <a:srgbClr val="0253FF"/>
                </a:solidFill>
              </a:rPr>
              <a:t>practicing</a:t>
            </a:r>
            <a:r>
              <a:rPr lang="en-US" sz="5200" b="0" dirty="0" smtClean="0"/>
              <a:t>.</a:t>
            </a:r>
            <a:endParaRPr lang="en-US" sz="52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14297974" y="9502002"/>
            <a:ext cx="37883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Ericsson, &amp; Pool, 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76" y="2941814"/>
            <a:ext cx="4491491" cy="52766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76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788" y="22622"/>
            <a:ext cx="15719612" cy="1714500"/>
          </a:xfrm>
        </p:spPr>
        <p:txBody>
          <a:bodyPr>
            <a:noAutofit/>
          </a:bodyPr>
          <a:lstStyle/>
          <a:p>
            <a:r>
              <a:rPr lang="en-US" sz="7200" b="0" dirty="0"/>
              <a:t>Learning </a:t>
            </a:r>
            <a:r>
              <a:rPr lang="en-US" sz="7200" b="0" dirty="0" smtClean="0"/>
              <a:t>While Doing </a:t>
            </a:r>
            <a:r>
              <a:rPr lang="en-US" sz="7200" b="0" dirty="0"/>
              <a:t>the </a:t>
            </a:r>
            <a:r>
              <a:rPr lang="en-US" sz="7200" b="0" dirty="0" smtClean="0"/>
              <a:t>Real Work</a:t>
            </a:r>
            <a:endParaRPr lang="en-US" sz="7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23" y="2234664"/>
            <a:ext cx="11524129" cy="7057254"/>
          </a:xfrm>
        </p:spPr>
        <p:txBody>
          <a:bodyPr>
            <a:noAutofit/>
          </a:bodyPr>
          <a:lstStyle/>
          <a:p>
            <a:r>
              <a:rPr lang="en-US" sz="5200" b="0" dirty="0" smtClean="0"/>
              <a:t>Get people </a:t>
            </a:r>
            <a:r>
              <a:rPr lang="en-US" sz="5200" b="0" dirty="0"/>
              <a:t>into the habit of </a:t>
            </a:r>
            <a:r>
              <a:rPr lang="en-US" sz="5200" b="0" dirty="0">
                <a:solidFill>
                  <a:srgbClr val="0253FF"/>
                </a:solidFill>
              </a:rPr>
              <a:t>practicing</a:t>
            </a:r>
            <a:r>
              <a:rPr lang="en-US" sz="5200" b="0" dirty="0"/>
              <a:t> and thinking about </a:t>
            </a:r>
            <a:r>
              <a:rPr lang="en-US" sz="5200" b="0" dirty="0" smtClean="0">
                <a:solidFill>
                  <a:srgbClr val="0253FF"/>
                </a:solidFill>
              </a:rPr>
              <a:t>practicing</a:t>
            </a:r>
            <a:r>
              <a:rPr lang="en-US" sz="5200" b="0" dirty="0" smtClean="0"/>
              <a:t>.</a:t>
            </a:r>
            <a:endParaRPr lang="en-US" sz="5200" b="0" dirty="0"/>
          </a:p>
          <a:p>
            <a:r>
              <a:rPr lang="en-US" sz="5200" b="0" dirty="0" smtClean="0"/>
              <a:t>Use </a:t>
            </a:r>
            <a:r>
              <a:rPr lang="en-US" sz="5200" b="0" dirty="0"/>
              <a:t>think-aloud protocols to dissect the </a:t>
            </a:r>
            <a:r>
              <a:rPr lang="en-US" sz="5200" b="0" dirty="0" smtClean="0"/>
              <a:t>errors, </a:t>
            </a:r>
            <a:r>
              <a:rPr lang="en-US" sz="5200" b="0" dirty="0"/>
              <a:t>i.e</a:t>
            </a:r>
            <a:r>
              <a:rPr lang="en-US" sz="5200" b="0" dirty="0" smtClean="0"/>
              <a:t>., </a:t>
            </a:r>
            <a:r>
              <a:rPr lang="en-US" sz="5200" b="0" dirty="0"/>
              <a:t>where and why </a:t>
            </a:r>
            <a:r>
              <a:rPr lang="en-US" sz="5200" b="0" dirty="0" smtClean="0"/>
              <a:t>it didn’t work </a:t>
            </a:r>
            <a:r>
              <a:rPr lang="en-US" sz="5200" b="0" dirty="0"/>
              <a:t>well</a:t>
            </a:r>
            <a:r>
              <a:rPr lang="en-US" sz="5200" b="0" dirty="0" smtClean="0"/>
              <a:t>?</a:t>
            </a:r>
            <a:endParaRPr lang="en-US" sz="52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14297974" y="9502002"/>
            <a:ext cx="37883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Ericsson, &amp; Pool, 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76" y="2941814"/>
            <a:ext cx="4491491" cy="52766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89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788" y="22622"/>
            <a:ext cx="15719612" cy="1714500"/>
          </a:xfrm>
        </p:spPr>
        <p:txBody>
          <a:bodyPr>
            <a:noAutofit/>
          </a:bodyPr>
          <a:lstStyle/>
          <a:p>
            <a:r>
              <a:rPr lang="en-US" sz="7200" b="0" dirty="0"/>
              <a:t>Learning </a:t>
            </a:r>
            <a:r>
              <a:rPr lang="en-US" sz="7200" b="0" dirty="0" smtClean="0"/>
              <a:t>While Doing </a:t>
            </a:r>
            <a:r>
              <a:rPr lang="en-US" sz="7200" b="0" dirty="0"/>
              <a:t>the </a:t>
            </a:r>
            <a:r>
              <a:rPr lang="en-US" sz="7200" b="0" dirty="0" smtClean="0"/>
              <a:t>Real Work</a:t>
            </a:r>
            <a:endParaRPr lang="en-US" sz="7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23" y="2234664"/>
            <a:ext cx="11524129" cy="7057254"/>
          </a:xfrm>
        </p:spPr>
        <p:txBody>
          <a:bodyPr>
            <a:noAutofit/>
          </a:bodyPr>
          <a:lstStyle/>
          <a:p>
            <a:r>
              <a:rPr lang="en-US" sz="5200" b="0" dirty="0" smtClean="0"/>
              <a:t>Get people </a:t>
            </a:r>
            <a:r>
              <a:rPr lang="en-US" sz="5200" b="0" dirty="0"/>
              <a:t>into the habit of </a:t>
            </a:r>
            <a:r>
              <a:rPr lang="en-US" sz="5200" b="0" dirty="0">
                <a:solidFill>
                  <a:srgbClr val="0253FF"/>
                </a:solidFill>
              </a:rPr>
              <a:t>practicing</a:t>
            </a:r>
            <a:r>
              <a:rPr lang="en-US" sz="5200" b="0" dirty="0"/>
              <a:t> and thinking about </a:t>
            </a:r>
            <a:r>
              <a:rPr lang="en-US" sz="5200" b="0" dirty="0" smtClean="0">
                <a:solidFill>
                  <a:srgbClr val="0253FF"/>
                </a:solidFill>
              </a:rPr>
              <a:t>practicing</a:t>
            </a:r>
            <a:r>
              <a:rPr lang="en-US" sz="5200" b="0" dirty="0" smtClean="0"/>
              <a:t>.</a:t>
            </a:r>
            <a:endParaRPr lang="en-US" sz="5200" b="0" dirty="0"/>
          </a:p>
          <a:p>
            <a:r>
              <a:rPr lang="en-US" sz="5200" b="0" dirty="0" smtClean="0"/>
              <a:t>Use </a:t>
            </a:r>
            <a:r>
              <a:rPr lang="en-US" sz="5200" b="0" dirty="0"/>
              <a:t>think-aloud protocols to dissect the </a:t>
            </a:r>
            <a:r>
              <a:rPr lang="en-US" sz="5200" b="0" dirty="0" smtClean="0"/>
              <a:t>errors, </a:t>
            </a:r>
            <a:r>
              <a:rPr lang="en-US" sz="5200" b="0" dirty="0"/>
              <a:t>i.e</a:t>
            </a:r>
            <a:r>
              <a:rPr lang="en-US" sz="5200" b="0" dirty="0" smtClean="0"/>
              <a:t>., </a:t>
            </a:r>
            <a:r>
              <a:rPr lang="en-US" sz="5200" b="0" dirty="0"/>
              <a:t>where and why </a:t>
            </a:r>
            <a:r>
              <a:rPr lang="en-US" sz="5200" b="0" dirty="0" smtClean="0"/>
              <a:t>it didn’t work </a:t>
            </a:r>
            <a:r>
              <a:rPr lang="en-US" sz="5200" b="0" dirty="0"/>
              <a:t>well?</a:t>
            </a:r>
          </a:p>
          <a:p>
            <a:r>
              <a:rPr lang="en-US" sz="5200" b="0" dirty="0"/>
              <a:t>Then practice improving those </a:t>
            </a:r>
            <a:r>
              <a:rPr lang="en-US" sz="5200" b="0" dirty="0" smtClean="0"/>
              <a:t>parts.</a:t>
            </a:r>
            <a:endParaRPr lang="en-US" sz="52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14297974" y="9502002"/>
            <a:ext cx="37883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Ericsson, &amp; Pool, 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76" y="2941814"/>
            <a:ext cx="4491491" cy="52766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01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788" y="22622"/>
            <a:ext cx="15719612" cy="1714500"/>
          </a:xfrm>
        </p:spPr>
        <p:txBody>
          <a:bodyPr>
            <a:noAutofit/>
          </a:bodyPr>
          <a:lstStyle/>
          <a:p>
            <a:r>
              <a:rPr lang="en-US" sz="7200" b="0" dirty="0"/>
              <a:t>Learning </a:t>
            </a:r>
            <a:r>
              <a:rPr lang="en-US" sz="7200" b="0" dirty="0" smtClean="0"/>
              <a:t>While Doing </a:t>
            </a:r>
            <a:r>
              <a:rPr lang="en-US" sz="7200" b="0" dirty="0"/>
              <a:t>the </a:t>
            </a:r>
            <a:r>
              <a:rPr lang="en-US" sz="7200" b="0" dirty="0" smtClean="0"/>
              <a:t>Real Work</a:t>
            </a:r>
            <a:endParaRPr lang="en-US" sz="7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23" y="2234664"/>
            <a:ext cx="11524129" cy="7057254"/>
          </a:xfrm>
        </p:spPr>
        <p:txBody>
          <a:bodyPr>
            <a:noAutofit/>
          </a:bodyPr>
          <a:lstStyle/>
          <a:p>
            <a:r>
              <a:rPr lang="en-US" sz="5200" b="0" dirty="0" smtClean="0"/>
              <a:t>Get people </a:t>
            </a:r>
            <a:r>
              <a:rPr lang="en-US" sz="5200" b="0" dirty="0"/>
              <a:t>into the habit of </a:t>
            </a:r>
            <a:r>
              <a:rPr lang="en-US" sz="5200" b="0" dirty="0">
                <a:solidFill>
                  <a:srgbClr val="0253FF"/>
                </a:solidFill>
              </a:rPr>
              <a:t>practicing</a:t>
            </a:r>
            <a:r>
              <a:rPr lang="en-US" sz="5200" b="0" dirty="0"/>
              <a:t> and thinking about </a:t>
            </a:r>
            <a:r>
              <a:rPr lang="en-US" sz="5200" b="0" dirty="0" smtClean="0">
                <a:solidFill>
                  <a:srgbClr val="0253FF"/>
                </a:solidFill>
              </a:rPr>
              <a:t>practicing</a:t>
            </a:r>
            <a:r>
              <a:rPr lang="en-US" sz="5200" b="0" dirty="0" smtClean="0"/>
              <a:t>.</a:t>
            </a:r>
            <a:endParaRPr lang="en-US" sz="5200" b="0" dirty="0"/>
          </a:p>
          <a:p>
            <a:r>
              <a:rPr lang="en-US" sz="5200" b="0" dirty="0" smtClean="0"/>
              <a:t>Use </a:t>
            </a:r>
            <a:r>
              <a:rPr lang="en-US" sz="5200" b="0" dirty="0"/>
              <a:t>think-aloud protocols to dissect the </a:t>
            </a:r>
            <a:r>
              <a:rPr lang="en-US" sz="5200" b="0" dirty="0" smtClean="0"/>
              <a:t>errors, </a:t>
            </a:r>
            <a:r>
              <a:rPr lang="en-US" sz="5200" b="0" dirty="0"/>
              <a:t>i.e</a:t>
            </a:r>
            <a:r>
              <a:rPr lang="en-US" sz="5200" b="0" dirty="0" smtClean="0"/>
              <a:t>., </a:t>
            </a:r>
            <a:r>
              <a:rPr lang="en-US" sz="5200" b="0" dirty="0"/>
              <a:t>where and why </a:t>
            </a:r>
            <a:r>
              <a:rPr lang="en-US" sz="5200" b="0" dirty="0" smtClean="0"/>
              <a:t>it didn’t work </a:t>
            </a:r>
            <a:r>
              <a:rPr lang="en-US" sz="5200" b="0" dirty="0"/>
              <a:t>well?</a:t>
            </a:r>
          </a:p>
          <a:p>
            <a:r>
              <a:rPr lang="en-US" sz="5200" b="0" dirty="0"/>
              <a:t>Then practice improving those </a:t>
            </a:r>
            <a:r>
              <a:rPr lang="en-US" sz="5200" b="0" dirty="0" smtClean="0"/>
              <a:t>parts.</a:t>
            </a:r>
            <a:endParaRPr lang="en-US" sz="5200" b="0" dirty="0"/>
          </a:p>
          <a:p>
            <a:r>
              <a:rPr lang="en-US" sz="5200" b="0" dirty="0"/>
              <a:t>Develop deeper knowledge of </a:t>
            </a:r>
            <a:r>
              <a:rPr lang="en-US" sz="5200" b="0" dirty="0">
                <a:solidFill>
                  <a:srgbClr val="0253FF"/>
                </a:solidFill>
              </a:rPr>
              <a:t>WHY</a:t>
            </a:r>
            <a:r>
              <a:rPr lang="en-US" sz="5200" b="0" dirty="0"/>
              <a:t> in addition to </a:t>
            </a:r>
            <a:r>
              <a:rPr lang="en-US" sz="5200" b="0" dirty="0" smtClean="0"/>
              <a:t>skills.</a:t>
            </a:r>
            <a:endParaRPr lang="en-US" sz="52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14297974" y="9502002"/>
            <a:ext cx="37883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Ericsson, &amp; Pool, 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76" y="2941814"/>
            <a:ext cx="4491491" cy="52766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47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8872" y="2"/>
            <a:ext cx="14828356" cy="3320258"/>
          </a:xfrm>
        </p:spPr>
        <p:txBody>
          <a:bodyPr>
            <a:normAutofit/>
          </a:bodyPr>
          <a:lstStyle/>
          <a:p>
            <a:r>
              <a:rPr lang="en-US" sz="7200" b="0" dirty="0"/>
              <a:t>Deliberate practice</a:t>
            </a:r>
            <a:r>
              <a:rPr lang="mr-IN" sz="7200" b="0" dirty="0"/>
              <a:t>…</a:t>
            </a:r>
            <a:r>
              <a:rPr lang="en-US" sz="7200" b="0" dirty="0"/>
              <a:t>depends on effective mental representations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64" y="4046698"/>
            <a:ext cx="7229501" cy="53106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3" y="4046698"/>
            <a:ext cx="5813423" cy="53070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965546" y="9672566"/>
            <a:ext cx="4322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Ericsson, &amp; Pool, 2016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C888AA51-5B8F-A549-80E3-BC0E11E839B3}"/>
              </a:ext>
            </a:extLst>
          </p:cNvPr>
          <p:cNvSpPr txBox="1">
            <a:spLocks/>
          </p:cNvSpPr>
          <p:nvPr/>
        </p:nvSpPr>
        <p:spPr>
          <a:xfrm>
            <a:off x="1290918" y="2629742"/>
            <a:ext cx="15625482" cy="15550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0" dirty="0"/>
              <a:t>through demonstrations of the </a:t>
            </a:r>
            <a:r>
              <a:rPr lang="en-US" sz="7200" b="0" dirty="0" smtClean="0"/>
              <a:t>practice.</a:t>
            </a:r>
            <a:endParaRPr lang="en-US" sz="7200" b="0" dirty="0"/>
          </a:p>
        </p:txBody>
      </p:sp>
    </p:spTree>
    <p:extLst>
      <p:ext uri="{BB962C8B-B14F-4D97-AF65-F5344CB8AC3E}">
        <p14:creationId xmlns:p14="http://schemas.microsoft.com/office/powerpoint/2010/main" val="381989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2400300"/>
          </a:xfrm>
        </p:spPr>
        <p:txBody>
          <a:bodyPr>
            <a:normAutofit/>
          </a:bodyPr>
          <a:lstStyle/>
          <a:p>
            <a:r>
              <a:rPr lang="en-US" sz="7200" b="0" dirty="0"/>
              <a:t>How should TBTs </a:t>
            </a:r>
            <a:r>
              <a:rPr lang="en-US" sz="7200" b="0" dirty="0" smtClean="0"/>
              <a:t>study </a:t>
            </a:r>
            <a:r>
              <a:rPr lang="en-US" sz="7200" b="0" dirty="0"/>
              <a:t>teaching practices?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224" y="2581836"/>
            <a:ext cx="4588484" cy="56751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9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2400300"/>
          </a:xfrm>
        </p:spPr>
        <p:txBody>
          <a:bodyPr>
            <a:normAutofit/>
          </a:bodyPr>
          <a:lstStyle/>
          <a:p>
            <a:r>
              <a:rPr lang="en-US" sz="7200" b="0" dirty="0"/>
              <a:t>How should TBTs </a:t>
            </a:r>
            <a:r>
              <a:rPr lang="en-US" sz="7200" b="0" dirty="0" smtClean="0"/>
              <a:t>study </a:t>
            </a:r>
            <a:r>
              <a:rPr lang="en-US" sz="7200" b="0" dirty="0"/>
              <a:t>teaching practices?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24" y="2043958"/>
            <a:ext cx="11954435" cy="7572860"/>
          </a:xfrm>
        </p:spPr>
        <p:txBody>
          <a:bodyPr>
            <a:noAutofit/>
          </a:bodyPr>
          <a:lstStyle/>
          <a:p>
            <a:r>
              <a:rPr lang="en-US" sz="4800" b="0" dirty="0"/>
              <a:t>Choose a practice to address an important learning </a:t>
            </a:r>
            <a:r>
              <a:rPr lang="en-US" sz="4800" b="0" dirty="0" smtClean="0"/>
              <a:t>need.</a:t>
            </a:r>
            <a:endParaRPr lang="en-US" sz="4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224" y="2581836"/>
            <a:ext cx="4588484" cy="56751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84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3"/>
          <p:cNvSpPr>
            <a:spLocks noGrp="1"/>
          </p:cNvSpPr>
          <p:nvPr>
            <p:ph type="title"/>
          </p:nvPr>
        </p:nvSpPr>
        <p:spPr>
          <a:xfrm>
            <a:off x="1116106" y="304750"/>
            <a:ext cx="12344400" cy="1205317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7200" b="0" dirty="0" smtClean="0"/>
              <a:t>Two </a:t>
            </a:r>
            <a:r>
              <a:rPr lang="en-US" sz="7200" b="0" dirty="0"/>
              <a:t>Overall </a:t>
            </a:r>
            <a:r>
              <a:rPr lang="en-US" sz="7200" b="0" dirty="0" smtClean="0"/>
              <a:t>Findings</a:t>
            </a:r>
            <a:endParaRPr lang="en-US" sz="72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6711" y="1640003"/>
            <a:ext cx="15571695" cy="5464146"/>
          </a:xfrm>
        </p:spPr>
        <p:txBody>
          <a:bodyPr>
            <a:normAutofit/>
          </a:bodyPr>
          <a:lstStyle/>
          <a:p>
            <a:pPr marL="1114425" indent="-1114425">
              <a:lnSpc>
                <a:spcPct val="130000"/>
              </a:lnSpc>
              <a:buFont typeface="+mj-lt"/>
              <a:buAutoNum type="arabicPeriod"/>
              <a:defRPr/>
            </a:pPr>
            <a:r>
              <a:rPr lang="en-US" sz="5000" b="0" dirty="0" smtClean="0"/>
              <a:t>Collective </a:t>
            </a:r>
            <a:r>
              <a:rPr lang="en-US" sz="5000" b="0" dirty="0"/>
              <a:t>leadership (collective capacity) has a stronger influence on student learning than any individual source of </a:t>
            </a:r>
            <a:r>
              <a:rPr lang="en-US" sz="5000" b="0" dirty="0" smtClean="0"/>
              <a:t>leadership.</a:t>
            </a:r>
            <a:endParaRPr lang="en-US" sz="5000" b="0" dirty="0"/>
          </a:p>
          <a:p>
            <a:pPr marL="1114425" indent="-1114425">
              <a:lnSpc>
                <a:spcPct val="130000"/>
              </a:lnSpc>
              <a:buFont typeface="+mj-lt"/>
              <a:buAutoNum type="arabicPeriod"/>
              <a:defRPr/>
            </a:pPr>
            <a:r>
              <a:rPr lang="en-US" sz="5000" b="0" dirty="0" smtClean="0"/>
              <a:t>Higher-performing </a:t>
            </a:r>
            <a:r>
              <a:rPr lang="en-US" sz="5000" b="0" dirty="0"/>
              <a:t>schools award </a:t>
            </a:r>
            <a:r>
              <a:rPr lang="en-US" sz="5000" b="0" dirty="0" smtClean="0"/>
              <a:t>greater influence </a:t>
            </a:r>
            <a:r>
              <a:rPr lang="en-US" sz="5000" b="0" dirty="0"/>
              <a:t>to teacher </a:t>
            </a:r>
            <a:r>
              <a:rPr lang="en-US" sz="5000" b="0" dirty="0" smtClean="0"/>
              <a:t>teams.</a:t>
            </a:r>
            <a:endParaRPr lang="en-US" sz="5000" b="0" dirty="0"/>
          </a:p>
        </p:txBody>
      </p:sp>
      <p:sp>
        <p:nvSpPr>
          <p:cNvPr id="114692" name="TextBox 4"/>
          <p:cNvSpPr txBox="1">
            <a:spLocks noChangeArrowheads="1"/>
          </p:cNvSpPr>
          <p:nvPr/>
        </p:nvSpPr>
        <p:spPr bwMode="auto">
          <a:xfrm>
            <a:off x="13619723" y="9464982"/>
            <a:ext cx="43309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</a:rPr>
              <a:t>Seashore Louis et. al, 2010</a:t>
            </a:r>
          </a:p>
        </p:txBody>
      </p:sp>
      <p:pic>
        <p:nvPicPr>
          <p:cNvPr id="5" name="Picture 4" descr="findin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571693" y="174814"/>
            <a:ext cx="2513427" cy="2003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5975995" y="6238750"/>
            <a:ext cx="6133126" cy="4661176"/>
            <a:chOff x="4087334" y="2126457"/>
            <a:chExt cx="10737557" cy="816054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7334" y="2126457"/>
              <a:ext cx="10737557" cy="81605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47081" y="5964977"/>
              <a:ext cx="10018059" cy="898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</a:rPr>
                <a:t>Teacher-Based Teams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2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2400300"/>
          </a:xfrm>
        </p:spPr>
        <p:txBody>
          <a:bodyPr>
            <a:normAutofit/>
          </a:bodyPr>
          <a:lstStyle/>
          <a:p>
            <a:r>
              <a:rPr lang="en-US" sz="7200" b="0" dirty="0"/>
              <a:t>How should TBTs </a:t>
            </a:r>
            <a:r>
              <a:rPr lang="en-US" sz="7200" b="0" dirty="0" smtClean="0"/>
              <a:t>study </a:t>
            </a:r>
            <a:r>
              <a:rPr lang="en-US" sz="7200" b="0" dirty="0"/>
              <a:t>teaching practices?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24" y="2043958"/>
            <a:ext cx="11954435" cy="7572860"/>
          </a:xfrm>
        </p:spPr>
        <p:txBody>
          <a:bodyPr>
            <a:noAutofit/>
          </a:bodyPr>
          <a:lstStyle/>
          <a:p>
            <a:r>
              <a:rPr lang="en-US" sz="4800" b="0" dirty="0"/>
              <a:t>Choose a practice to address an important learning </a:t>
            </a:r>
            <a:r>
              <a:rPr lang="en-US" sz="4800" b="0" dirty="0" smtClean="0"/>
              <a:t>need.</a:t>
            </a:r>
            <a:endParaRPr lang="en-US" sz="4800" b="0" dirty="0"/>
          </a:p>
          <a:p>
            <a:r>
              <a:rPr lang="en-US" sz="4800" b="0" dirty="0"/>
              <a:t>Write out a clear description of the steps in the </a:t>
            </a:r>
            <a:r>
              <a:rPr lang="en-US" sz="4800" b="0" dirty="0" smtClean="0"/>
              <a:t>process.</a:t>
            </a:r>
            <a:endParaRPr lang="en-US" sz="4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224" y="2581836"/>
            <a:ext cx="4588484" cy="56751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243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2400300"/>
          </a:xfrm>
        </p:spPr>
        <p:txBody>
          <a:bodyPr>
            <a:normAutofit/>
          </a:bodyPr>
          <a:lstStyle/>
          <a:p>
            <a:r>
              <a:rPr lang="en-US" sz="7200" b="0" dirty="0"/>
              <a:t>How should TBTs </a:t>
            </a:r>
            <a:r>
              <a:rPr lang="en-US" sz="7200" b="0" dirty="0" smtClean="0"/>
              <a:t>study </a:t>
            </a:r>
            <a:r>
              <a:rPr lang="en-US" sz="7200" b="0" dirty="0"/>
              <a:t>teaching practices?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24" y="2043958"/>
            <a:ext cx="11954435" cy="7572860"/>
          </a:xfrm>
        </p:spPr>
        <p:txBody>
          <a:bodyPr>
            <a:noAutofit/>
          </a:bodyPr>
          <a:lstStyle/>
          <a:p>
            <a:r>
              <a:rPr lang="en-US" sz="4800" b="0" dirty="0"/>
              <a:t>Choose a practice to address an important learning </a:t>
            </a:r>
            <a:r>
              <a:rPr lang="en-US" sz="4800" b="0" dirty="0" smtClean="0"/>
              <a:t>need.</a:t>
            </a:r>
            <a:endParaRPr lang="en-US" sz="4800" b="0" dirty="0"/>
          </a:p>
          <a:p>
            <a:r>
              <a:rPr lang="en-US" sz="4800" b="0" dirty="0"/>
              <a:t>Write out a clear description of the steps in the </a:t>
            </a:r>
            <a:r>
              <a:rPr lang="en-US" sz="4800" b="0" dirty="0" smtClean="0"/>
              <a:t>process.</a:t>
            </a:r>
            <a:endParaRPr lang="en-US" sz="4800" b="0" dirty="0"/>
          </a:p>
          <a:p>
            <a:r>
              <a:rPr lang="en-US" sz="4800" b="0" dirty="0"/>
              <a:t>Have a team member model the steps in the </a:t>
            </a:r>
            <a:r>
              <a:rPr lang="en-US" sz="4800" b="0" dirty="0" smtClean="0"/>
              <a:t>practice.</a:t>
            </a:r>
            <a:endParaRPr lang="en-US" sz="4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224" y="2581836"/>
            <a:ext cx="4588484" cy="56751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2400300"/>
          </a:xfrm>
        </p:spPr>
        <p:txBody>
          <a:bodyPr>
            <a:normAutofit/>
          </a:bodyPr>
          <a:lstStyle/>
          <a:p>
            <a:r>
              <a:rPr lang="en-US" sz="7200" b="0" dirty="0"/>
              <a:t>How should TBTs </a:t>
            </a:r>
            <a:r>
              <a:rPr lang="en-US" sz="7200" b="0" dirty="0" smtClean="0"/>
              <a:t>study </a:t>
            </a:r>
            <a:r>
              <a:rPr lang="en-US" sz="7200" b="0" dirty="0"/>
              <a:t>teaching practices?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24" y="2043958"/>
            <a:ext cx="11954435" cy="7572860"/>
          </a:xfrm>
        </p:spPr>
        <p:txBody>
          <a:bodyPr>
            <a:noAutofit/>
          </a:bodyPr>
          <a:lstStyle/>
          <a:p>
            <a:r>
              <a:rPr lang="en-US" sz="4800" b="0" dirty="0"/>
              <a:t>Choose a practice to address an important learning </a:t>
            </a:r>
            <a:r>
              <a:rPr lang="en-US" sz="4800" b="0" dirty="0" smtClean="0"/>
              <a:t>need.</a:t>
            </a:r>
            <a:endParaRPr lang="en-US" sz="4800" b="0" dirty="0"/>
          </a:p>
          <a:p>
            <a:r>
              <a:rPr lang="en-US" sz="4800" b="0" dirty="0"/>
              <a:t>Write out a clear description of the steps in the </a:t>
            </a:r>
            <a:r>
              <a:rPr lang="en-US" sz="4800" b="0" dirty="0" smtClean="0"/>
              <a:t>process.</a:t>
            </a:r>
            <a:endParaRPr lang="en-US" sz="4800" b="0" dirty="0"/>
          </a:p>
          <a:p>
            <a:r>
              <a:rPr lang="en-US" sz="4800" b="0" dirty="0"/>
              <a:t>Have a team member model the steps in the </a:t>
            </a:r>
            <a:r>
              <a:rPr lang="en-US" sz="4800" b="0" dirty="0" smtClean="0"/>
              <a:t>practice.</a:t>
            </a:r>
            <a:endParaRPr lang="en-US" sz="4800" b="0" dirty="0"/>
          </a:p>
          <a:p>
            <a:r>
              <a:rPr lang="en-US" sz="4800" b="0" dirty="0"/>
              <a:t> (Deliberately) Practice until you have “mastered” the practices with all </a:t>
            </a:r>
            <a:r>
              <a:rPr lang="en-US" sz="4800" b="0" dirty="0" smtClean="0"/>
              <a:t>students.</a:t>
            </a:r>
            <a:endParaRPr lang="en-US" sz="4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224" y="2581836"/>
            <a:ext cx="4588484" cy="56751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6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336B8-7931-374C-84D1-AEF5621B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6" y="7823"/>
            <a:ext cx="15316200" cy="1850066"/>
          </a:xfrm>
        </p:spPr>
        <p:txBody>
          <a:bodyPr>
            <a:noAutofit/>
          </a:bodyPr>
          <a:lstStyle/>
          <a:p>
            <a:r>
              <a:rPr lang="en-US" sz="6000" b="0" dirty="0"/>
              <a:t>Examples of </a:t>
            </a:r>
            <a:r>
              <a:rPr lang="en-US" sz="6000" b="0" dirty="0" smtClean="0"/>
              <a:t>Questions during Team Meetings</a:t>
            </a:r>
            <a:endParaRPr lang="en-US" sz="6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B524E-D17C-AA4D-9A4B-DB8081167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084" y="1817548"/>
            <a:ext cx="11456893" cy="8405978"/>
          </a:xfrm>
        </p:spPr>
        <p:txBody>
          <a:bodyPr>
            <a:normAutofit/>
          </a:bodyPr>
          <a:lstStyle/>
          <a:p>
            <a:r>
              <a:rPr lang="en-US" sz="5000" b="0" dirty="0"/>
              <a:t>What happened? Why?</a:t>
            </a:r>
          </a:p>
          <a:p>
            <a:r>
              <a:rPr lang="en-US" sz="5000" b="0" dirty="0"/>
              <a:t>What would happen if…?</a:t>
            </a:r>
          </a:p>
          <a:p>
            <a:r>
              <a:rPr lang="en-US" sz="5000" b="0" dirty="0"/>
              <a:t>What changes could we make to strengthen students understanding?</a:t>
            </a:r>
          </a:p>
          <a:p>
            <a:r>
              <a:rPr lang="en-US" sz="5000" b="0" dirty="0"/>
              <a:t>What else are we missing?</a:t>
            </a:r>
          </a:p>
          <a:p>
            <a:r>
              <a:rPr lang="en-US" sz="5000" b="0" dirty="0"/>
              <a:t>Why do you think…?</a:t>
            </a:r>
          </a:p>
          <a:p>
            <a:pPr marL="0" indent="0">
              <a:buNone/>
            </a:pPr>
            <a:r>
              <a:rPr lang="en-US" sz="5000" b="0" dirty="0" smtClean="0"/>
              <a:t>As </a:t>
            </a:r>
            <a:r>
              <a:rPr lang="en-US" sz="5000" b="0" dirty="0"/>
              <a:t>a team, review and practice using these questions in your </a:t>
            </a:r>
            <a:r>
              <a:rPr lang="en-US" sz="5000" b="0" dirty="0" smtClean="0"/>
              <a:t>meetings.</a:t>
            </a:r>
            <a:endParaRPr lang="en-US" sz="50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42F60-350F-FD43-883B-A176F84BD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7817" y="3330434"/>
            <a:ext cx="5881679" cy="3201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AD7A09-57E2-E94F-931E-31FB17848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3399" y="128844"/>
            <a:ext cx="2237527" cy="1278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21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C0BC8A-C12E-254C-B766-7D315631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333" y="1439738"/>
            <a:ext cx="17298232" cy="1714500"/>
          </a:xfrm>
        </p:spPr>
        <p:txBody>
          <a:bodyPr>
            <a:noAutofit/>
          </a:bodyPr>
          <a:lstStyle/>
          <a:p>
            <a:pPr algn="l"/>
            <a:r>
              <a:rPr lang="en-US" sz="6000" b="0" dirty="0" smtClean="0"/>
              <a:t>There is </a:t>
            </a:r>
            <a:r>
              <a:rPr lang="en-US" sz="6000" b="0" dirty="0"/>
              <a:t>always </a:t>
            </a:r>
            <a:r>
              <a:rPr lang="en-US" sz="6000" b="0" dirty="0" smtClean="0"/>
              <a:t>another/different </a:t>
            </a:r>
            <a:r>
              <a:rPr lang="en-US" sz="6000" b="0" dirty="0"/>
              <a:t>point of </a:t>
            </a:r>
            <a:r>
              <a:rPr lang="en-US" sz="6000" b="0" dirty="0" smtClean="0"/>
              <a:t>view.</a:t>
            </a:r>
            <a:endParaRPr lang="en-US" sz="6000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846E7-BE58-914F-B69B-430224449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333" y="3328487"/>
            <a:ext cx="13716000" cy="48160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5300" b="0" dirty="0"/>
              <a:t>  “What else are we missing?…”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5300" b="0" dirty="0"/>
              <a:t>  “Who has a different perspective?”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5300" b="0" dirty="0"/>
              <a:t>  “What leads you to think this?”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FB37A-F833-1C4A-85CC-222AC69CE5F7}"/>
              </a:ext>
            </a:extLst>
          </p:cNvPr>
          <p:cNvSpPr txBox="1"/>
          <p:nvPr/>
        </p:nvSpPr>
        <p:spPr>
          <a:xfrm>
            <a:off x="14873388" y="9400401"/>
            <a:ext cx="29089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Edmondson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942F60-350F-FD43-883B-A176F84BD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7817" y="3330434"/>
            <a:ext cx="5881679" cy="3201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817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2EBA2-DD7E-3846-903E-351792000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17" y="307601"/>
            <a:ext cx="16553330" cy="1971675"/>
          </a:xfrm>
        </p:spPr>
        <p:txBody>
          <a:bodyPr>
            <a:noAutofit/>
          </a:bodyPr>
          <a:lstStyle/>
          <a:p>
            <a:r>
              <a:rPr lang="en-US" sz="7200" b="0" dirty="0" smtClean="0"/>
              <a:t>Two Important Things </a:t>
            </a:r>
            <a:r>
              <a:rPr lang="en-US" sz="7200" b="0" dirty="0"/>
              <a:t>to </a:t>
            </a:r>
            <a:r>
              <a:rPr lang="en-US" sz="7200" b="0" dirty="0" smtClean="0"/>
              <a:t>Know </a:t>
            </a:r>
            <a:r>
              <a:rPr lang="en-US" sz="7200" b="0" dirty="0"/>
              <a:t>about </a:t>
            </a:r>
            <a:r>
              <a:rPr lang="en-US" sz="7200" b="0" dirty="0" smtClean="0"/>
              <a:t>Teams</a:t>
            </a:r>
            <a:endParaRPr lang="en-US" sz="72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F8B7D-5EA7-AE41-A9DE-2D000BE2E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363" y="6605587"/>
            <a:ext cx="6552038" cy="368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2EBA2-DD7E-3846-903E-351792000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17" y="307601"/>
            <a:ext cx="16553330" cy="1971675"/>
          </a:xfrm>
        </p:spPr>
        <p:txBody>
          <a:bodyPr>
            <a:noAutofit/>
          </a:bodyPr>
          <a:lstStyle/>
          <a:p>
            <a:r>
              <a:rPr lang="en-US" sz="7200" b="0" dirty="0" smtClean="0"/>
              <a:t>Two Important Things </a:t>
            </a:r>
            <a:r>
              <a:rPr lang="en-US" sz="7200" b="0" dirty="0"/>
              <a:t>to </a:t>
            </a:r>
            <a:r>
              <a:rPr lang="en-US" sz="7200" b="0" dirty="0" smtClean="0"/>
              <a:t>Know </a:t>
            </a:r>
            <a:r>
              <a:rPr lang="en-US" sz="7200" b="0" dirty="0"/>
              <a:t>about </a:t>
            </a:r>
            <a:r>
              <a:rPr lang="en-US" sz="7200" b="0" dirty="0" smtClean="0"/>
              <a:t>Teams</a:t>
            </a:r>
            <a:endParaRPr lang="en-US" sz="7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F441-B8F1-A047-AF9C-9278AEDFA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65" y="2400300"/>
            <a:ext cx="15477564" cy="4205290"/>
          </a:xfrm>
        </p:spPr>
        <p:txBody>
          <a:bodyPr/>
          <a:lstStyle/>
          <a:p>
            <a:pPr marL="1114425" indent="-1114425">
              <a:buFont typeface="+mj-lt"/>
              <a:buAutoNum type="arabicPeriod"/>
            </a:pPr>
            <a:r>
              <a:rPr lang="en-US" b="0" dirty="0"/>
              <a:t>Learning HOW to use new practices requires team </a:t>
            </a:r>
            <a:r>
              <a:rPr lang="en-US" b="0" dirty="0" smtClean="0"/>
              <a:t>learning.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F8B7D-5EA7-AE41-A9DE-2D000BE2E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363" y="6605587"/>
            <a:ext cx="6552038" cy="368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2EBA2-DD7E-3846-903E-351792000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17" y="307601"/>
            <a:ext cx="16553330" cy="1971675"/>
          </a:xfrm>
        </p:spPr>
        <p:txBody>
          <a:bodyPr>
            <a:noAutofit/>
          </a:bodyPr>
          <a:lstStyle/>
          <a:p>
            <a:r>
              <a:rPr lang="en-US" sz="7200" b="0" dirty="0" smtClean="0"/>
              <a:t>Two Important Things </a:t>
            </a:r>
            <a:r>
              <a:rPr lang="en-US" sz="7200" b="0" dirty="0"/>
              <a:t>to </a:t>
            </a:r>
            <a:r>
              <a:rPr lang="en-US" sz="7200" b="0" dirty="0" smtClean="0"/>
              <a:t>Know </a:t>
            </a:r>
            <a:r>
              <a:rPr lang="en-US" sz="7200" b="0" dirty="0"/>
              <a:t>about </a:t>
            </a:r>
            <a:r>
              <a:rPr lang="en-US" sz="7200" b="0" dirty="0" smtClean="0"/>
              <a:t>Teams</a:t>
            </a:r>
            <a:endParaRPr lang="en-US" sz="7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F441-B8F1-A047-AF9C-9278AEDFA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65" y="2400300"/>
            <a:ext cx="15477564" cy="4205290"/>
          </a:xfrm>
        </p:spPr>
        <p:txBody>
          <a:bodyPr/>
          <a:lstStyle/>
          <a:p>
            <a:pPr marL="1114425" indent="-1114425">
              <a:buFont typeface="+mj-lt"/>
              <a:buAutoNum type="arabicPeriod"/>
            </a:pPr>
            <a:r>
              <a:rPr lang="en-US" b="0" dirty="0"/>
              <a:t>Learning HOW to use new practices requires team </a:t>
            </a:r>
            <a:r>
              <a:rPr lang="en-US" b="0" dirty="0" smtClean="0"/>
              <a:t>learning.</a:t>
            </a:r>
            <a:endParaRPr lang="en-US" b="0" dirty="0"/>
          </a:p>
          <a:p>
            <a:pPr marL="1114425" indent="-1114425">
              <a:buFont typeface="+mj-lt"/>
              <a:buAutoNum type="arabicPeriod"/>
            </a:pPr>
            <a:r>
              <a:rPr lang="en-US" b="0" dirty="0"/>
              <a:t>Team learning can develop Collective </a:t>
            </a:r>
            <a:r>
              <a:rPr lang="en-US" b="0" dirty="0" smtClean="0"/>
              <a:t>Efficacy.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F8B7D-5EA7-AE41-A9DE-2D000BE2E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363" y="6605587"/>
            <a:ext cx="6552038" cy="368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70647" y="0"/>
            <a:ext cx="17387047" cy="2218765"/>
          </a:xfrm>
        </p:spPr>
        <p:txBody>
          <a:bodyPr>
            <a:normAutofit/>
          </a:bodyPr>
          <a:lstStyle/>
          <a:p>
            <a:r>
              <a:rPr lang="en-US" b="0" dirty="0"/>
              <a:t>Teams are the primary way that we develop…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343400" y="7266215"/>
            <a:ext cx="9601200" cy="2628900"/>
          </a:xfrm>
        </p:spPr>
        <p:txBody>
          <a:bodyPr/>
          <a:lstStyle/>
          <a:p>
            <a:r>
              <a:rPr lang="en-US" b="0" dirty="0"/>
              <a:t>Collective Efficacy</a:t>
            </a:r>
          </a:p>
          <a:p>
            <a:r>
              <a:rPr lang="en-US" b="0" dirty="0"/>
              <a:t>(E.S.= 1.57)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50322" y="2514519"/>
            <a:ext cx="5634318" cy="3820526"/>
            <a:chOff x="5942372" y="2931378"/>
            <a:chExt cx="5634318" cy="38205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67481" y="2931378"/>
              <a:ext cx="2809209" cy="3820525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444500" cap="sq">
              <a:solidFill>
                <a:srgbClr val="000000"/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2372" y="2931379"/>
              <a:ext cx="2657756" cy="3820525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444500" cap="sq">
              <a:solidFill>
                <a:srgbClr val="000000"/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9180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85" y="394895"/>
            <a:ext cx="16660907" cy="1492622"/>
          </a:xfrm>
        </p:spPr>
        <p:txBody>
          <a:bodyPr>
            <a:normAutofit/>
          </a:bodyPr>
          <a:lstStyle/>
          <a:p>
            <a:r>
              <a:rPr lang="en-US" b="0" dirty="0"/>
              <a:t>Efficacy develops as individuals </a:t>
            </a:r>
            <a:r>
              <a:rPr lang="en-US" b="0" dirty="0" smtClean="0"/>
              <a:t>and </a:t>
            </a:r>
            <a:r>
              <a:rPr lang="en-US" b="0" dirty="0"/>
              <a:t>the </a:t>
            </a:r>
            <a:r>
              <a:rPr lang="en-US" b="0" dirty="0" smtClean="0"/>
              <a:t>group…</a:t>
            </a:r>
            <a:endParaRPr lang="en-US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F0A827-905B-9348-8CA3-D786DAFC4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465" y="7540104"/>
            <a:ext cx="2911149" cy="2515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0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2EBA2-DD7E-3846-903E-351792000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16" y="0"/>
            <a:ext cx="16445753" cy="1978397"/>
          </a:xfrm>
        </p:spPr>
        <p:txBody>
          <a:bodyPr>
            <a:noAutofit/>
          </a:bodyPr>
          <a:lstStyle/>
          <a:p>
            <a:r>
              <a:rPr lang="en-US" sz="7200" b="0" dirty="0" smtClean="0"/>
              <a:t>Two Important Things </a:t>
            </a:r>
            <a:r>
              <a:rPr lang="en-US" sz="7200" b="0" dirty="0"/>
              <a:t>to </a:t>
            </a:r>
            <a:r>
              <a:rPr lang="en-US" sz="7200" b="0" dirty="0" smtClean="0"/>
              <a:t>Know </a:t>
            </a:r>
            <a:r>
              <a:rPr lang="en-US" sz="7200" b="0" dirty="0"/>
              <a:t>about TBTs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F441-B8F1-A047-AF9C-9278AEDFA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55" y="1817666"/>
            <a:ext cx="14583334" cy="4205287"/>
          </a:xfrm>
        </p:spPr>
        <p:txBody>
          <a:bodyPr>
            <a:normAutofit/>
          </a:bodyPr>
          <a:lstStyle/>
          <a:p>
            <a:pPr marL="1114425" indent="-1114425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5000" b="0" dirty="0"/>
              <a:t>Learning HOW to use new practices requires team </a:t>
            </a:r>
            <a:r>
              <a:rPr lang="en-US" sz="5000" b="0" dirty="0" smtClean="0"/>
              <a:t>learning.</a:t>
            </a:r>
            <a:endParaRPr lang="en-US" sz="5000" b="0" dirty="0"/>
          </a:p>
          <a:p>
            <a:pPr marL="1114425" indent="-1114425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5000" b="0" dirty="0"/>
              <a:t>Team learning can develop and strengthen Collective </a:t>
            </a:r>
            <a:r>
              <a:rPr lang="en-US" sz="5000" b="0" dirty="0" smtClean="0"/>
              <a:t>Efficacy.</a:t>
            </a:r>
            <a:endParaRPr lang="en-US" sz="5000" b="0" dirty="0"/>
          </a:p>
        </p:txBody>
      </p:sp>
      <p:grpSp>
        <p:nvGrpSpPr>
          <p:cNvPr id="7" name="Group 6"/>
          <p:cNvGrpSpPr/>
          <p:nvPr/>
        </p:nvGrpSpPr>
        <p:grpSpPr>
          <a:xfrm>
            <a:off x="5975995" y="6238750"/>
            <a:ext cx="6133126" cy="4661176"/>
            <a:chOff x="4087334" y="2126457"/>
            <a:chExt cx="10737557" cy="816054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7334" y="2126457"/>
              <a:ext cx="10737557" cy="81605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47082" y="5606563"/>
              <a:ext cx="10018059" cy="898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</a:rPr>
                <a:t>Teacher-Based Teams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75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85" y="394895"/>
            <a:ext cx="16660907" cy="1492622"/>
          </a:xfrm>
        </p:spPr>
        <p:txBody>
          <a:bodyPr>
            <a:normAutofit/>
          </a:bodyPr>
          <a:lstStyle/>
          <a:p>
            <a:r>
              <a:rPr lang="en-US" b="0" dirty="0"/>
              <a:t>Efficacy develops as individuals </a:t>
            </a:r>
            <a:r>
              <a:rPr lang="en-US" b="0" dirty="0" smtClean="0"/>
              <a:t>and </a:t>
            </a:r>
            <a:r>
              <a:rPr lang="en-US" b="0" dirty="0"/>
              <a:t>the </a:t>
            </a:r>
            <a:r>
              <a:rPr lang="en-US" b="0" dirty="0" smtClean="0"/>
              <a:t>group…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555" y="1887516"/>
            <a:ext cx="13164669" cy="6757656"/>
          </a:xfrm>
        </p:spPr>
        <p:txBody>
          <a:bodyPr>
            <a:normAutofit/>
          </a:bodyPr>
          <a:lstStyle/>
          <a:p>
            <a:r>
              <a:rPr lang="en-US" sz="5200" b="0" dirty="0" smtClean="0"/>
              <a:t>Experience success.</a:t>
            </a:r>
            <a:endParaRPr lang="en-US" sz="5200" b="0" dirty="0"/>
          </a:p>
          <a:p>
            <a:pPr lvl="1"/>
            <a:r>
              <a:rPr lang="en-US" sz="5200" b="0" dirty="0"/>
              <a:t> Through deliberate practice, we find ways to make the practice work for all of our </a:t>
            </a:r>
            <a:r>
              <a:rPr lang="en-US" sz="5200" b="0" dirty="0" smtClean="0"/>
              <a:t>kids.</a:t>
            </a:r>
            <a:endParaRPr lang="en-US" sz="52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12290612" y="9501729"/>
            <a:ext cx="57015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Bandura, 1977, </a:t>
            </a:r>
            <a:r>
              <a:rPr lang="cs-CZ" sz="3000" dirty="0" smtClean="0"/>
              <a:t>1997</a:t>
            </a:r>
            <a:r>
              <a:rPr lang="en-US" sz="3000" dirty="0" smtClean="0"/>
              <a:t> </a:t>
            </a:r>
            <a:r>
              <a:rPr lang="en-US" sz="3000" dirty="0" err="1" smtClean="0"/>
              <a:t>i</a:t>
            </a:r>
            <a:r>
              <a:rPr lang="cs-CZ" sz="3000" dirty="0" smtClean="0"/>
              <a:t>n Ee</a:t>
            </a:r>
            <a:r>
              <a:rPr lang="en-US" sz="3000" dirty="0" smtClean="0"/>
              <a:t>l</a:t>
            </a:r>
            <a:r>
              <a:rPr lang="cs-CZ" sz="3000" dirty="0" smtClean="0"/>
              <a:t>ls,</a:t>
            </a:r>
            <a:r>
              <a:rPr lang="en-US" sz="3000" dirty="0" smtClean="0"/>
              <a:t> </a:t>
            </a:r>
            <a:r>
              <a:rPr lang="cs-CZ" sz="3000" dirty="0" smtClean="0"/>
              <a:t>2011 </a:t>
            </a:r>
            <a:endParaRPr lang="cs-CZ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F0A827-905B-9348-8CA3-D786DAFC4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465" y="7540104"/>
            <a:ext cx="2911149" cy="2515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871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85" y="394895"/>
            <a:ext cx="16660907" cy="1492622"/>
          </a:xfrm>
        </p:spPr>
        <p:txBody>
          <a:bodyPr>
            <a:normAutofit/>
          </a:bodyPr>
          <a:lstStyle/>
          <a:p>
            <a:r>
              <a:rPr lang="en-US" b="0" dirty="0"/>
              <a:t>Efficacy develops as individuals </a:t>
            </a:r>
            <a:r>
              <a:rPr lang="en-US" b="0" dirty="0" smtClean="0"/>
              <a:t>and </a:t>
            </a:r>
            <a:r>
              <a:rPr lang="en-US" b="0" dirty="0"/>
              <a:t>the </a:t>
            </a:r>
            <a:r>
              <a:rPr lang="en-US" b="0" dirty="0" smtClean="0"/>
              <a:t>group…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555" y="1887516"/>
            <a:ext cx="13164669" cy="6757656"/>
          </a:xfrm>
        </p:spPr>
        <p:txBody>
          <a:bodyPr>
            <a:normAutofit/>
          </a:bodyPr>
          <a:lstStyle/>
          <a:p>
            <a:r>
              <a:rPr lang="en-US" sz="5200" b="0" dirty="0" smtClean="0"/>
              <a:t>Experience success.</a:t>
            </a:r>
            <a:endParaRPr lang="en-US" sz="5200" b="0" dirty="0"/>
          </a:p>
          <a:p>
            <a:pPr lvl="1"/>
            <a:r>
              <a:rPr lang="en-US" sz="5200" b="0" dirty="0"/>
              <a:t> Through deliberate practice, we find ways to make the practice work for all of our </a:t>
            </a:r>
            <a:r>
              <a:rPr lang="en-US" sz="5200" b="0" dirty="0" smtClean="0"/>
              <a:t>kids.</a:t>
            </a:r>
            <a:endParaRPr lang="en-US" sz="5200" b="0" dirty="0"/>
          </a:p>
          <a:p>
            <a:r>
              <a:rPr lang="en-US" sz="5200" b="0" dirty="0"/>
              <a:t>Success is </a:t>
            </a:r>
            <a:r>
              <a:rPr lang="en-US" sz="5200" b="0" dirty="0" smtClean="0"/>
              <a:t>modeled.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90612" y="9501729"/>
            <a:ext cx="57015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Bandura, 1977, </a:t>
            </a:r>
            <a:r>
              <a:rPr lang="cs-CZ" sz="3000" dirty="0" smtClean="0"/>
              <a:t>1997</a:t>
            </a:r>
            <a:r>
              <a:rPr lang="en-US" sz="3000" dirty="0" smtClean="0"/>
              <a:t> </a:t>
            </a:r>
            <a:r>
              <a:rPr lang="en-US" sz="3000" dirty="0" err="1" smtClean="0"/>
              <a:t>i</a:t>
            </a:r>
            <a:r>
              <a:rPr lang="cs-CZ" sz="3000" dirty="0" smtClean="0"/>
              <a:t>n Ee</a:t>
            </a:r>
            <a:r>
              <a:rPr lang="en-US" sz="3000" dirty="0" smtClean="0"/>
              <a:t>l</a:t>
            </a:r>
            <a:r>
              <a:rPr lang="cs-CZ" sz="3000" dirty="0" smtClean="0"/>
              <a:t>ls,</a:t>
            </a:r>
            <a:r>
              <a:rPr lang="en-US" sz="3000" dirty="0" smtClean="0"/>
              <a:t> </a:t>
            </a:r>
            <a:r>
              <a:rPr lang="cs-CZ" sz="3000" dirty="0" smtClean="0"/>
              <a:t>2011 </a:t>
            </a:r>
            <a:endParaRPr lang="cs-CZ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F0A827-905B-9348-8CA3-D786DAFC4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465" y="7540104"/>
            <a:ext cx="2911149" cy="2515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611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85" y="394895"/>
            <a:ext cx="16660907" cy="1492622"/>
          </a:xfrm>
        </p:spPr>
        <p:txBody>
          <a:bodyPr>
            <a:normAutofit/>
          </a:bodyPr>
          <a:lstStyle/>
          <a:p>
            <a:r>
              <a:rPr lang="en-US" b="0" dirty="0"/>
              <a:t>Efficacy develops as individuals </a:t>
            </a:r>
            <a:r>
              <a:rPr lang="en-US" b="0" dirty="0" smtClean="0"/>
              <a:t>and </a:t>
            </a:r>
            <a:r>
              <a:rPr lang="en-US" b="0" dirty="0"/>
              <a:t>the </a:t>
            </a:r>
            <a:r>
              <a:rPr lang="en-US" b="0" dirty="0" smtClean="0"/>
              <a:t>group…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555" y="1887516"/>
            <a:ext cx="13164669" cy="6757656"/>
          </a:xfrm>
        </p:spPr>
        <p:txBody>
          <a:bodyPr>
            <a:normAutofit/>
          </a:bodyPr>
          <a:lstStyle/>
          <a:p>
            <a:r>
              <a:rPr lang="en-US" sz="5200" b="0" dirty="0" smtClean="0"/>
              <a:t>Experience success.</a:t>
            </a:r>
            <a:endParaRPr lang="en-US" sz="5200" b="0" dirty="0"/>
          </a:p>
          <a:p>
            <a:pPr lvl="1"/>
            <a:r>
              <a:rPr lang="en-US" sz="5200" b="0" dirty="0"/>
              <a:t> Through deliberate practice, we find ways to make the practice work for all of our </a:t>
            </a:r>
            <a:r>
              <a:rPr lang="en-US" sz="5200" b="0" dirty="0" smtClean="0"/>
              <a:t>kids.</a:t>
            </a:r>
            <a:endParaRPr lang="en-US" sz="5200" b="0" dirty="0"/>
          </a:p>
          <a:p>
            <a:r>
              <a:rPr lang="en-US" sz="5200" b="0" dirty="0"/>
              <a:t>Success is </a:t>
            </a:r>
            <a:r>
              <a:rPr lang="en-US" sz="5200" b="0" dirty="0" smtClean="0"/>
              <a:t>modeled.</a:t>
            </a:r>
          </a:p>
          <a:p>
            <a:r>
              <a:rPr lang="en-US" sz="5200" b="0" dirty="0" smtClean="0"/>
              <a:t>Reflection</a:t>
            </a:r>
            <a:r>
              <a:rPr lang="en-US" sz="5200" b="0" dirty="0"/>
              <a:t>, encouragement, and feedback are all </a:t>
            </a:r>
            <a:r>
              <a:rPr lang="en-US" sz="5200" b="0" dirty="0" smtClean="0"/>
              <a:t>shared.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90612" y="9501729"/>
            <a:ext cx="57015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Bandura, 1977, </a:t>
            </a:r>
            <a:r>
              <a:rPr lang="cs-CZ" sz="3000" dirty="0" smtClean="0"/>
              <a:t>1997</a:t>
            </a:r>
            <a:r>
              <a:rPr lang="en-US" sz="3000" dirty="0" smtClean="0"/>
              <a:t> </a:t>
            </a:r>
            <a:r>
              <a:rPr lang="en-US" sz="3000" dirty="0" err="1" smtClean="0"/>
              <a:t>i</a:t>
            </a:r>
            <a:r>
              <a:rPr lang="cs-CZ" sz="3000" dirty="0" smtClean="0"/>
              <a:t>n Ee</a:t>
            </a:r>
            <a:r>
              <a:rPr lang="en-US" sz="3000" dirty="0" smtClean="0"/>
              <a:t>l</a:t>
            </a:r>
            <a:r>
              <a:rPr lang="cs-CZ" sz="3000" dirty="0" smtClean="0"/>
              <a:t>ls,</a:t>
            </a:r>
            <a:r>
              <a:rPr lang="en-US" sz="3000" dirty="0" smtClean="0"/>
              <a:t> </a:t>
            </a:r>
            <a:r>
              <a:rPr lang="cs-CZ" sz="3000" dirty="0" smtClean="0"/>
              <a:t>2011 </a:t>
            </a:r>
            <a:endParaRPr lang="cs-CZ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F0A827-905B-9348-8CA3-D786DAFC4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465" y="7540104"/>
            <a:ext cx="2911149" cy="2515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983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317" y="1437155"/>
            <a:ext cx="15894424" cy="5138455"/>
          </a:xfrm>
        </p:spPr>
        <p:txBody>
          <a:bodyPr>
            <a:normAutofit/>
          </a:bodyPr>
          <a:lstStyle/>
          <a:p>
            <a:r>
              <a:rPr lang="en-US" b="0" dirty="0"/>
              <a:t>Schools where teachers work together to find ways to address the learning, motivation, and behavior problems of their students are likely to enhance teachers’ feelings of </a:t>
            </a:r>
            <a:r>
              <a:rPr lang="en-US" b="0" dirty="0" smtClean="0"/>
              <a:t>efficacy.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33881" y="9030257"/>
            <a:ext cx="50095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/>
              <a:t>Tschannen</a:t>
            </a:r>
            <a:r>
              <a:rPr lang="en-US" sz="3000" dirty="0"/>
              <a:t>-Moran et al., 1998, </a:t>
            </a:r>
            <a:endParaRPr lang="en-US" sz="3000" dirty="0" smtClean="0"/>
          </a:p>
          <a:p>
            <a:r>
              <a:rPr lang="en-US" sz="3000" dirty="0" smtClean="0"/>
              <a:t>in </a:t>
            </a:r>
            <a:r>
              <a:rPr lang="en-US" sz="3000" dirty="0" err="1" smtClean="0"/>
              <a:t>Eells</a:t>
            </a:r>
            <a:r>
              <a:rPr lang="en-US" sz="3000" dirty="0" smtClean="0"/>
              <a:t>, 2011 </a:t>
            </a:r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0A827-905B-9348-8CA3-D786DAFC4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465" y="7540104"/>
            <a:ext cx="2911149" cy="2515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37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70" y="795925"/>
            <a:ext cx="16297835" cy="1732121"/>
          </a:xfrm>
        </p:spPr>
        <p:txBody>
          <a:bodyPr>
            <a:normAutofit/>
          </a:bodyPr>
          <a:lstStyle/>
          <a:p>
            <a:r>
              <a:rPr lang="en-US" sz="675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Change Occurs More </a:t>
            </a:r>
            <a:r>
              <a:rPr lang="en-US" sz="675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Readily In </a:t>
            </a:r>
            <a:r>
              <a:rPr lang="en-US" sz="675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Teams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608228" y="4201585"/>
            <a:ext cx="6254383" cy="2611154"/>
          </a:xfrm>
        </p:spPr>
        <p:txBody>
          <a:bodyPr>
            <a:normAutofit/>
          </a:bodyPr>
          <a:lstStyle/>
          <a:p>
            <a:r>
              <a:rPr lang="en-US" dirty="0"/>
              <a:t>“”</a:t>
            </a:r>
          </a:p>
          <a:p>
            <a:pPr algn="ctr">
              <a:buNone/>
            </a:pPr>
            <a:r>
              <a:rPr lang="en-US" sz="6750" b="0" dirty="0">
                <a:solidFill>
                  <a:srgbClr val="2A2C2D"/>
                </a:solidFill>
              </a:rPr>
              <a:t>Risk  Sharing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77" t="6042" r="2353" b="5313"/>
          <a:stretch/>
        </p:blipFill>
        <p:spPr>
          <a:xfrm>
            <a:off x="2420470" y="3814044"/>
            <a:ext cx="7646556" cy="43617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924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4772AA-50B2-434A-91B2-E5AE82841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"/>
            <a:ext cx="18288000" cy="2773016"/>
          </a:xfrm>
        </p:spPr>
        <p:txBody>
          <a:bodyPr>
            <a:normAutofit/>
          </a:bodyPr>
          <a:lstStyle/>
          <a:p>
            <a:r>
              <a:rPr lang="en-US" sz="7200" b="0" dirty="0"/>
              <a:t>As a rule, teachers </a:t>
            </a:r>
            <a:r>
              <a:rPr lang="en-US" sz="7200" b="0" dirty="0" smtClean="0"/>
              <a:t>learn better together…</a:t>
            </a:r>
            <a:endParaRPr lang="en-US" sz="7200" b="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6DE66BB-0ADC-5042-9E04-A547C31EF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558089"/>
            <a:ext cx="18288000" cy="1987826"/>
          </a:xfrm>
        </p:spPr>
        <p:txBody>
          <a:bodyPr>
            <a:normAutofit/>
          </a:bodyPr>
          <a:lstStyle/>
          <a:p>
            <a:r>
              <a:rPr lang="en-US" sz="7200" b="0" dirty="0" smtClean="0"/>
              <a:t>…than </a:t>
            </a:r>
            <a:r>
              <a:rPr lang="en-US" sz="7200" b="0" dirty="0"/>
              <a:t>they do </a:t>
            </a:r>
            <a:r>
              <a:rPr lang="en-US" sz="7200" b="0" dirty="0" smtClean="0"/>
              <a:t>alone.</a:t>
            </a:r>
            <a:endParaRPr lang="en-US" sz="72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DCCF08-E8A6-2C49-A51A-8E51FD698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2" t="16966" r="1790" b="14969"/>
          <a:stretch/>
        </p:blipFill>
        <p:spPr>
          <a:xfrm>
            <a:off x="4988859" y="2773020"/>
            <a:ext cx="8310282" cy="41685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59941A-F369-6C4E-9066-A09B2425E7B7}"/>
              </a:ext>
            </a:extLst>
          </p:cNvPr>
          <p:cNvSpPr txBox="1"/>
          <p:nvPr/>
        </p:nvSpPr>
        <p:spPr>
          <a:xfrm>
            <a:off x="14415439" y="9545915"/>
            <a:ext cx="33541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Hattie &amp; </a:t>
            </a:r>
            <a:r>
              <a:rPr lang="en-US" sz="3000" dirty="0" err="1"/>
              <a:t>Zierer</a:t>
            </a:r>
            <a:r>
              <a:rPr lang="en-US" sz="300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62277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33775-7B3A-9740-8192-6B325F968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45243"/>
            <a:ext cx="12344400" cy="1714500"/>
          </a:xfrm>
        </p:spPr>
        <p:txBody>
          <a:bodyPr>
            <a:normAutofit/>
          </a:bodyPr>
          <a:lstStyle/>
          <a:p>
            <a:r>
              <a:rPr lang="en-US" sz="7200" b="0" dirty="0" smtClean="0"/>
              <a:t>“Freedom </a:t>
            </a:r>
            <a:r>
              <a:rPr lang="en-US" sz="7200" b="0" dirty="0"/>
              <a:t>to </a:t>
            </a:r>
            <a:r>
              <a:rPr lang="en-US" sz="7200" b="0" dirty="0" smtClean="0"/>
              <a:t>Fail</a:t>
            </a:r>
            <a:r>
              <a:rPr lang="en-US" sz="7200" b="0" dirty="0"/>
              <a:t>”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61072" y="5782236"/>
            <a:ext cx="3970634" cy="4037686"/>
            <a:chOff x="7661072" y="6383420"/>
            <a:chExt cx="3436501" cy="3436501"/>
          </a:xfrm>
        </p:grpSpPr>
        <p:grpSp>
          <p:nvGrpSpPr>
            <p:cNvPr id="11" name="Group 10"/>
            <p:cNvGrpSpPr/>
            <p:nvPr/>
          </p:nvGrpSpPr>
          <p:grpSpPr>
            <a:xfrm>
              <a:off x="7661072" y="6383420"/>
              <a:ext cx="3436501" cy="3436501"/>
              <a:chOff x="7661072" y="6383420"/>
              <a:chExt cx="3436501" cy="343650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7661072" y="6383420"/>
                <a:ext cx="3436501" cy="3436501"/>
                <a:chOff x="7661072" y="6383420"/>
                <a:chExt cx="3436501" cy="3436501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7661072" y="6383420"/>
                  <a:ext cx="3436501" cy="3436501"/>
                </a:xfrm>
                <a:prstGeom prst="rect">
                  <a:avLst/>
                </a:prstGeom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8955741" y="6844553"/>
                  <a:ext cx="793377" cy="8875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8955741" y="8515557"/>
                <a:ext cx="793377" cy="88750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8108575" y="6955698"/>
              <a:ext cx="2104498" cy="6286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/>
                <a:t>FAILURE</a:t>
              </a:r>
              <a:endParaRPr lang="en-US" sz="4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72094" y="8387809"/>
              <a:ext cx="2304354" cy="6286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>
                  <a:solidFill>
                    <a:schemeClr val="bg1"/>
                  </a:solidFill>
                </a:rPr>
                <a:t>SUCCESS</a:t>
              </a:r>
              <a:endParaRPr lang="en-US" sz="4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3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33775-7B3A-9740-8192-6B325F968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45243"/>
            <a:ext cx="12344400" cy="1714500"/>
          </a:xfrm>
        </p:spPr>
        <p:txBody>
          <a:bodyPr>
            <a:normAutofit/>
          </a:bodyPr>
          <a:lstStyle/>
          <a:p>
            <a:r>
              <a:rPr lang="en-US" sz="7200" b="0" dirty="0" smtClean="0"/>
              <a:t>“Freedom </a:t>
            </a:r>
            <a:r>
              <a:rPr lang="en-US" sz="7200" b="0" dirty="0"/>
              <a:t>to </a:t>
            </a:r>
            <a:r>
              <a:rPr lang="en-US" sz="7200" b="0" dirty="0" smtClean="0"/>
              <a:t>Fail</a:t>
            </a:r>
            <a:r>
              <a:rPr lang="en-US" sz="7200" b="0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BF17D-B7C2-924A-8B03-6FABE7EE6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859" y="1776602"/>
            <a:ext cx="16580224" cy="4425904"/>
          </a:xfrm>
        </p:spPr>
        <p:txBody>
          <a:bodyPr>
            <a:normAutofit/>
          </a:bodyPr>
          <a:lstStyle/>
          <a:p>
            <a:r>
              <a:rPr lang="en-US" sz="5200" b="0" dirty="0"/>
              <a:t>Failure can be even more helpful than </a:t>
            </a:r>
            <a:r>
              <a:rPr lang="en-US" sz="5200" b="0" dirty="0" smtClean="0"/>
              <a:t>success.</a:t>
            </a:r>
            <a:endParaRPr lang="en-US" sz="52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DB536B-0B97-6743-9CF2-28B8D6901CE8}"/>
              </a:ext>
            </a:extLst>
          </p:cNvPr>
          <p:cNvSpPr txBox="1"/>
          <p:nvPr/>
        </p:nvSpPr>
        <p:spPr>
          <a:xfrm>
            <a:off x="14979129" y="9542922"/>
            <a:ext cx="29089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Edmondson 2019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61072" y="5782236"/>
            <a:ext cx="3970634" cy="4037686"/>
            <a:chOff x="7661072" y="6383420"/>
            <a:chExt cx="3436501" cy="3436501"/>
          </a:xfrm>
        </p:grpSpPr>
        <p:grpSp>
          <p:nvGrpSpPr>
            <p:cNvPr id="11" name="Group 10"/>
            <p:cNvGrpSpPr/>
            <p:nvPr/>
          </p:nvGrpSpPr>
          <p:grpSpPr>
            <a:xfrm>
              <a:off x="7661072" y="6383420"/>
              <a:ext cx="3436501" cy="3436501"/>
              <a:chOff x="7661072" y="6383420"/>
              <a:chExt cx="3436501" cy="343650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7661072" y="6383420"/>
                <a:ext cx="3436501" cy="3436501"/>
                <a:chOff x="7661072" y="6383420"/>
                <a:chExt cx="3436501" cy="3436501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7661072" y="6383420"/>
                  <a:ext cx="3436501" cy="3436501"/>
                </a:xfrm>
                <a:prstGeom prst="rect">
                  <a:avLst/>
                </a:prstGeom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8955741" y="6844553"/>
                  <a:ext cx="793377" cy="8875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8955741" y="8515557"/>
                <a:ext cx="793377" cy="88750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8108575" y="6955698"/>
              <a:ext cx="2104498" cy="6286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/>
                <a:t>FAILURE</a:t>
              </a:r>
              <a:endParaRPr lang="en-US" sz="4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72094" y="8387809"/>
              <a:ext cx="2304354" cy="6286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>
                  <a:solidFill>
                    <a:schemeClr val="bg1"/>
                  </a:solidFill>
                </a:rPr>
                <a:t>SUCCESS</a:t>
              </a:r>
              <a:endParaRPr lang="en-US" sz="4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56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33775-7B3A-9740-8192-6B325F968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45243"/>
            <a:ext cx="12344400" cy="1714500"/>
          </a:xfrm>
        </p:spPr>
        <p:txBody>
          <a:bodyPr>
            <a:normAutofit/>
          </a:bodyPr>
          <a:lstStyle/>
          <a:p>
            <a:r>
              <a:rPr lang="en-US" sz="7200" b="0" dirty="0" smtClean="0"/>
              <a:t>“Freedom </a:t>
            </a:r>
            <a:r>
              <a:rPr lang="en-US" sz="7200" b="0" dirty="0"/>
              <a:t>to </a:t>
            </a:r>
            <a:r>
              <a:rPr lang="en-US" sz="7200" b="0" dirty="0" smtClean="0"/>
              <a:t>Fail</a:t>
            </a:r>
            <a:r>
              <a:rPr lang="en-US" sz="7200" b="0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BF17D-B7C2-924A-8B03-6FABE7EE6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859" y="1776602"/>
            <a:ext cx="16580224" cy="4425904"/>
          </a:xfrm>
        </p:spPr>
        <p:txBody>
          <a:bodyPr>
            <a:normAutofit/>
          </a:bodyPr>
          <a:lstStyle/>
          <a:p>
            <a:r>
              <a:rPr lang="en-US" sz="5200" b="0" dirty="0"/>
              <a:t>Failure can be even more helpful than </a:t>
            </a:r>
            <a:r>
              <a:rPr lang="en-US" sz="5200" b="0" dirty="0" smtClean="0"/>
              <a:t>success.</a:t>
            </a:r>
            <a:endParaRPr lang="en-US" sz="5200" b="0" dirty="0"/>
          </a:p>
          <a:p>
            <a:r>
              <a:rPr lang="en-US" sz="5200" b="0" dirty="0"/>
              <a:t>Risk and failure are important parts of the creative </a:t>
            </a:r>
            <a:r>
              <a:rPr lang="en-US" sz="5200" b="0" dirty="0" smtClean="0"/>
              <a:t>process.</a:t>
            </a:r>
            <a:endParaRPr lang="en-US" sz="52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DB536B-0B97-6743-9CF2-28B8D6901CE8}"/>
              </a:ext>
            </a:extLst>
          </p:cNvPr>
          <p:cNvSpPr txBox="1"/>
          <p:nvPr/>
        </p:nvSpPr>
        <p:spPr>
          <a:xfrm>
            <a:off x="14979129" y="9542922"/>
            <a:ext cx="29089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Edmondson 2019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61072" y="5782236"/>
            <a:ext cx="3970634" cy="4037686"/>
            <a:chOff x="7661072" y="6383420"/>
            <a:chExt cx="3436501" cy="3436501"/>
          </a:xfrm>
        </p:grpSpPr>
        <p:grpSp>
          <p:nvGrpSpPr>
            <p:cNvPr id="11" name="Group 10"/>
            <p:cNvGrpSpPr/>
            <p:nvPr/>
          </p:nvGrpSpPr>
          <p:grpSpPr>
            <a:xfrm>
              <a:off x="7661072" y="6383420"/>
              <a:ext cx="3436501" cy="3436501"/>
              <a:chOff x="7661072" y="6383420"/>
              <a:chExt cx="3436501" cy="343650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7661072" y="6383420"/>
                <a:ext cx="3436501" cy="3436501"/>
                <a:chOff x="7661072" y="6383420"/>
                <a:chExt cx="3436501" cy="3436501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7661072" y="6383420"/>
                  <a:ext cx="3436501" cy="3436501"/>
                </a:xfrm>
                <a:prstGeom prst="rect">
                  <a:avLst/>
                </a:prstGeom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8955741" y="6844553"/>
                  <a:ext cx="793377" cy="8875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8955741" y="8515557"/>
                <a:ext cx="793377" cy="88750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8108575" y="6955698"/>
              <a:ext cx="2104498" cy="6286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/>
                <a:t>FAILURE</a:t>
              </a:r>
              <a:endParaRPr lang="en-US" sz="4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72094" y="8387809"/>
              <a:ext cx="2304354" cy="6286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>
                  <a:solidFill>
                    <a:schemeClr val="bg1"/>
                  </a:solidFill>
                </a:rPr>
                <a:t>SUCCESS</a:t>
              </a:r>
              <a:endParaRPr lang="en-US" sz="4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5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33775-7B3A-9740-8192-6B325F968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45243"/>
            <a:ext cx="12344400" cy="1714500"/>
          </a:xfrm>
        </p:spPr>
        <p:txBody>
          <a:bodyPr>
            <a:normAutofit/>
          </a:bodyPr>
          <a:lstStyle/>
          <a:p>
            <a:r>
              <a:rPr lang="en-US" sz="7200" b="0" dirty="0" smtClean="0"/>
              <a:t>“Freedom </a:t>
            </a:r>
            <a:r>
              <a:rPr lang="en-US" sz="7200" b="0" dirty="0"/>
              <a:t>to </a:t>
            </a:r>
            <a:r>
              <a:rPr lang="en-US" sz="7200" b="0" dirty="0" smtClean="0"/>
              <a:t>Fail</a:t>
            </a:r>
            <a:r>
              <a:rPr lang="en-US" sz="7200" b="0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BF17D-B7C2-924A-8B03-6FABE7EE6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859" y="1776602"/>
            <a:ext cx="16580224" cy="4425904"/>
          </a:xfrm>
        </p:spPr>
        <p:txBody>
          <a:bodyPr>
            <a:normAutofit/>
          </a:bodyPr>
          <a:lstStyle/>
          <a:p>
            <a:r>
              <a:rPr lang="en-US" sz="5200" b="0" dirty="0"/>
              <a:t>Failure can be even more helpful than </a:t>
            </a:r>
            <a:r>
              <a:rPr lang="en-US" sz="5200" b="0" dirty="0" smtClean="0"/>
              <a:t>success.</a:t>
            </a:r>
            <a:endParaRPr lang="en-US" sz="5200" b="0" dirty="0"/>
          </a:p>
          <a:p>
            <a:r>
              <a:rPr lang="en-US" sz="5200" b="0" dirty="0"/>
              <a:t>Risk and failure are important parts of the creative </a:t>
            </a:r>
            <a:r>
              <a:rPr lang="en-US" sz="5200" b="0" dirty="0" smtClean="0"/>
              <a:t>process.</a:t>
            </a:r>
            <a:endParaRPr lang="en-US" sz="5200" b="0" dirty="0"/>
          </a:p>
          <a:p>
            <a:r>
              <a:rPr lang="en-US" sz="5200" b="0" dirty="0"/>
              <a:t>Finding out that I/we are wrong can be be even more helpful than being right because it opens up more opportunities to </a:t>
            </a:r>
            <a:r>
              <a:rPr lang="en-US" sz="5200" b="0" dirty="0" smtClean="0"/>
              <a:t>learn.</a:t>
            </a:r>
            <a:endParaRPr lang="en-US" sz="52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DB536B-0B97-6743-9CF2-28B8D6901CE8}"/>
              </a:ext>
            </a:extLst>
          </p:cNvPr>
          <p:cNvSpPr txBox="1"/>
          <p:nvPr/>
        </p:nvSpPr>
        <p:spPr>
          <a:xfrm>
            <a:off x="14979129" y="9542922"/>
            <a:ext cx="29089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Edmondson 2019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61072" y="5782236"/>
            <a:ext cx="3970634" cy="4037686"/>
            <a:chOff x="7661072" y="6383420"/>
            <a:chExt cx="3436501" cy="3436501"/>
          </a:xfrm>
        </p:grpSpPr>
        <p:grpSp>
          <p:nvGrpSpPr>
            <p:cNvPr id="11" name="Group 10"/>
            <p:cNvGrpSpPr/>
            <p:nvPr/>
          </p:nvGrpSpPr>
          <p:grpSpPr>
            <a:xfrm>
              <a:off x="7661072" y="6383420"/>
              <a:ext cx="3436501" cy="3436501"/>
              <a:chOff x="7661072" y="6383420"/>
              <a:chExt cx="3436501" cy="343650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7661072" y="6383420"/>
                <a:ext cx="3436501" cy="3436501"/>
                <a:chOff x="7661072" y="6383420"/>
                <a:chExt cx="3436501" cy="3436501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7661072" y="6383420"/>
                  <a:ext cx="3436501" cy="3436501"/>
                </a:xfrm>
                <a:prstGeom prst="rect">
                  <a:avLst/>
                </a:prstGeom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8955741" y="6844553"/>
                  <a:ext cx="793377" cy="8875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8955741" y="8515557"/>
                <a:ext cx="793377" cy="88750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8108575" y="6955698"/>
              <a:ext cx="2104498" cy="6286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/>
                <a:t>FAILURE</a:t>
              </a:r>
              <a:endParaRPr lang="en-US" sz="4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72094" y="8387809"/>
              <a:ext cx="2304354" cy="6286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>
                  <a:solidFill>
                    <a:schemeClr val="bg1"/>
                  </a:solidFill>
                </a:rPr>
                <a:t>SUCCESS</a:t>
              </a:r>
              <a:endParaRPr lang="en-US" sz="4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15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2EBA2-DD7E-3846-903E-351792000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4" y="428625"/>
            <a:ext cx="17373599" cy="1971675"/>
          </a:xfrm>
        </p:spPr>
        <p:txBody>
          <a:bodyPr>
            <a:noAutofit/>
          </a:bodyPr>
          <a:lstStyle/>
          <a:p>
            <a:r>
              <a:rPr lang="en-US" sz="7200" b="0" dirty="0" smtClean="0"/>
              <a:t>Two Important Things </a:t>
            </a:r>
            <a:r>
              <a:rPr lang="en-US" sz="7200" b="0" dirty="0"/>
              <a:t>to </a:t>
            </a:r>
            <a:r>
              <a:rPr lang="en-US" sz="7200" b="0" dirty="0" smtClean="0"/>
              <a:t>Know </a:t>
            </a:r>
            <a:r>
              <a:rPr lang="en-US" sz="7200" b="0" dirty="0"/>
              <a:t>about </a:t>
            </a:r>
            <a:r>
              <a:rPr lang="en-US" sz="7200" b="0" dirty="0" smtClean="0"/>
              <a:t>Teams</a:t>
            </a:r>
            <a:endParaRPr lang="en-US" sz="7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F441-B8F1-A047-AF9C-9278AEDFA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959" y="2400300"/>
            <a:ext cx="14650570" cy="7886700"/>
          </a:xfrm>
        </p:spPr>
        <p:txBody>
          <a:bodyPr>
            <a:normAutofit/>
          </a:bodyPr>
          <a:lstStyle/>
          <a:p>
            <a:pPr marL="1114425" indent="-1114425">
              <a:buFont typeface="+mj-lt"/>
              <a:buAutoNum type="arabicPeriod"/>
            </a:pPr>
            <a:r>
              <a:rPr lang="en-US" sz="5600" b="0" dirty="0"/>
              <a:t>Learning HOW to use new practices requires team </a:t>
            </a:r>
            <a:r>
              <a:rPr lang="en-US" sz="5600" b="0" dirty="0" smtClean="0"/>
              <a:t>learning.</a:t>
            </a:r>
            <a:endParaRPr lang="en-US" sz="5600" b="0" dirty="0"/>
          </a:p>
          <a:p>
            <a:pPr marL="1114425" indent="-1114425">
              <a:buFont typeface="+mj-lt"/>
              <a:buAutoNum type="arabicPeriod"/>
            </a:pPr>
            <a:r>
              <a:rPr lang="en-US" sz="5600" b="0" dirty="0"/>
              <a:t>Team learning can develop Collective </a:t>
            </a:r>
            <a:r>
              <a:rPr lang="en-US" sz="5600" b="0" dirty="0" smtClean="0"/>
              <a:t>Efficacy.</a:t>
            </a:r>
            <a:endParaRPr lang="en-US" sz="56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F8B7D-5EA7-AE41-A9DE-2D000BE2E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518" y="6291618"/>
            <a:ext cx="7110834" cy="39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93377" y="779691"/>
            <a:ext cx="16405412" cy="1479415"/>
          </a:xfrm>
        </p:spPr>
        <p:txBody>
          <a:bodyPr/>
          <a:lstStyle/>
          <a:p>
            <a:r>
              <a:rPr lang="en-US" b="0" dirty="0">
                <a:latin typeface="+mn-lt"/>
              </a:rPr>
              <a:t>We don’t have TBTs/BLTs/DLTs to have </a:t>
            </a:r>
            <a:r>
              <a:rPr lang="en-US" b="0" dirty="0" smtClean="0">
                <a:latin typeface="+mn-lt"/>
              </a:rPr>
              <a:t>teams. </a:t>
            </a:r>
            <a:endParaRPr lang="en-US" b="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20" y="2848828"/>
            <a:ext cx="6069926" cy="34119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2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93377" y="779691"/>
            <a:ext cx="16405412" cy="1479415"/>
          </a:xfrm>
        </p:spPr>
        <p:txBody>
          <a:bodyPr/>
          <a:lstStyle/>
          <a:p>
            <a:r>
              <a:rPr lang="en-US" b="0" dirty="0">
                <a:latin typeface="+mn-lt"/>
              </a:rPr>
              <a:t>We don’t have TBTs/BLTs/DLTs to have </a:t>
            </a:r>
            <a:r>
              <a:rPr lang="en-US" b="0" dirty="0" smtClean="0">
                <a:latin typeface="+mn-lt"/>
              </a:rPr>
              <a:t>teams. </a:t>
            </a:r>
            <a:endParaRPr lang="en-US" b="0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7140389"/>
            <a:ext cx="16203705" cy="2299446"/>
          </a:xfrm>
        </p:spPr>
        <p:txBody>
          <a:bodyPr>
            <a:noAutofit/>
          </a:bodyPr>
          <a:lstStyle/>
          <a:p>
            <a:r>
              <a:rPr lang="en-US" sz="6600" b="0" dirty="0"/>
              <a:t>The  purpose of the </a:t>
            </a:r>
            <a:r>
              <a:rPr lang="en-US" sz="6600" b="0" dirty="0" smtClean="0"/>
              <a:t>teams is </a:t>
            </a:r>
            <a:r>
              <a:rPr lang="en-US" sz="6600" b="0" dirty="0">
                <a:solidFill>
                  <a:srgbClr val="0253FF"/>
                </a:solidFill>
              </a:rPr>
              <a:t>to learn </a:t>
            </a:r>
            <a:r>
              <a:rPr lang="en-US" sz="6600" b="0" dirty="0"/>
              <a:t>what works </a:t>
            </a:r>
            <a:r>
              <a:rPr lang="en-US" sz="6600" b="0" dirty="0" smtClean="0"/>
              <a:t>best and to achieve </a:t>
            </a:r>
            <a:r>
              <a:rPr lang="en-US" sz="6600" b="0" dirty="0"/>
              <a:t>better </a:t>
            </a:r>
            <a:r>
              <a:rPr lang="en-US" sz="6600" b="0" dirty="0" smtClean="0"/>
              <a:t>outcomes.</a:t>
            </a:r>
            <a:endParaRPr lang="en-US" sz="66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20" y="2848828"/>
            <a:ext cx="6069926" cy="34119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27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962-0066-824D-83A8-C96304C1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0" dirty="0"/>
              <a:t>What practices work</a:t>
            </a:r>
            <a:r>
              <a:rPr lang="en-US" sz="8000" b="0" dirty="0" smtClean="0"/>
              <a:t>?</a:t>
            </a:r>
            <a:endParaRPr lang="en-US" sz="80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40575-B9A7-B541-9694-C5EDEB5BE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9523" y="7072086"/>
            <a:ext cx="4455994" cy="3024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80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962-0066-824D-83A8-C96304C1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0" dirty="0"/>
              <a:t>What practices work</a:t>
            </a:r>
            <a:r>
              <a:rPr lang="en-US" sz="8000" b="0" dirty="0" smtClean="0"/>
              <a:t>?</a:t>
            </a:r>
            <a:endParaRPr lang="en-US" sz="8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EE783-E26A-B24B-83B0-16E5F3B5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197" y="2126457"/>
            <a:ext cx="14459803" cy="6457985"/>
          </a:xfrm>
        </p:spPr>
        <p:txBody>
          <a:bodyPr>
            <a:normAutofit/>
          </a:bodyPr>
          <a:lstStyle/>
          <a:p>
            <a:r>
              <a:rPr lang="en-US" b="0" dirty="0"/>
              <a:t>What practices, processes, and teams work</a:t>
            </a:r>
            <a:r>
              <a:rPr lang="en-US" b="0" dirty="0" smtClean="0"/>
              <a:t>?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40575-B9A7-B541-9694-C5EDEB5BE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9523" y="7072086"/>
            <a:ext cx="4455994" cy="3024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5120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962-0066-824D-83A8-C96304C1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0" dirty="0"/>
              <a:t>What practices work</a:t>
            </a:r>
            <a:r>
              <a:rPr lang="en-US" sz="8000" b="0" dirty="0" smtClean="0"/>
              <a:t>?</a:t>
            </a:r>
            <a:endParaRPr lang="en-US" sz="8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EE783-E26A-B24B-83B0-16E5F3B5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197" y="2126457"/>
            <a:ext cx="14459803" cy="6457985"/>
          </a:xfrm>
        </p:spPr>
        <p:txBody>
          <a:bodyPr>
            <a:normAutofit/>
          </a:bodyPr>
          <a:lstStyle/>
          <a:p>
            <a:r>
              <a:rPr lang="en-US" b="0" dirty="0"/>
              <a:t>What practices, processes, and teams work?</a:t>
            </a:r>
          </a:p>
          <a:p>
            <a:r>
              <a:rPr lang="en-US" b="0" dirty="0"/>
              <a:t>What practices, processes, and teams DON’T work</a:t>
            </a:r>
            <a:r>
              <a:rPr lang="en-US" b="0" dirty="0" smtClean="0"/>
              <a:t>?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40575-B9A7-B541-9694-C5EDEB5BE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9523" y="7072086"/>
            <a:ext cx="4455994" cy="3024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44757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962-0066-824D-83A8-C96304C1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0" dirty="0"/>
              <a:t>What practices work</a:t>
            </a:r>
            <a:r>
              <a:rPr lang="en-US" sz="8000" b="0" dirty="0" smtClean="0"/>
              <a:t>?</a:t>
            </a:r>
            <a:endParaRPr lang="en-US" sz="8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EE783-E26A-B24B-83B0-16E5F3B5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197" y="2126457"/>
            <a:ext cx="14459803" cy="6457985"/>
          </a:xfrm>
        </p:spPr>
        <p:txBody>
          <a:bodyPr>
            <a:normAutofit/>
          </a:bodyPr>
          <a:lstStyle/>
          <a:p>
            <a:r>
              <a:rPr lang="en-US" b="0" dirty="0"/>
              <a:t>What practices, processes, and teams work?</a:t>
            </a:r>
          </a:p>
          <a:p>
            <a:r>
              <a:rPr lang="en-US" b="0" dirty="0"/>
              <a:t>What practices, processes, and teams DON’T work?</a:t>
            </a:r>
          </a:p>
          <a:p>
            <a:r>
              <a:rPr lang="en-US" b="0" dirty="0"/>
              <a:t>Why</a:t>
            </a:r>
            <a:r>
              <a:rPr lang="en-US" b="0" dirty="0" smtClean="0"/>
              <a:t>?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40575-B9A7-B541-9694-C5EDEB5BE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9523" y="7072086"/>
            <a:ext cx="4455994" cy="3024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8212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B962-0066-824D-83A8-C96304C1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0" dirty="0"/>
              <a:t>What practices work</a:t>
            </a:r>
            <a:r>
              <a:rPr lang="en-US" sz="8000" b="0" dirty="0" smtClean="0"/>
              <a:t>?</a:t>
            </a:r>
            <a:endParaRPr lang="en-US" sz="8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EE783-E26A-B24B-83B0-16E5F3B5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197" y="2126457"/>
            <a:ext cx="14459803" cy="6457985"/>
          </a:xfrm>
        </p:spPr>
        <p:txBody>
          <a:bodyPr>
            <a:normAutofit/>
          </a:bodyPr>
          <a:lstStyle/>
          <a:p>
            <a:r>
              <a:rPr lang="en-US" b="0" dirty="0"/>
              <a:t>What practices, processes, and teams work?</a:t>
            </a:r>
          </a:p>
          <a:p>
            <a:r>
              <a:rPr lang="en-US" b="0" dirty="0"/>
              <a:t>What practices, processes, and teams DON’T work?</a:t>
            </a:r>
          </a:p>
          <a:p>
            <a:r>
              <a:rPr lang="en-US" b="0" dirty="0"/>
              <a:t>Why?</a:t>
            </a:r>
          </a:p>
          <a:p>
            <a:r>
              <a:rPr lang="en-US" b="0" dirty="0"/>
              <a:t>How do we know?</a:t>
            </a:r>
          </a:p>
          <a:p>
            <a:pPr lvl="1"/>
            <a:r>
              <a:rPr lang="en-US" b="0" dirty="0"/>
              <a:t> What evidence?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40575-B9A7-B541-9694-C5EDEB5BE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9523" y="7072086"/>
            <a:ext cx="4455994" cy="3024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28259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182" y="374484"/>
            <a:ext cx="18287999" cy="1714500"/>
          </a:xfrm>
        </p:spPr>
        <p:txBody>
          <a:bodyPr>
            <a:normAutofit/>
          </a:bodyPr>
          <a:lstStyle/>
          <a:p>
            <a:r>
              <a:rPr lang="en-US" dirty="0"/>
              <a:t>Break </a:t>
            </a:r>
            <a:r>
              <a:rPr lang="en-US" dirty="0" smtClean="0"/>
              <a:t>Up  </a:t>
            </a:r>
            <a:r>
              <a:rPr lang="en-US" dirty="0"/>
              <a:t>Dysfunctional Teams </a:t>
            </a:r>
            <a:r>
              <a:rPr lang="en-US" dirty="0" smtClean="0"/>
              <a:t>Immediately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994104" y="9363461"/>
            <a:ext cx="593905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 err="1"/>
              <a:t>Karlgaard</a:t>
            </a:r>
            <a:r>
              <a:rPr lang="en-US" sz="4050" dirty="0"/>
              <a:t>, &amp; Malone (2015</a:t>
            </a:r>
            <a:r>
              <a:rPr lang="en-US" sz="4050" dirty="0" smtClean="0"/>
              <a:t>)</a:t>
            </a:r>
            <a:endParaRPr lang="en-US" sz="4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34" y="2243521"/>
            <a:ext cx="14543894" cy="6690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81234" y="7429211"/>
            <a:ext cx="14543893" cy="14893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514350" indent="-5143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ct val="20000"/>
              </a:spcBef>
              <a:buFont typeface="Arial"/>
              <a:buChar char="»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0" b="0" dirty="0" smtClean="0">
                <a:solidFill>
                  <a:schemeClr val="bg1"/>
                </a:solidFill>
              </a:rPr>
              <a:t>The        functional Team</a:t>
            </a:r>
            <a:endParaRPr lang="en-US" sz="8000" b="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0945652">
            <a:off x="5834359" y="7530949"/>
            <a:ext cx="2006222" cy="14893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514350" indent="-5143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ct val="20000"/>
              </a:spcBef>
              <a:buFont typeface="Arial"/>
              <a:buChar char="»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0" b="0" dirty="0" err="1" smtClean="0">
                <a:solidFill>
                  <a:schemeClr val="bg1"/>
                </a:solidFill>
              </a:rPr>
              <a:t>Dys</a:t>
            </a:r>
            <a:endParaRPr lang="en-US" sz="8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88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4700" y="243571"/>
            <a:ext cx="11658600" cy="2205038"/>
          </a:xfrm>
        </p:spPr>
        <p:txBody>
          <a:bodyPr>
            <a:normAutofit/>
          </a:bodyPr>
          <a:lstStyle/>
          <a:p>
            <a:r>
              <a:rPr lang="en-US" b="0" dirty="0"/>
              <a:t>Fourth BIG </a:t>
            </a:r>
            <a:r>
              <a:rPr lang="en-US" b="0" dirty="0" smtClean="0"/>
              <a:t>Idea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Regarding Principal Leadership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B41C7-B3C6-034B-A685-D916EA458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8327571"/>
            <a:ext cx="13716000" cy="1959429"/>
          </a:xfrm>
        </p:spPr>
        <p:txBody>
          <a:bodyPr>
            <a:normAutofit/>
          </a:bodyPr>
          <a:lstStyle/>
          <a:p>
            <a:r>
              <a:rPr lang="en-US" sz="6600" b="0" dirty="0"/>
              <a:t>Sharing </a:t>
            </a:r>
            <a:r>
              <a:rPr lang="en-US" sz="6600" b="0" dirty="0" smtClean="0"/>
              <a:t>Our </a:t>
            </a:r>
            <a:r>
              <a:rPr lang="en-US" sz="6600" b="0" dirty="0"/>
              <a:t>Learning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903"/>
          <a:stretch/>
        </p:blipFill>
        <p:spPr>
          <a:xfrm>
            <a:off x="8561125" y="3149713"/>
            <a:ext cx="7440875" cy="43799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273" y="3192746"/>
            <a:ext cx="5598292" cy="43853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533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0607D-850F-EA4B-AAC0-0FDED8C1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9" y="-21251"/>
            <a:ext cx="18288000" cy="2350219"/>
          </a:xfrm>
        </p:spPr>
        <p:txBody>
          <a:bodyPr>
            <a:noAutofit/>
          </a:bodyPr>
          <a:lstStyle/>
          <a:p>
            <a:r>
              <a:rPr lang="en-US" sz="6000" b="0" dirty="0"/>
              <a:t>If teams are being successful, they are identifying </a:t>
            </a:r>
            <a:r>
              <a:rPr lang="en-US" sz="6000" b="0" dirty="0" smtClean="0"/>
              <a:t/>
            </a:r>
            <a:br>
              <a:rPr lang="en-US" sz="6000" b="0" dirty="0" smtClean="0"/>
            </a:br>
            <a:r>
              <a:rPr lang="en-US" sz="6000" b="0" dirty="0" smtClean="0"/>
              <a:t>practices </a:t>
            </a:r>
            <a:r>
              <a:rPr lang="en-US" sz="6000" b="0" dirty="0"/>
              <a:t>that are successful with their students.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0AE70-D285-1D4A-B39F-3BC411FB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542" y="2324169"/>
            <a:ext cx="14231993" cy="33945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5200" b="0" dirty="0"/>
              <a:t>How do/should we share these learnings across the school?</a:t>
            </a:r>
          </a:p>
          <a:p>
            <a:pPr>
              <a:spcBef>
                <a:spcPts val="0"/>
              </a:spcBef>
            </a:pPr>
            <a:r>
              <a:rPr lang="en-US" sz="5200" b="0" dirty="0"/>
              <a:t>Work with your BLT to identify how to share these best </a:t>
            </a:r>
            <a:r>
              <a:rPr lang="en-US" sz="5200" b="0" dirty="0" smtClean="0"/>
              <a:t>practices.</a:t>
            </a:r>
            <a:endParaRPr lang="en-US" sz="5200" b="0" dirty="0"/>
          </a:p>
        </p:txBody>
      </p:sp>
      <p:grpSp>
        <p:nvGrpSpPr>
          <p:cNvPr id="8" name="Group 7"/>
          <p:cNvGrpSpPr/>
          <p:nvPr/>
        </p:nvGrpSpPr>
        <p:grpSpPr>
          <a:xfrm>
            <a:off x="150125" y="6086897"/>
            <a:ext cx="17960454" cy="3927143"/>
            <a:chOff x="150125" y="6086897"/>
            <a:chExt cx="17960454" cy="39271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79195F4-8C60-1448-9BE3-3B3C07F1B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845"/>
            <a:stretch/>
          </p:blipFill>
          <p:spPr>
            <a:xfrm>
              <a:off x="367285" y="6343511"/>
              <a:ext cx="5538933" cy="34282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5A6750-21AF-554C-8760-C6E447281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43023" y="6343567"/>
              <a:ext cx="4416630" cy="352546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B27E65-4183-CA47-9996-385405DA0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30307" y="6343512"/>
              <a:ext cx="5127792" cy="352552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150125" y="6086897"/>
              <a:ext cx="17960454" cy="3927143"/>
            </a:xfrm>
            <a:prstGeom prst="rect">
              <a:avLst/>
            </a:prstGeom>
            <a:noFill/>
            <a:ln w="57150">
              <a:solidFill>
                <a:srgbClr val="61A8B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865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F610E3-6FC0-274C-AF7E-062A4DF42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93116"/>
            <a:ext cx="18287999" cy="1625649"/>
          </a:xfrm>
        </p:spPr>
        <p:txBody>
          <a:bodyPr>
            <a:normAutofit/>
          </a:bodyPr>
          <a:lstStyle/>
          <a:p>
            <a:r>
              <a:rPr lang="en-US" sz="6200" b="0" dirty="0"/>
              <a:t>Content Knowledge (The What</a:t>
            </a:r>
            <a:r>
              <a:rPr lang="en-US" sz="6200" b="0" dirty="0" smtClean="0"/>
              <a:t>)</a:t>
            </a:r>
            <a:endParaRPr lang="en-US" sz="6200" b="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94C01FD-6A84-B247-9C91-E7CD0CFA7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033004"/>
            <a:ext cx="18287999" cy="1633818"/>
          </a:xfrm>
        </p:spPr>
        <p:txBody>
          <a:bodyPr>
            <a:normAutofit/>
          </a:bodyPr>
          <a:lstStyle/>
          <a:p>
            <a:r>
              <a:rPr lang="en-US" sz="6200" b="0" dirty="0"/>
              <a:t>Procedural or Pedagogical Knowledge (The How)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1AC1AA-CFCB-CC4F-B0DF-8E7045608C28}"/>
              </a:ext>
            </a:extLst>
          </p:cNvPr>
          <p:cNvSpPr txBox="1"/>
          <p:nvPr/>
        </p:nvSpPr>
        <p:spPr>
          <a:xfrm>
            <a:off x="6943406" y="4352034"/>
            <a:ext cx="44011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 smtClean="0"/>
              <a:t>Versus</a:t>
            </a:r>
            <a:endParaRPr lang="en-US" sz="405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420471" y="2613304"/>
            <a:ext cx="4289611" cy="4289611"/>
            <a:chOff x="3065929" y="2798154"/>
            <a:chExt cx="4289611" cy="4289611"/>
          </a:xfrm>
        </p:grpSpPr>
        <p:sp>
          <p:nvSpPr>
            <p:cNvPr id="6" name="Oval 5"/>
            <p:cNvSpPr/>
            <p:nvPr/>
          </p:nvSpPr>
          <p:spPr>
            <a:xfrm>
              <a:off x="3065929" y="2798154"/>
              <a:ext cx="4289611" cy="4289611"/>
            </a:xfrm>
            <a:prstGeom prst="ellipse">
              <a:avLst/>
            </a:prstGeom>
            <a:solidFill>
              <a:srgbClr val="D811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1AC1AA-CFCB-CC4F-B0DF-8E7045608C28}"/>
                </a:ext>
              </a:extLst>
            </p:cNvPr>
            <p:cNvSpPr txBox="1"/>
            <p:nvPr/>
          </p:nvSpPr>
          <p:spPr>
            <a:xfrm>
              <a:off x="3526147" y="4010256"/>
              <a:ext cx="2957041" cy="1917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7000"/>
                </a:lnSpc>
              </a:pPr>
              <a:r>
                <a:rPr lang="en-US" sz="7500" b="1" dirty="0" smtClean="0">
                  <a:solidFill>
                    <a:schemeClr val="bg1"/>
                  </a:solidFill>
                </a:rPr>
                <a:t>T H E</a:t>
              </a:r>
            </a:p>
            <a:p>
              <a:pPr>
                <a:lnSpc>
                  <a:spcPts val="7000"/>
                </a:lnSpc>
              </a:pPr>
              <a:r>
                <a:rPr lang="en-US" sz="7500" b="1" spc="300" dirty="0" smtClean="0">
                  <a:solidFill>
                    <a:schemeClr val="bg1"/>
                  </a:solidFill>
                </a:rPr>
                <a:t>WHAT</a:t>
              </a:r>
              <a:endParaRPr lang="en-US" sz="4050" spc="30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724835" y="5942149"/>
              <a:ext cx="298524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1577916" y="2639196"/>
            <a:ext cx="4289611" cy="4289611"/>
            <a:chOff x="3065929" y="2798154"/>
            <a:chExt cx="4289611" cy="4289611"/>
          </a:xfrm>
          <a:solidFill>
            <a:srgbClr val="00B050"/>
          </a:solidFill>
        </p:grpSpPr>
        <p:sp>
          <p:nvSpPr>
            <p:cNvPr id="17" name="Oval 16"/>
            <p:cNvSpPr/>
            <p:nvPr/>
          </p:nvSpPr>
          <p:spPr>
            <a:xfrm>
              <a:off x="3065929" y="2798154"/>
              <a:ext cx="4289611" cy="4289611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1AC1AA-CFCB-CC4F-B0DF-8E7045608C28}"/>
                </a:ext>
              </a:extLst>
            </p:cNvPr>
            <p:cNvSpPr txBox="1"/>
            <p:nvPr/>
          </p:nvSpPr>
          <p:spPr>
            <a:xfrm>
              <a:off x="3526147" y="4010256"/>
              <a:ext cx="2957041" cy="19171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ts val="7000"/>
                </a:lnSpc>
              </a:pPr>
              <a:r>
                <a:rPr lang="en-US" sz="7500" b="1" dirty="0" smtClean="0">
                  <a:solidFill>
                    <a:schemeClr val="bg1"/>
                  </a:solidFill>
                </a:rPr>
                <a:t>T H E</a:t>
              </a:r>
            </a:p>
            <a:p>
              <a:pPr>
                <a:lnSpc>
                  <a:spcPts val="7000"/>
                </a:lnSpc>
              </a:pPr>
              <a:r>
                <a:rPr lang="en-US" sz="7500" b="1" spc="300" dirty="0" smtClean="0">
                  <a:solidFill>
                    <a:schemeClr val="bg1"/>
                  </a:solidFill>
                </a:rPr>
                <a:t>HOW</a:t>
              </a:r>
              <a:endParaRPr lang="en-US" sz="4050" spc="3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724835" y="5942149"/>
              <a:ext cx="2985247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411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80071-5ECD-674B-9ED3-689BBE871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7420" y="1282356"/>
            <a:ext cx="18287999" cy="2205038"/>
          </a:xfrm>
        </p:spPr>
        <p:txBody>
          <a:bodyPr>
            <a:normAutofit/>
          </a:bodyPr>
          <a:lstStyle/>
          <a:p>
            <a:r>
              <a:rPr lang="en-US" sz="6400" b="0" dirty="0"/>
              <a:t>How do we share our learnings across the school?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0125" y="6086897"/>
            <a:ext cx="17960454" cy="3927143"/>
            <a:chOff x="150125" y="6086897"/>
            <a:chExt cx="17960454" cy="392714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79195F4-8C60-1448-9BE3-3B3C07F1B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845"/>
            <a:stretch/>
          </p:blipFill>
          <p:spPr>
            <a:xfrm>
              <a:off x="367285" y="6343511"/>
              <a:ext cx="5538933" cy="34282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15A6750-21AF-554C-8760-C6E447281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3023" y="6343567"/>
              <a:ext cx="4416630" cy="352546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B27E65-4183-CA47-9996-385405DA0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30307" y="6343512"/>
              <a:ext cx="5127792" cy="352552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150125" y="6086897"/>
              <a:ext cx="17960454" cy="3927143"/>
            </a:xfrm>
            <a:prstGeom prst="rect">
              <a:avLst/>
            </a:prstGeom>
            <a:noFill/>
            <a:ln w="57150">
              <a:solidFill>
                <a:srgbClr val="61A8B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29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80071-5ECD-674B-9ED3-689BBE871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7420" y="1282356"/>
            <a:ext cx="18287999" cy="2205038"/>
          </a:xfrm>
        </p:spPr>
        <p:txBody>
          <a:bodyPr>
            <a:normAutofit/>
          </a:bodyPr>
          <a:lstStyle/>
          <a:p>
            <a:r>
              <a:rPr lang="en-US" sz="6400" b="0" dirty="0"/>
              <a:t>How do we share our learnings across the school?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0EE488-91C1-004E-B86F-F65A18847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648" y="3788550"/>
            <a:ext cx="18287999" cy="1183758"/>
          </a:xfrm>
        </p:spPr>
        <p:txBody>
          <a:bodyPr>
            <a:normAutofit/>
          </a:bodyPr>
          <a:lstStyle/>
          <a:p>
            <a:r>
              <a:rPr lang="en-US" sz="6600" b="0" dirty="0"/>
              <a:t>Better </a:t>
            </a:r>
            <a:r>
              <a:rPr lang="en-US" sz="6600" b="0" dirty="0" smtClean="0"/>
              <a:t>Use </a:t>
            </a:r>
            <a:r>
              <a:rPr lang="en-US" sz="6600" b="0" dirty="0"/>
              <a:t>of </a:t>
            </a:r>
            <a:r>
              <a:rPr lang="en-US" sz="6600" b="0" dirty="0" smtClean="0"/>
              <a:t>Our Teams—TBTs </a:t>
            </a:r>
            <a:r>
              <a:rPr lang="en-US" sz="6600" b="0" dirty="0"/>
              <a:t>and BLTs                                         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0125" y="6086897"/>
            <a:ext cx="17960454" cy="3927143"/>
            <a:chOff x="150125" y="6086897"/>
            <a:chExt cx="17960454" cy="392714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79195F4-8C60-1448-9BE3-3B3C07F1B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845"/>
            <a:stretch/>
          </p:blipFill>
          <p:spPr>
            <a:xfrm>
              <a:off x="367285" y="6343511"/>
              <a:ext cx="5538933" cy="34282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15A6750-21AF-554C-8760-C6E447281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3023" y="6343567"/>
              <a:ext cx="4416630" cy="352546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B27E65-4183-CA47-9996-385405DA0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30307" y="6343512"/>
              <a:ext cx="5127792" cy="352552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150125" y="6086897"/>
              <a:ext cx="17960454" cy="3927143"/>
            </a:xfrm>
            <a:prstGeom prst="rect">
              <a:avLst/>
            </a:prstGeom>
            <a:noFill/>
            <a:ln w="57150">
              <a:solidFill>
                <a:srgbClr val="61A8B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362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32EAA9-86AE-1E43-9E4F-9C93E8728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700" y="185149"/>
            <a:ext cx="11658600" cy="2205038"/>
          </a:xfrm>
        </p:spPr>
        <p:txBody>
          <a:bodyPr>
            <a:normAutofit/>
          </a:bodyPr>
          <a:lstStyle/>
          <a:p>
            <a:r>
              <a:rPr lang="en-US" sz="8000" b="0" dirty="0">
                <a:latin typeface="+mn-lt"/>
              </a:rPr>
              <a:t>Sharing </a:t>
            </a:r>
            <a:r>
              <a:rPr lang="en-US" sz="8000" b="0" dirty="0" smtClean="0">
                <a:latin typeface="+mn-lt"/>
              </a:rPr>
              <a:t>Our Learning</a:t>
            </a:r>
            <a:endParaRPr lang="en-US" sz="8000" b="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BC604-A296-8742-AE5B-976D351D0ADC}"/>
              </a:ext>
            </a:extLst>
          </p:cNvPr>
          <p:cNvSpPr txBox="1"/>
          <p:nvPr/>
        </p:nvSpPr>
        <p:spPr>
          <a:xfrm>
            <a:off x="10446995" y="9473693"/>
            <a:ext cx="793698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/>
              <a:t>Rogers (2003) and Edmonson (2019)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D124DD8-762E-1E4C-A37A-29E0AAE1D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72211"/>
            <a:ext cx="18288000" cy="2117593"/>
          </a:xfrm>
        </p:spPr>
        <p:txBody>
          <a:bodyPr>
            <a:normAutofit/>
          </a:bodyPr>
          <a:lstStyle/>
          <a:p>
            <a:r>
              <a:rPr lang="en-US" sz="6400" b="0" dirty="0"/>
              <a:t>People feel comfortable </a:t>
            </a:r>
            <a:r>
              <a:rPr lang="en-US" sz="6400" b="0" dirty="0" smtClean="0"/>
              <a:t>when </a:t>
            </a:r>
            <a:r>
              <a:rPr lang="en-US" sz="6400" b="0" dirty="0"/>
              <a:t>information is                         recommended by someone </a:t>
            </a:r>
            <a:r>
              <a:rPr lang="en-US" sz="6400" b="0" dirty="0" smtClean="0"/>
              <a:t>they </a:t>
            </a:r>
            <a:r>
              <a:rPr lang="en-US" sz="6400" b="0" dirty="0"/>
              <a:t>know and trust</a:t>
            </a:r>
            <a:r>
              <a:rPr lang="en-US" sz="6400" b="0" dirty="0" smtClean="0"/>
              <a:t>.</a:t>
            </a:r>
            <a:endParaRPr lang="en-US" sz="6400" b="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677663" y="4923900"/>
            <a:ext cx="8547017" cy="3664634"/>
            <a:chOff x="4677663" y="4612943"/>
            <a:chExt cx="8547017" cy="3664634"/>
          </a:xfrm>
        </p:grpSpPr>
        <p:grpSp>
          <p:nvGrpSpPr>
            <p:cNvPr id="14" name="Group 13"/>
            <p:cNvGrpSpPr/>
            <p:nvPr/>
          </p:nvGrpSpPr>
          <p:grpSpPr>
            <a:xfrm>
              <a:off x="4677663" y="4612943"/>
              <a:ext cx="8547017" cy="3664634"/>
              <a:chOff x="4677663" y="4612943"/>
              <a:chExt cx="8547017" cy="3664634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4677663" y="4612943"/>
                <a:ext cx="8547017" cy="3575984"/>
              </a:xfrm>
              <a:prstGeom prst="triangle">
                <a:avLst/>
              </a:prstGeom>
              <a:solidFill>
                <a:srgbClr val="61A8B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>
                <a:off x="6292663" y="4612943"/>
                <a:ext cx="5317016" cy="2224585"/>
              </a:xfrm>
              <a:prstGeom prst="triangle">
                <a:avLst/>
              </a:prstGeom>
              <a:solidFill>
                <a:srgbClr val="36507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itle 1"/>
              <p:cNvSpPr txBox="1">
                <a:spLocks/>
              </p:cNvSpPr>
              <p:nvPr/>
            </p:nvSpPr>
            <p:spPr>
              <a:xfrm>
                <a:off x="6173669" y="6830189"/>
                <a:ext cx="5555004" cy="144738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685800" rtl="0" eaLnBrk="1" latinLnBrk="0" hangingPunct="1">
                  <a:spcBef>
                    <a:spcPct val="20000"/>
                  </a:spcBef>
                  <a:buFont typeface="Arial"/>
                  <a:buNone/>
                  <a:defRPr sz="6750" b="1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0" algn="ctr" defTabSz="685800" rtl="0" eaLnBrk="1" latinLnBrk="0" hangingPunct="1">
                  <a:spcBef>
                    <a:spcPct val="20000"/>
                  </a:spcBef>
                  <a:buFont typeface="Arial"/>
                  <a:buNone/>
                  <a:defRPr sz="6000" b="1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0" algn="ctr" defTabSz="685800" rtl="0" eaLnBrk="1" latinLnBrk="0" hangingPunct="1">
                  <a:spcBef>
                    <a:spcPct val="20000"/>
                  </a:spcBef>
                  <a:buFont typeface="Arial"/>
                  <a:buNone/>
                  <a:defRPr sz="6000" b="1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2057400" indent="0" algn="ctr" defTabSz="685800" rtl="0" eaLnBrk="1" latinLnBrk="0" hangingPunct="1">
                  <a:spcBef>
                    <a:spcPct val="20000"/>
                  </a:spcBef>
                  <a:buFont typeface="Arial"/>
                  <a:buNone/>
                  <a:defRPr sz="6000" b="1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743200" indent="0" algn="ctr" defTabSz="685800" rtl="0" eaLnBrk="1" latinLnBrk="0" hangingPunct="1">
                  <a:spcBef>
                    <a:spcPct val="20000"/>
                  </a:spcBef>
                  <a:buFont typeface="Arial"/>
                  <a:buNone/>
                  <a:defRPr sz="6000" b="1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3429000" indent="0" algn="ctr" defTabSz="685800" rtl="0" eaLnBrk="1" latinLnBrk="0" hangingPunct="1">
                  <a:spcBef>
                    <a:spcPct val="20000"/>
                  </a:spcBef>
                  <a:buFont typeface="Arial"/>
                  <a:buNone/>
                  <a:defRPr sz="3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4114800" indent="0" algn="ctr" defTabSz="685800" rtl="0" eaLnBrk="1" latinLnBrk="0" hangingPunct="1">
                  <a:spcBef>
                    <a:spcPct val="20000"/>
                  </a:spcBef>
                  <a:buFont typeface="Arial"/>
                  <a:buNone/>
                  <a:defRPr sz="3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4800600" indent="0" algn="ctr" defTabSz="685800" rtl="0" eaLnBrk="1" latinLnBrk="0" hangingPunct="1">
                  <a:spcBef>
                    <a:spcPct val="20000"/>
                  </a:spcBef>
                  <a:buFont typeface="Arial"/>
                  <a:buNone/>
                  <a:defRPr sz="3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5486400" indent="0" algn="ctr" defTabSz="685800" rtl="0" eaLnBrk="1" latinLnBrk="0" hangingPunct="1">
                  <a:spcBef>
                    <a:spcPct val="20000"/>
                  </a:spcBef>
                  <a:buFont typeface="Arial"/>
                  <a:buNone/>
                  <a:defRPr sz="3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8000" b="0" dirty="0" smtClean="0">
                    <a:solidFill>
                      <a:schemeClr val="bg1"/>
                    </a:solidFill>
                  </a:rPr>
                  <a:t>Know</a:t>
                </a:r>
                <a:endParaRPr lang="en-US" sz="8000" b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6173669" y="5308829"/>
              <a:ext cx="5555004" cy="14473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685800" rtl="0" eaLnBrk="1" latinLnBrk="0" hangingPunct="1">
                <a:spcBef>
                  <a:spcPct val="20000"/>
                </a:spcBef>
                <a:buFont typeface="Arial"/>
                <a:buNone/>
                <a:defRPr sz="675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685800" indent="0" algn="ctr" defTabSz="685800" rtl="0" eaLnBrk="1" latinLnBrk="0" hangingPunct="1">
                <a:spcBef>
                  <a:spcPct val="20000"/>
                </a:spcBef>
                <a:buFont typeface="Arial"/>
                <a:buNone/>
                <a:defRPr sz="6000" b="1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371600" indent="0" algn="ctr" defTabSz="685800" rtl="0" eaLnBrk="1" latinLnBrk="0" hangingPunct="1">
                <a:spcBef>
                  <a:spcPct val="20000"/>
                </a:spcBef>
                <a:buFont typeface="Arial"/>
                <a:buNone/>
                <a:defRPr sz="6000" b="1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2057400" indent="0" algn="ctr" defTabSz="685800" rtl="0" eaLnBrk="1" latinLnBrk="0" hangingPunct="1">
                <a:spcBef>
                  <a:spcPct val="20000"/>
                </a:spcBef>
                <a:buFont typeface="Arial"/>
                <a:buNone/>
                <a:defRPr sz="6000" b="1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743200" indent="0" algn="ctr" defTabSz="685800" rtl="0" eaLnBrk="1" latinLnBrk="0" hangingPunct="1">
                <a:spcBef>
                  <a:spcPct val="20000"/>
                </a:spcBef>
                <a:buFont typeface="Arial"/>
                <a:buNone/>
                <a:defRPr sz="6000" b="1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3429000" indent="0" algn="ctr" defTabSz="685800" rtl="0" eaLnBrk="1" latinLnBrk="0" hangingPunct="1">
                <a:spcBef>
                  <a:spcPct val="20000"/>
                </a:spcBef>
                <a:buFont typeface="Arial"/>
                <a:buNone/>
                <a:defRPr sz="3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4114800" indent="0" algn="ctr" defTabSz="685800" rtl="0" eaLnBrk="1" latinLnBrk="0" hangingPunct="1">
                <a:spcBef>
                  <a:spcPct val="20000"/>
                </a:spcBef>
                <a:buFont typeface="Arial"/>
                <a:buNone/>
                <a:defRPr sz="3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800600" indent="0" algn="ctr" defTabSz="685800" rtl="0" eaLnBrk="1" latinLnBrk="0" hangingPunct="1">
                <a:spcBef>
                  <a:spcPct val="20000"/>
                </a:spcBef>
                <a:buFont typeface="Arial"/>
                <a:buNone/>
                <a:defRPr sz="3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5486400" indent="0" algn="ctr" defTabSz="685800" rtl="0" eaLnBrk="1" latinLnBrk="0" hangingPunct="1">
                <a:spcBef>
                  <a:spcPct val="20000"/>
                </a:spcBef>
                <a:buFont typeface="Arial"/>
                <a:buNone/>
                <a:defRPr sz="3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sz="8000" b="0" dirty="0" smtClean="0">
                  <a:solidFill>
                    <a:schemeClr val="bg1"/>
                  </a:solidFill>
                </a:rPr>
                <a:t>Trust</a:t>
              </a:r>
              <a:endParaRPr lang="en-US" sz="8000" b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125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3F7F-4D86-4945-BAC4-A48C0531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0"/>
            <a:ext cx="12344400" cy="1714500"/>
          </a:xfrm>
        </p:spPr>
        <p:txBody>
          <a:bodyPr>
            <a:normAutofit/>
          </a:bodyPr>
          <a:lstStyle/>
          <a:p>
            <a:r>
              <a:rPr lang="en-US" sz="8000" b="0" dirty="0"/>
              <a:t>Science Fair for </a:t>
            </a:r>
            <a:r>
              <a:rPr lang="en-US" sz="8000" b="0" dirty="0" smtClean="0"/>
              <a:t>Adults</a:t>
            </a:r>
            <a:endParaRPr lang="en-US" sz="8000" b="0" dirty="0"/>
          </a:p>
        </p:txBody>
      </p:sp>
      <p:grpSp>
        <p:nvGrpSpPr>
          <p:cNvPr id="7" name="Group 6"/>
          <p:cNvGrpSpPr/>
          <p:nvPr/>
        </p:nvGrpSpPr>
        <p:grpSpPr>
          <a:xfrm>
            <a:off x="14260815" y="2354699"/>
            <a:ext cx="2989956" cy="4141633"/>
            <a:chOff x="14585457" y="1462448"/>
            <a:chExt cx="2965626" cy="41079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79C81F-4EE9-2F4B-A5D5-3DBC48FAE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85461" y="3338155"/>
              <a:ext cx="2965622" cy="22322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9312D4-C411-634E-846C-F98D45F1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85457" y="1462448"/>
              <a:ext cx="2965623" cy="18757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834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3F7F-4D86-4945-BAC4-A48C0531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0"/>
            <a:ext cx="12344400" cy="1714500"/>
          </a:xfrm>
        </p:spPr>
        <p:txBody>
          <a:bodyPr>
            <a:normAutofit/>
          </a:bodyPr>
          <a:lstStyle/>
          <a:p>
            <a:r>
              <a:rPr lang="en-US" sz="8000" b="0" dirty="0"/>
              <a:t>Science Fair for </a:t>
            </a:r>
            <a:r>
              <a:rPr lang="en-US" sz="8000" b="0" dirty="0" smtClean="0"/>
              <a:t>Adults</a:t>
            </a:r>
            <a:endParaRPr lang="en-US" sz="8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350C1-C506-EC4F-93D4-8E2A01CCF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293" y="1902275"/>
            <a:ext cx="13716000" cy="7005510"/>
          </a:xfrm>
        </p:spPr>
        <p:txBody>
          <a:bodyPr>
            <a:normAutofit/>
          </a:bodyPr>
          <a:lstStyle/>
          <a:p>
            <a:r>
              <a:rPr lang="en-US" sz="5600" b="0" dirty="0"/>
              <a:t>Each TBT conducts a study of </a:t>
            </a:r>
            <a:r>
              <a:rPr lang="en-US" sz="5600" b="0" dirty="0" smtClean="0"/>
              <a:t>a </a:t>
            </a:r>
            <a:r>
              <a:rPr lang="en-US" sz="5600" b="0" dirty="0"/>
              <a:t>practice</a:t>
            </a:r>
          </a:p>
          <a:p>
            <a:pPr lvl="1"/>
            <a:r>
              <a:rPr lang="en-US" sz="5600" b="0" dirty="0"/>
              <a:t> No longer than 90 </a:t>
            </a:r>
            <a:r>
              <a:rPr lang="en-US" sz="5600" b="0" dirty="0" smtClean="0"/>
              <a:t>days</a:t>
            </a:r>
            <a:endParaRPr lang="en-US" sz="5600" b="0" dirty="0"/>
          </a:p>
        </p:txBody>
      </p:sp>
      <p:grpSp>
        <p:nvGrpSpPr>
          <p:cNvPr id="7" name="Group 6"/>
          <p:cNvGrpSpPr/>
          <p:nvPr/>
        </p:nvGrpSpPr>
        <p:grpSpPr>
          <a:xfrm>
            <a:off x="14260815" y="2354699"/>
            <a:ext cx="2989956" cy="4141633"/>
            <a:chOff x="14585457" y="1462448"/>
            <a:chExt cx="2965626" cy="41079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79C81F-4EE9-2F4B-A5D5-3DBC48FAE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85461" y="3338155"/>
              <a:ext cx="2965622" cy="22322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9312D4-C411-634E-846C-F98D45F1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85457" y="1462448"/>
              <a:ext cx="2965623" cy="18757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12F3E17-B347-B949-BFC3-97BE1AED03D6}"/>
              </a:ext>
            </a:extLst>
          </p:cNvPr>
          <p:cNvSpPr txBox="1"/>
          <p:nvPr/>
        </p:nvSpPr>
        <p:spPr>
          <a:xfrm>
            <a:off x="13025583" y="9462682"/>
            <a:ext cx="509870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/>
              <a:t>Reeves and </a:t>
            </a:r>
            <a:r>
              <a:rPr lang="en-US" sz="4050" dirty="0" err="1"/>
              <a:t>Eaker</a:t>
            </a:r>
            <a:r>
              <a:rPr lang="en-US" sz="405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83475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3F7F-4D86-4945-BAC4-A48C0531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0"/>
            <a:ext cx="12344400" cy="1714500"/>
          </a:xfrm>
        </p:spPr>
        <p:txBody>
          <a:bodyPr>
            <a:normAutofit/>
          </a:bodyPr>
          <a:lstStyle/>
          <a:p>
            <a:r>
              <a:rPr lang="en-US" sz="8000" b="0" dirty="0"/>
              <a:t>Science Fair for </a:t>
            </a:r>
            <a:r>
              <a:rPr lang="en-US" sz="8000" b="0" dirty="0" smtClean="0"/>
              <a:t>Adults</a:t>
            </a:r>
            <a:endParaRPr lang="en-US" sz="8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350C1-C506-EC4F-93D4-8E2A01CCF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293" y="1902275"/>
            <a:ext cx="13716000" cy="7005510"/>
          </a:xfrm>
        </p:spPr>
        <p:txBody>
          <a:bodyPr>
            <a:normAutofit/>
          </a:bodyPr>
          <a:lstStyle/>
          <a:p>
            <a:r>
              <a:rPr lang="en-US" sz="5600" b="0" dirty="0"/>
              <a:t>Each TBT conducts a study of </a:t>
            </a:r>
            <a:r>
              <a:rPr lang="en-US" sz="5600" b="0" dirty="0" smtClean="0"/>
              <a:t>a </a:t>
            </a:r>
            <a:r>
              <a:rPr lang="en-US" sz="5600" b="0" dirty="0"/>
              <a:t>practice</a:t>
            </a:r>
          </a:p>
          <a:p>
            <a:pPr lvl="1"/>
            <a:r>
              <a:rPr lang="en-US" sz="5600" b="0" dirty="0"/>
              <a:t> No longer than 90 days</a:t>
            </a:r>
          </a:p>
          <a:p>
            <a:r>
              <a:rPr lang="en-US" sz="5600" b="0" dirty="0"/>
              <a:t>Create poster boards, share:</a:t>
            </a:r>
          </a:p>
          <a:p>
            <a:pPr lvl="1"/>
            <a:r>
              <a:rPr lang="en-US" sz="5600" b="0" dirty="0"/>
              <a:t> </a:t>
            </a:r>
            <a:r>
              <a:rPr lang="en-US" sz="5600" b="0" dirty="0" smtClean="0"/>
              <a:t>Challenge/Intervention/Evidence</a:t>
            </a:r>
            <a:endParaRPr lang="en-US" sz="5600" b="0" dirty="0"/>
          </a:p>
        </p:txBody>
      </p:sp>
      <p:grpSp>
        <p:nvGrpSpPr>
          <p:cNvPr id="7" name="Group 6"/>
          <p:cNvGrpSpPr/>
          <p:nvPr/>
        </p:nvGrpSpPr>
        <p:grpSpPr>
          <a:xfrm>
            <a:off x="14260815" y="2354699"/>
            <a:ext cx="2989956" cy="4141633"/>
            <a:chOff x="14585457" y="1462448"/>
            <a:chExt cx="2965626" cy="41079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79C81F-4EE9-2F4B-A5D5-3DBC48FAE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85461" y="3338155"/>
              <a:ext cx="2965622" cy="22322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9312D4-C411-634E-846C-F98D45F1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85457" y="1462448"/>
              <a:ext cx="2965623" cy="18757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12F3E17-B347-B949-BFC3-97BE1AED03D6}"/>
              </a:ext>
            </a:extLst>
          </p:cNvPr>
          <p:cNvSpPr txBox="1"/>
          <p:nvPr/>
        </p:nvSpPr>
        <p:spPr>
          <a:xfrm>
            <a:off x="13025583" y="9462682"/>
            <a:ext cx="509870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/>
              <a:t>Reeves and </a:t>
            </a:r>
            <a:r>
              <a:rPr lang="en-US" sz="4050" dirty="0" err="1"/>
              <a:t>Eaker</a:t>
            </a:r>
            <a:r>
              <a:rPr lang="en-US" sz="405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2965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3F7F-4D86-4945-BAC4-A48C0531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0"/>
            <a:ext cx="12344400" cy="1714500"/>
          </a:xfrm>
        </p:spPr>
        <p:txBody>
          <a:bodyPr>
            <a:normAutofit/>
          </a:bodyPr>
          <a:lstStyle/>
          <a:p>
            <a:r>
              <a:rPr lang="en-US" sz="8000" b="0" dirty="0"/>
              <a:t>Science Fair for </a:t>
            </a:r>
            <a:r>
              <a:rPr lang="en-US" sz="8000" b="0" dirty="0" smtClean="0"/>
              <a:t>Adults</a:t>
            </a:r>
            <a:endParaRPr lang="en-US" sz="8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350C1-C506-EC4F-93D4-8E2A01CCF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293" y="1902275"/>
            <a:ext cx="13716000" cy="7005510"/>
          </a:xfrm>
        </p:spPr>
        <p:txBody>
          <a:bodyPr>
            <a:normAutofit/>
          </a:bodyPr>
          <a:lstStyle/>
          <a:p>
            <a:r>
              <a:rPr lang="en-US" sz="5600" b="0" dirty="0"/>
              <a:t>Each TBT conducts a study of </a:t>
            </a:r>
            <a:r>
              <a:rPr lang="en-US" sz="5600" b="0" dirty="0" smtClean="0"/>
              <a:t>a </a:t>
            </a:r>
            <a:r>
              <a:rPr lang="en-US" sz="5600" b="0" dirty="0"/>
              <a:t>practice</a:t>
            </a:r>
          </a:p>
          <a:p>
            <a:pPr lvl="1"/>
            <a:r>
              <a:rPr lang="en-US" sz="5600" b="0" dirty="0"/>
              <a:t> No longer than 90 days</a:t>
            </a:r>
          </a:p>
          <a:p>
            <a:r>
              <a:rPr lang="en-US" sz="5600" b="0" dirty="0"/>
              <a:t>Create poster boards, share:</a:t>
            </a:r>
          </a:p>
          <a:p>
            <a:pPr lvl="1"/>
            <a:r>
              <a:rPr lang="en-US" sz="5600" b="0" dirty="0"/>
              <a:t> Challenge/Intervention/Evidence</a:t>
            </a:r>
          </a:p>
          <a:p>
            <a:pPr marL="942975" indent="-857250"/>
            <a:r>
              <a:rPr lang="en-US" sz="5600" b="0" dirty="0"/>
              <a:t>Each team shares their learning at least once a semester (preferably every quarter</a:t>
            </a:r>
            <a:r>
              <a:rPr lang="en-US" sz="5600" b="0" dirty="0" smtClean="0"/>
              <a:t>)</a:t>
            </a:r>
            <a:endParaRPr lang="en-US" sz="5600" b="0" dirty="0"/>
          </a:p>
        </p:txBody>
      </p:sp>
      <p:grpSp>
        <p:nvGrpSpPr>
          <p:cNvPr id="7" name="Group 6"/>
          <p:cNvGrpSpPr/>
          <p:nvPr/>
        </p:nvGrpSpPr>
        <p:grpSpPr>
          <a:xfrm>
            <a:off x="14260815" y="2354699"/>
            <a:ext cx="2989956" cy="4141633"/>
            <a:chOff x="14585457" y="1462448"/>
            <a:chExt cx="2965626" cy="41079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79C81F-4EE9-2F4B-A5D5-3DBC48FAE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85461" y="3338155"/>
              <a:ext cx="2965622" cy="22322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9312D4-C411-634E-846C-F98D45F1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85457" y="1462448"/>
              <a:ext cx="2965623" cy="18757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12F3E17-B347-B949-BFC3-97BE1AED03D6}"/>
              </a:ext>
            </a:extLst>
          </p:cNvPr>
          <p:cNvSpPr txBox="1"/>
          <p:nvPr/>
        </p:nvSpPr>
        <p:spPr>
          <a:xfrm>
            <a:off x="13025583" y="9462682"/>
            <a:ext cx="509870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/>
              <a:t>Reeves and </a:t>
            </a:r>
            <a:r>
              <a:rPr lang="en-US" sz="4050" dirty="0" err="1"/>
              <a:t>Eaker</a:t>
            </a:r>
            <a:r>
              <a:rPr lang="en-US" sz="405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80056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A730C1-5F9E-AC41-8679-11E33D984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303406"/>
            <a:ext cx="12344400" cy="1714500"/>
          </a:xfrm>
        </p:spPr>
        <p:txBody>
          <a:bodyPr>
            <a:normAutofit/>
          </a:bodyPr>
          <a:lstStyle/>
          <a:p>
            <a:r>
              <a:rPr lang="en-US" sz="8000" b="0" dirty="0"/>
              <a:t>TBT Teams </a:t>
            </a:r>
            <a:r>
              <a:rPr lang="en-US" sz="8000" b="0" dirty="0" smtClean="0"/>
              <a:t>Sharing </a:t>
            </a:r>
            <a:r>
              <a:rPr lang="en-US" sz="8000" b="0" dirty="0"/>
              <a:t>with BLT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8DAF5-3CB6-424D-822E-093183EC9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06" y="2017906"/>
            <a:ext cx="15623276" cy="6006978"/>
          </a:xfrm>
        </p:spPr>
        <p:txBody>
          <a:bodyPr/>
          <a:lstStyle/>
          <a:p>
            <a:pPr marL="942975" indent="-857250"/>
            <a:r>
              <a:rPr lang="en-US" b="0" dirty="0"/>
              <a:t>TBTs should be sharing what they are studying, and the results of their collaborative studies, at least quarterly </a:t>
            </a:r>
            <a:r>
              <a:rPr lang="en-US" b="0" dirty="0" smtClean="0"/>
              <a:t>with </a:t>
            </a:r>
            <a:r>
              <a:rPr lang="en-US" b="0" dirty="0"/>
              <a:t>the </a:t>
            </a:r>
            <a:r>
              <a:rPr lang="en-US" b="0" dirty="0" smtClean="0"/>
              <a:t>BLT.</a:t>
            </a:r>
            <a:endParaRPr lang="en-US" b="0" dirty="0"/>
          </a:p>
          <a:p>
            <a:pPr marL="942975" indent="-857250"/>
            <a:r>
              <a:rPr lang="en-US" b="0" dirty="0"/>
              <a:t>BLT should create ways to catalogue and share these practices across the school</a:t>
            </a:r>
            <a:r>
              <a:rPr lang="en-US" b="0" dirty="0" smtClean="0"/>
              <a:t>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958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C0EB1-96DB-104B-9486-69DCEC383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269" y="2003674"/>
            <a:ext cx="9646976" cy="2205038"/>
          </a:xfrm>
          <a:effectLst>
            <a:outerShdw blurRad="50800" dist="838200" dir="2700000" sx="101000" sy="101000" algn="tl" rotWithShape="0">
              <a:prstClr val="black">
                <a:alpha val="23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b="0" dirty="0"/>
              <a:t>BLTs should </a:t>
            </a:r>
            <a:r>
              <a:rPr lang="en-US" b="0" dirty="0" smtClean="0"/>
              <a:t>be </a:t>
            </a:r>
            <a:r>
              <a:rPr lang="en-US" b="0" dirty="0"/>
              <a:t>sharing their   successes </a:t>
            </a:r>
            <a:r>
              <a:rPr lang="en-US" b="0" dirty="0" smtClean="0"/>
              <a:t>with the DLT.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60A9E7-3461-F74F-BAD6-C97977348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269" y="5407168"/>
            <a:ext cx="10151943" cy="2705616"/>
          </a:xfrm>
        </p:spPr>
        <p:txBody>
          <a:bodyPr>
            <a:normAutofit/>
          </a:bodyPr>
          <a:lstStyle/>
          <a:p>
            <a:pPr algn="l"/>
            <a:r>
              <a:rPr lang="en-US" b="0" dirty="0" smtClean="0">
                <a:solidFill>
                  <a:schemeClr val="tx1"/>
                </a:solidFill>
              </a:rPr>
              <a:t>DLT </a:t>
            </a:r>
            <a:r>
              <a:rPr lang="en-US" b="0" dirty="0">
                <a:solidFill>
                  <a:schemeClr val="tx1"/>
                </a:solidFill>
              </a:rPr>
              <a:t>should be sharing </a:t>
            </a:r>
            <a:r>
              <a:rPr lang="en-US" b="0" dirty="0" smtClean="0">
                <a:solidFill>
                  <a:schemeClr val="tx1"/>
                </a:solidFill>
              </a:rPr>
              <a:t>back </a:t>
            </a:r>
            <a:r>
              <a:rPr lang="en-US" b="0" dirty="0">
                <a:solidFill>
                  <a:schemeClr val="tx1"/>
                </a:solidFill>
              </a:rPr>
              <a:t>with their </a:t>
            </a:r>
            <a:r>
              <a:rPr lang="en-US" b="0" dirty="0" smtClean="0">
                <a:solidFill>
                  <a:schemeClr val="tx1"/>
                </a:solidFill>
              </a:rPr>
              <a:t>BLTs.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6353" r="27472"/>
          <a:stretch/>
        </p:blipFill>
        <p:spPr>
          <a:xfrm>
            <a:off x="1405719" y="1344252"/>
            <a:ext cx="4503762" cy="7200900"/>
          </a:xfrm>
          <a:prstGeom prst="rect">
            <a:avLst/>
          </a:prstGeom>
          <a:ln w="76200">
            <a:solidFill>
              <a:srgbClr val="61A8B6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968991" y="805218"/>
            <a:ext cx="16309075" cy="8079475"/>
          </a:xfrm>
          <a:prstGeom prst="rect">
            <a:avLst/>
          </a:prstGeom>
          <a:noFill/>
          <a:ln w="76200">
            <a:solidFill>
              <a:srgbClr val="61A8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2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4700" y="243571"/>
            <a:ext cx="11658600" cy="2205038"/>
          </a:xfrm>
        </p:spPr>
        <p:txBody>
          <a:bodyPr>
            <a:normAutofit/>
          </a:bodyPr>
          <a:lstStyle/>
          <a:p>
            <a:r>
              <a:rPr lang="en-US" b="0" dirty="0"/>
              <a:t>Fifth BIG </a:t>
            </a:r>
            <a:r>
              <a:rPr lang="en-US" b="0" dirty="0" smtClean="0"/>
              <a:t>Idea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Regarding Principal Leadership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B41C7-B3C6-034B-A685-D916EA458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327571"/>
            <a:ext cx="18288000" cy="1959429"/>
          </a:xfrm>
        </p:spPr>
        <p:txBody>
          <a:bodyPr>
            <a:normAutofit/>
          </a:bodyPr>
          <a:lstStyle/>
          <a:p>
            <a:r>
              <a:rPr lang="en-US" b="0" dirty="0"/>
              <a:t>Classroom Observations and Coaching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49713"/>
            <a:ext cx="5591461" cy="43799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903"/>
          <a:stretch/>
        </p:blipFill>
        <p:spPr>
          <a:xfrm>
            <a:off x="8749384" y="3149713"/>
            <a:ext cx="7440875" cy="43799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4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487CA-0CC0-094A-97D4-24911303B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992"/>
            <a:ext cx="16459200" cy="1714500"/>
          </a:xfrm>
        </p:spPr>
        <p:txBody>
          <a:bodyPr>
            <a:normAutofit/>
          </a:bodyPr>
          <a:lstStyle/>
          <a:p>
            <a:r>
              <a:rPr lang="en-US" sz="7200" b="0" dirty="0"/>
              <a:t>How do we learn</a:t>
            </a:r>
            <a:r>
              <a:rPr lang="en-US" sz="7200" b="0" dirty="0" smtClean="0"/>
              <a:t>?</a:t>
            </a:r>
            <a:endParaRPr lang="en-US" sz="72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379B1-E92C-E342-8546-474FB3EC9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958" y="3430877"/>
            <a:ext cx="4229601" cy="28146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44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B5054-3B0D-CC41-9F45-A3FC20B93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218" y="3"/>
            <a:ext cx="16650269" cy="2560952"/>
          </a:xfrm>
        </p:spPr>
        <p:txBody>
          <a:bodyPr>
            <a:normAutofit/>
          </a:bodyPr>
          <a:lstStyle/>
          <a:p>
            <a:r>
              <a:rPr lang="en-US" b="0" dirty="0"/>
              <a:t>Since OPES and OTES require both </a:t>
            </a:r>
            <a:r>
              <a:rPr lang="en-US" b="0" i="1" dirty="0" smtClean="0"/>
              <a:t>walkthroughs</a:t>
            </a:r>
            <a:r>
              <a:rPr lang="en-US" b="0" dirty="0" smtClean="0"/>
              <a:t> </a:t>
            </a:r>
            <a:r>
              <a:rPr lang="en-US" b="0" dirty="0"/>
              <a:t>and a </a:t>
            </a:r>
            <a:r>
              <a:rPr lang="en-US" b="0" dirty="0" smtClean="0"/>
              <a:t>professional </a:t>
            </a:r>
            <a:r>
              <a:rPr lang="en-US" b="0" dirty="0"/>
              <a:t>growth </a:t>
            </a:r>
            <a:r>
              <a:rPr lang="en-US" b="0" dirty="0" smtClean="0"/>
              <a:t>plan…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9A438-7A7C-5041-A5D9-2339D57EE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249" y="2788971"/>
            <a:ext cx="5931502" cy="3685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05452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B5054-3B0D-CC41-9F45-A3FC20B93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218" y="3"/>
            <a:ext cx="16650269" cy="2560952"/>
          </a:xfrm>
        </p:spPr>
        <p:txBody>
          <a:bodyPr>
            <a:normAutofit/>
          </a:bodyPr>
          <a:lstStyle/>
          <a:p>
            <a:r>
              <a:rPr lang="en-US" b="0" dirty="0"/>
              <a:t>Since OPES and OTES require both </a:t>
            </a:r>
            <a:r>
              <a:rPr lang="en-US" b="0" i="1" dirty="0" smtClean="0"/>
              <a:t>walkthroughs</a:t>
            </a:r>
            <a:r>
              <a:rPr lang="en-US" b="0" dirty="0" smtClean="0"/>
              <a:t> </a:t>
            </a:r>
            <a:r>
              <a:rPr lang="en-US" b="0" dirty="0"/>
              <a:t>and a </a:t>
            </a:r>
            <a:r>
              <a:rPr lang="en-US" b="0" dirty="0" smtClean="0"/>
              <a:t>professional </a:t>
            </a:r>
            <a:r>
              <a:rPr lang="en-US" b="0" dirty="0"/>
              <a:t>growth </a:t>
            </a:r>
            <a:r>
              <a:rPr lang="en-US" b="0" dirty="0" smtClean="0"/>
              <a:t>plan…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1C4739-59A1-F345-A437-941B870A1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5" y="6962064"/>
            <a:ext cx="16650269" cy="2628900"/>
          </a:xfrm>
        </p:spPr>
        <p:txBody>
          <a:bodyPr>
            <a:normAutofit/>
          </a:bodyPr>
          <a:lstStyle/>
          <a:p>
            <a:r>
              <a:rPr lang="en-US" b="0" dirty="0" smtClean="0"/>
              <a:t>…there </a:t>
            </a:r>
            <a:r>
              <a:rPr lang="en-US" b="0" dirty="0"/>
              <a:t>is a way to integrate these requirements into a more effective process.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9A438-7A7C-5041-A5D9-2339D57EE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249" y="2788971"/>
            <a:ext cx="5931502" cy="3685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08532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E03A-0CE7-2742-92DE-2399B455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0" dirty="0" smtClean="0"/>
              <a:t>First, </a:t>
            </a:r>
            <a:r>
              <a:rPr lang="en-US" sz="8000" b="0" dirty="0"/>
              <a:t>a </a:t>
            </a:r>
            <a:r>
              <a:rPr lang="en-US" sz="8000" b="0" dirty="0" smtClean="0"/>
              <a:t>Little Research Background</a:t>
            </a:r>
            <a:endParaRPr lang="en-US" sz="8000" b="0" dirty="0"/>
          </a:p>
        </p:txBody>
      </p:sp>
      <p:grpSp>
        <p:nvGrpSpPr>
          <p:cNvPr id="4" name="Group 3"/>
          <p:cNvGrpSpPr/>
          <p:nvPr/>
        </p:nvGrpSpPr>
        <p:grpSpPr>
          <a:xfrm>
            <a:off x="3544452" y="2793856"/>
            <a:ext cx="11199096" cy="5888556"/>
            <a:chOff x="3864023" y="3257880"/>
            <a:chExt cx="11199096" cy="58885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B0B3BC-B644-E844-AC1F-C23B35A86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4023" y="3257880"/>
              <a:ext cx="11199096" cy="588855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4012442" y="8529851"/>
              <a:ext cx="1460310" cy="423080"/>
            </a:xfrm>
            <a:prstGeom prst="rect">
              <a:avLst/>
            </a:prstGeom>
            <a:solidFill>
              <a:srgbClr val="FFE5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39411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205" y="476250"/>
            <a:ext cx="16759451" cy="3713613"/>
          </a:xfrm>
        </p:spPr>
        <p:txBody>
          <a:bodyPr>
            <a:normAutofit/>
          </a:bodyPr>
          <a:lstStyle/>
          <a:p>
            <a:r>
              <a:rPr lang="en-US" sz="6000" b="0" dirty="0"/>
              <a:t>Teacher classroom behavior is just not as stable over classroom sections and time as the research and political communities would like it to </a:t>
            </a:r>
            <a:r>
              <a:rPr lang="en-US" sz="6000" b="0" dirty="0" smtClean="0"/>
              <a:t>be.</a:t>
            </a:r>
            <a:endParaRPr lang="en-US" sz="6000" b="0" dirty="0"/>
          </a:p>
        </p:txBody>
      </p:sp>
      <p:pic>
        <p:nvPicPr>
          <p:cNvPr id="4" name="Picture 3" descr="stabil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7" y="4060351"/>
            <a:ext cx="5928371" cy="4446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95033" y="9333489"/>
            <a:ext cx="307167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/>
              <a:t>Berliner 2014</a:t>
            </a:r>
          </a:p>
        </p:txBody>
      </p:sp>
    </p:spTree>
    <p:extLst>
      <p:ext uri="{BB962C8B-B14F-4D97-AF65-F5344CB8AC3E}">
        <p14:creationId xmlns:p14="http://schemas.microsoft.com/office/powerpoint/2010/main" val="4838156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933" y="1009783"/>
            <a:ext cx="14725935" cy="2838885"/>
          </a:xfrm>
        </p:spPr>
        <p:txBody>
          <a:bodyPr/>
          <a:lstStyle/>
          <a:p>
            <a:r>
              <a:rPr lang="en-US" b="0" dirty="0"/>
              <a:t>Supervising individual teachers into better performance is simply impossible.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41982" y="9328664"/>
            <a:ext cx="333777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/>
              <a:t> Fullan  (2014) </a:t>
            </a:r>
          </a:p>
        </p:txBody>
      </p:sp>
      <p:pic>
        <p:nvPicPr>
          <p:cNvPr id="5" name="Picture 4" descr="apprais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832" y="4491951"/>
            <a:ext cx="3538337" cy="3538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29501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1D1C9C-C70A-734D-8E4A-6150EB1B8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05088"/>
            <a:ext cx="13716000" cy="3015784"/>
          </a:xfrm>
        </p:spPr>
        <p:txBody>
          <a:bodyPr>
            <a:noAutofit/>
          </a:bodyPr>
          <a:lstStyle/>
          <a:p>
            <a:r>
              <a:rPr lang="en-US" sz="8000" b="0" dirty="0"/>
              <a:t>Do </a:t>
            </a:r>
            <a:r>
              <a:rPr lang="en-US" sz="8000" b="0" i="1" dirty="0" smtClean="0"/>
              <a:t>walkthroughs</a:t>
            </a:r>
            <a:r>
              <a:rPr lang="en-US" sz="8000" b="0" dirty="0" smtClean="0"/>
              <a:t> </a:t>
            </a:r>
            <a:r>
              <a:rPr lang="en-US" sz="8000" b="0" dirty="0"/>
              <a:t>work?</a:t>
            </a:r>
            <a:br>
              <a:rPr lang="en-US" sz="8000" b="0" dirty="0"/>
            </a:br>
            <a:r>
              <a:rPr lang="en-US" sz="8000" b="0" dirty="0"/>
              <a:t>What do you </a:t>
            </a:r>
            <a:r>
              <a:rPr lang="en-US" sz="8000" b="0" dirty="0" smtClean="0"/>
              <a:t>think?</a:t>
            </a:r>
            <a:endParaRPr lang="en-US" sz="8000" b="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1081639-0B49-E44C-975E-EA17C0FD8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6722472"/>
            <a:ext cx="13716000" cy="1698196"/>
          </a:xfrm>
        </p:spPr>
        <p:txBody>
          <a:bodyPr>
            <a:normAutofit/>
          </a:bodyPr>
          <a:lstStyle/>
          <a:p>
            <a:r>
              <a:rPr lang="en-US" sz="8000" b="0" dirty="0"/>
              <a:t>Discuss why or why not.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F9CB5C-061B-8546-BF22-3180A5660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394" y="3949607"/>
            <a:ext cx="2538199" cy="170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2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F9CB5C-061B-8546-BF22-3180A5660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394" y="3949607"/>
            <a:ext cx="2538199" cy="170448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EB1D1C9C-C70A-734D-8E4A-6150EB1B8C75}"/>
              </a:ext>
            </a:extLst>
          </p:cNvPr>
          <p:cNvSpPr txBox="1">
            <a:spLocks/>
          </p:cNvSpPr>
          <p:nvPr/>
        </p:nvSpPr>
        <p:spPr>
          <a:xfrm>
            <a:off x="2286000" y="205088"/>
            <a:ext cx="13716000" cy="3015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0" smtClean="0"/>
              <a:t>Do </a:t>
            </a:r>
            <a:r>
              <a:rPr lang="en-US" sz="8000" b="0" i="1" smtClean="0"/>
              <a:t>walkthroughs</a:t>
            </a:r>
            <a:r>
              <a:rPr lang="en-US" sz="8000" b="0" smtClean="0"/>
              <a:t> work?</a:t>
            </a:r>
            <a:br>
              <a:rPr lang="en-US" sz="8000" b="0" smtClean="0"/>
            </a:br>
            <a:r>
              <a:rPr lang="en-US" sz="8000" b="0" smtClean="0"/>
              <a:t>What do you think?</a:t>
            </a:r>
            <a:endParaRPr lang="en-US" sz="8000" b="0" dirty="0"/>
          </a:p>
        </p:txBody>
      </p:sp>
    </p:spTree>
    <p:extLst>
      <p:ext uri="{BB962C8B-B14F-4D97-AF65-F5344CB8AC3E}">
        <p14:creationId xmlns:p14="http://schemas.microsoft.com/office/powerpoint/2010/main" val="17776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F9CB5C-061B-8546-BF22-3180A5660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394" y="3949607"/>
            <a:ext cx="2538199" cy="17044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E0B2EA-890E-5E46-BB02-7C5FAB8865E1}"/>
              </a:ext>
            </a:extLst>
          </p:cNvPr>
          <p:cNvSpPr/>
          <p:nvPr/>
        </p:nvSpPr>
        <p:spPr>
          <a:xfrm>
            <a:off x="10959625" y="9488335"/>
            <a:ext cx="732837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dirty="0">
                <a:solidFill>
                  <a:schemeClr val="tx1">
                    <a:lumMod val="50000"/>
                  </a:schemeClr>
                </a:solidFill>
              </a:rPr>
              <a:t>Grissom, Loeb, &amp; Master (2013</a:t>
            </a:r>
            <a:r>
              <a:rPr lang="en-US" sz="405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r>
              <a:rPr lang="en-US" sz="4050" dirty="0">
                <a:solidFill>
                  <a:schemeClr val="tx1">
                    <a:lumMod val="50000"/>
                  </a:schemeClr>
                </a:solidFill>
              </a:rPr>
              <a:t>  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C1081639-0B49-E44C-975E-EA17C0FD8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083978"/>
            <a:ext cx="18287999" cy="2636942"/>
          </a:xfrm>
        </p:spPr>
        <p:txBody>
          <a:bodyPr>
            <a:normAutofit/>
          </a:bodyPr>
          <a:lstStyle/>
          <a:p>
            <a:r>
              <a:rPr lang="en-US" sz="8000" b="0" dirty="0"/>
              <a:t>Walkthroughs are </a:t>
            </a:r>
            <a:r>
              <a:rPr lang="en-US" sz="8000" b="0" dirty="0" smtClean="0"/>
              <a:t>negatively </a:t>
            </a:r>
            <a:r>
              <a:rPr lang="en-US" sz="8000" b="0" dirty="0"/>
              <a:t>associated </a:t>
            </a:r>
            <a:br>
              <a:rPr lang="en-US" sz="8000" b="0" dirty="0"/>
            </a:br>
            <a:r>
              <a:rPr lang="en-US" sz="8000" b="0" dirty="0"/>
              <a:t>with student </a:t>
            </a:r>
            <a:r>
              <a:rPr lang="en-US" sz="8000" b="0" dirty="0" smtClean="0"/>
              <a:t>outcomes. </a:t>
            </a:r>
            <a:endParaRPr lang="en-US" sz="8000" b="0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B1D1C9C-C70A-734D-8E4A-6150EB1B8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05088"/>
            <a:ext cx="13716000" cy="3015784"/>
          </a:xfrm>
        </p:spPr>
        <p:txBody>
          <a:bodyPr>
            <a:noAutofit/>
          </a:bodyPr>
          <a:lstStyle/>
          <a:p>
            <a:r>
              <a:rPr lang="en-US" sz="8000" b="0" dirty="0"/>
              <a:t>Do </a:t>
            </a:r>
            <a:r>
              <a:rPr lang="en-US" sz="8000" b="0" i="1" dirty="0" smtClean="0"/>
              <a:t>walkthroughs</a:t>
            </a:r>
            <a:r>
              <a:rPr lang="en-US" sz="8000" b="0" dirty="0" smtClean="0"/>
              <a:t> </a:t>
            </a:r>
            <a:r>
              <a:rPr lang="en-US" sz="8000" b="0" dirty="0"/>
              <a:t>work?</a:t>
            </a:r>
            <a:br>
              <a:rPr lang="en-US" sz="8000" b="0" dirty="0"/>
            </a:br>
            <a:r>
              <a:rPr lang="en-US" sz="8000" b="0" dirty="0"/>
              <a:t>What do you </a:t>
            </a:r>
            <a:r>
              <a:rPr lang="en-US" sz="8000" b="0" dirty="0" smtClean="0"/>
              <a:t>think?</a:t>
            </a:r>
            <a:endParaRPr lang="en-US" sz="8000" b="0" dirty="0"/>
          </a:p>
        </p:txBody>
      </p:sp>
    </p:spTree>
    <p:extLst>
      <p:ext uri="{BB962C8B-B14F-4D97-AF65-F5344CB8AC3E}">
        <p14:creationId xmlns:p14="http://schemas.microsoft.com/office/powerpoint/2010/main" val="146875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11344" y="386564"/>
            <a:ext cx="15326435" cy="3682665"/>
          </a:xfrm>
        </p:spPr>
        <p:txBody>
          <a:bodyPr>
            <a:normAutofit/>
          </a:bodyPr>
          <a:lstStyle/>
          <a:p>
            <a:r>
              <a:rPr lang="en-US" b="0" dirty="0"/>
              <a:t>Time spent  on classroom observations is more negatively associated with student achievement gains...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39153" y="9311368"/>
            <a:ext cx="734884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dirty="0">
                <a:solidFill>
                  <a:schemeClr val="tx1">
                    <a:lumMod val="50000"/>
                  </a:schemeClr>
                </a:solidFill>
              </a:rPr>
              <a:t>Grissom, Loeb, &amp; Master (2013</a:t>
            </a:r>
            <a:r>
              <a:rPr lang="en-US" sz="405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405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6" descr="negat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757" y="3751277"/>
            <a:ext cx="2300785" cy="230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11344" y="386564"/>
            <a:ext cx="15326435" cy="3682665"/>
          </a:xfrm>
        </p:spPr>
        <p:txBody>
          <a:bodyPr>
            <a:normAutofit/>
          </a:bodyPr>
          <a:lstStyle/>
          <a:p>
            <a:r>
              <a:rPr lang="en-US" b="0" dirty="0"/>
              <a:t>Time spent  on classroom observations is more negatively associated with student achievement gains... 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57BAE31-7491-0347-815A-823194190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24631"/>
            <a:ext cx="18288000" cy="1563776"/>
          </a:xfrm>
        </p:spPr>
        <p:txBody>
          <a:bodyPr>
            <a:normAutofit/>
          </a:bodyPr>
          <a:lstStyle/>
          <a:p>
            <a:r>
              <a:rPr lang="en-US" sz="6600" b="0" dirty="0" smtClean="0"/>
              <a:t>…when </a:t>
            </a:r>
            <a:r>
              <a:rPr lang="en-US" sz="6600" b="0" dirty="0"/>
              <a:t>not used for professional </a:t>
            </a:r>
            <a:r>
              <a:rPr lang="en-US" sz="6600" b="0" dirty="0" smtClean="0"/>
              <a:t>development.</a:t>
            </a:r>
            <a:endParaRPr lang="en-US" sz="6600" b="0" dirty="0"/>
          </a:p>
        </p:txBody>
      </p:sp>
      <p:sp>
        <p:nvSpPr>
          <p:cNvPr id="6" name="Rectangle 5"/>
          <p:cNvSpPr/>
          <p:nvPr/>
        </p:nvSpPr>
        <p:spPr>
          <a:xfrm>
            <a:off x="10939153" y="9311368"/>
            <a:ext cx="734884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dirty="0">
                <a:solidFill>
                  <a:schemeClr val="tx1">
                    <a:lumMod val="50000"/>
                  </a:schemeClr>
                </a:solidFill>
              </a:rPr>
              <a:t>Grissom, Loeb, &amp; Master (2013</a:t>
            </a:r>
            <a:r>
              <a:rPr lang="en-US" sz="405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405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6" descr="negat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757" y="3751277"/>
            <a:ext cx="2300785" cy="230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9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487CA-0CC0-094A-97D4-24911303B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992"/>
            <a:ext cx="16459200" cy="1714500"/>
          </a:xfrm>
        </p:spPr>
        <p:txBody>
          <a:bodyPr>
            <a:normAutofit/>
          </a:bodyPr>
          <a:lstStyle/>
          <a:p>
            <a:r>
              <a:rPr lang="en-US" sz="7200" b="0" dirty="0"/>
              <a:t>How do we learn</a:t>
            </a:r>
            <a:r>
              <a:rPr lang="en-US" sz="7200" b="0" dirty="0" smtClean="0"/>
              <a:t>?</a:t>
            </a:r>
            <a:endParaRPr lang="en-US" sz="7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04E2D-C115-504B-96A5-7DA735AE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637" y="2017060"/>
            <a:ext cx="14697633" cy="8000997"/>
          </a:xfrm>
        </p:spPr>
        <p:txBody>
          <a:bodyPr vert="horz" lIns="137160" tIns="68580" rIns="137160" bIns="6858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We can all learn more </a:t>
            </a:r>
            <a:r>
              <a:rPr lang="en-US" b="0" dirty="0">
                <a:solidFill>
                  <a:srgbClr val="0253FF"/>
                </a:solidFill>
              </a:rPr>
              <a:t>Content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  </a:t>
            </a:r>
            <a:r>
              <a:rPr lang="en-US" b="0" dirty="0">
                <a:solidFill>
                  <a:srgbClr val="0253FF"/>
                </a:solidFill>
              </a:rPr>
              <a:t>“the What</a:t>
            </a:r>
            <a:r>
              <a:rPr lang="en-US" b="0" dirty="0" smtClean="0">
                <a:solidFill>
                  <a:srgbClr val="0253FF"/>
                </a:solidFill>
              </a:rPr>
              <a:t>”</a:t>
            </a:r>
            <a:endParaRPr lang="en-US" b="0" dirty="0">
              <a:solidFill>
                <a:srgbClr val="0253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379B1-E92C-E342-8546-474FB3EC9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958" y="3430877"/>
            <a:ext cx="4229601" cy="28146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06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502" y="1143147"/>
            <a:ext cx="17032405" cy="3683523"/>
          </a:xfrm>
        </p:spPr>
        <p:txBody>
          <a:bodyPr>
            <a:normAutofit/>
          </a:bodyPr>
          <a:lstStyle/>
          <a:p>
            <a:r>
              <a:rPr lang="en-US" sz="7000" b="0" dirty="0" smtClean="0"/>
              <a:t>Time spent </a:t>
            </a:r>
            <a:r>
              <a:rPr lang="en-US" sz="7000" b="0" dirty="0"/>
              <a:t>directly coaching </a:t>
            </a:r>
            <a:r>
              <a:rPr lang="en-US" sz="7000" b="0" dirty="0" smtClean="0"/>
              <a:t>teachers is </a:t>
            </a:r>
            <a:r>
              <a:rPr lang="en-US" sz="7000" b="0" dirty="0"/>
              <a:t>positively </a:t>
            </a:r>
            <a:r>
              <a:rPr lang="en-US" sz="7000" b="0" dirty="0" smtClean="0"/>
              <a:t>associated with </a:t>
            </a:r>
            <a:r>
              <a:rPr lang="en-US" sz="7000" b="0" dirty="0"/>
              <a:t>achievement gains </a:t>
            </a:r>
            <a:r>
              <a:rPr lang="en-US" sz="7000" b="0" dirty="0" smtClean="0"/>
              <a:t>and school improvement.</a:t>
            </a:r>
            <a:endParaRPr lang="en-US" sz="7000" b="0" dirty="0"/>
          </a:p>
        </p:txBody>
      </p:sp>
      <p:sp>
        <p:nvSpPr>
          <p:cNvPr id="5" name="Rectangle 4"/>
          <p:cNvSpPr/>
          <p:nvPr/>
        </p:nvSpPr>
        <p:spPr>
          <a:xfrm>
            <a:off x="5557969" y="5118925"/>
            <a:ext cx="717206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dirty="0">
                <a:solidFill>
                  <a:schemeClr val="tx1">
                    <a:lumMod val="50000"/>
                  </a:schemeClr>
                </a:solidFill>
              </a:rPr>
              <a:t>Grissom, Loeb, &amp; Master (2013</a:t>
            </a:r>
            <a:r>
              <a:rPr lang="en-US" sz="405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r>
              <a:rPr lang="en-US" sz="4050" dirty="0">
                <a:solidFill>
                  <a:schemeClr val="tx1">
                    <a:lumMod val="50000"/>
                  </a:schemeClr>
                </a:solidFill>
              </a:rPr>
              <a:t> 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93217-A40F-2C44-A435-D101BBC92DEA}"/>
              </a:ext>
            </a:extLst>
          </p:cNvPr>
          <p:cNvSpPr txBox="1"/>
          <p:nvPr/>
        </p:nvSpPr>
        <p:spPr>
          <a:xfrm>
            <a:off x="6700968" y="285434"/>
            <a:ext cx="56333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/>
              <a:t>However</a:t>
            </a:r>
            <a:r>
              <a:rPr lang="en-US" sz="7000" dirty="0" smtClean="0"/>
              <a:t>…</a:t>
            </a:r>
            <a:endParaRPr lang="en-US" sz="7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572" t="8119"/>
          <a:stretch/>
        </p:blipFill>
        <p:spPr>
          <a:xfrm>
            <a:off x="12828895" y="5834506"/>
            <a:ext cx="5555491" cy="44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45" y="586856"/>
            <a:ext cx="16923224" cy="5190087"/>
          </a:xfrm>
        </p:spPr>
        <p:txBody>
          <a:bodyPr>
            <a:noAutofit/>
          </a:bodyPr>
          <a:lstStyle/>
          <a:p>
            <a:r>
              <a:rPr lang="en-US" sz="7200" b="0" dirty="0"/>
              <a:t>Teachers and administrators in effective schools worked closely together in developing and selecting learning </a:t>
            </a:r>
            <a:r>
              <a:rPr lang="en-US" sz="7200" b="0" dirty="0" smtClean="0"/>
              <a:t>strategies, </a:t>
            </a:r>
            <a:r>
              <a:rPr lang="en-US" sz="7200" b="0" dirty="0"/>
              <a:t>assessments, and instructional materials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59572" y="9470393"/>
            <a:ext cx="282962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 err="1"/>
              <a:t>Anrig</a:t>
            </a:r>
            <a:r>
              <a:rPr lang="en-US" sz="4050" dirty="0"/>
              <a:t> (2015)</a:t>
            </a:r>
          </a:p>
        </p:txBody>
      </p:sp>
      <p:pic>
        <p:nvPicPr>
          <p:cNvPr id="4" name="Picture 3" descr="working close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63" y="6414250"/>
            <a:ext cx="5707144" cy="28377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9380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1D5D75-FD7A-0F4A-A7CE-1E65F12DA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046" y="368490"/>
            <a:ext cx="16445553" cy="4326339"/>
          </a:xfrm>
        </p:spPr>
        <p:txBody>
          <a:bodyPr>
            <a:normAutofit/>
          </a:bodyPr>
          <a:lstStyle/>
          <a:p>
            <a:r>
              <a:rPr lang="en-US" sz="8000" b="0" dirty="0" smtClean="0"/>
              <a:t>Tie classroom observations directly to what teachers are learning and practicing in their TBTs.</a:t>
            </a:r>
            <a:endParaRPr lang="en-US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7EF038-FE29-714D-A43D-FF7CF919A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927" y="5633790"/>
            <a:ext cx="5170147" cy="34404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9274-DDD3-9943-81DE-635B4029A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1469571"/>
          </a:xfrm>
        </p:spPr>
        <p:txBody>
          <a:bodyPr>
            <a:noAutofit/>
          </a:bodyPr>
          <a:lstStyle/>
          <a:p>
            <a:r>
              <a:rPr lang="en-US" sz="7200" b="0" dirty="0"/>
              <a:t>Classroom Observations and Coaching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2DB8B-7CC5-8748-ADCD-2BFB927D547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011038" y="8420669"/>
            <a:ext cx="4072245" cy="18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9274-DDD3-9943-81DE-635B4029A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1469571"/>
          </a:xfrm>
        </p:spPr>
        <p:txBody>
          <a:bodyPr>
            <a:noAutofit/>
          </a:bodyPr>
          <a:lstStyle/>
          <a:p>
            <a:r>
              <a:rPr lang="en-US" sz="7200" b="0" dirty="0"/>
              <a:t>Classroom Observations and 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37867-F772-3441-8376-B582B5AB4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02" y="1469571"/>
            <a:ext cx="16513791" cy="7524304"/>
          </a:xfrm>
        </p:spPr>
        <p:txBody>
          <a:bodyPr>
            <a:noAutofit/>
          </a:bodyPr>
          <a:lstStyle/>
          <a:p>
            <a:r>
              <a:rPr lang="en-US" sz="4800" b="0" dirty="0"/>
              <a:t>Observation and coaching should be tied to the instructional practices that the teacher is learning/practicing in their TBTs</a:t>
            </a:r>
            <a:r>
              <a:rPr lang="en-US" sz="4800" b="0" dirty="0" smtClean="0"/>
              <a:t>.</a:t>
            </a:r>
            <a:endParaRPr lang="en-US" sz="48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2DB8B-7CC5-8748-ADCD-2BFB927D547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011038" y="8420669"/>
            <a:ext cx="4072245" cy="18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0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9274-DDD3-9943-81DE-635B4029A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1469571"/>
          </a:xfrm>
        </p:spPr>
        <p:txBody>
          <a:bodyPr>
            <a:noAutofit/>
          </a:bodyPr>
          <a:lstStyle/>
          <a:p>
            <a:r>
              <a:rPr lang="en-US" sz="7200" b="0" dirty="0"/>
              <a:t>Classroom Observations and 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37867-F772-3441-8376-B582B5AB4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02" y="1469571"/>
            <a:ext cx="16513791" cy="7524304"/>
          </a:xfrm>
        </p:spPr>
        <p:txBody>
          <a:bodyPr>
            <a:noAutofit/>
          </a:bodyPr>
          <a:lstStyle/>
          <a:p>
            <a:r>
              <a:rPr lang="en-US" sz="4800" b="0" dirty="0"/>
              <a:t>Observation and coaching should be tied to the instructional practices that the teacher is learning/practicing in their TBTs.</a:t>
            </a:r>
          </a:p>
          <a:p>
            <a:r>
              <a:rPr lang="en-US" sz="4800" b="0" dirty="0"/>
              <a:t>Learning and using the practice well should be part of the teacher’s professional growth </a:t>
            </a:r>
            <a:r>
              <a:rPr lang="en-US" sz="4800" b="0" dirty="0" smtClean="0"/>
              <a:t>plan.</a:t>
            </a:r>
            <a:endParaRPr lang="en-US" sz="48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2DB8B-7CC5-8748-ADCD-2BFB927D547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011038" y="8420669"/>
            <a:ext cx="4072245" cy="18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9274-DDD3-9943-81DE-635B4029A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1469571"/>
          </a:xfrm>
        </p:spPr>
        <p:txBody>
          <a:bodyPr>
            <a:noAutofit/>
          </a:bodyPr>
          <a:lstStyle/>
          <a:p>
            <a:r>
              <a:rPr lang="en-US" sz="7200" b="0" dirty="0"/>
              <a:t>Classroom Observations and 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37867-F772-3441-8376-B582B5AB4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02" y="1469571"/>
            <a:ext cx="16513791" cy="7524304"/>
          </a:xfrm>
        </p:spPr>
        <p:txBody>
          <a:bodyPr>
            <a:noAutofit/>
          </a:bodyPr>
          <a:lstStyle/>
          <a:p>
            <a:r>
              <a:rPr lang="en-US" sz="4800" b="0" dirty="0"/>
              <a:t>Observation and coaching should be tied to the instructional practices that the teacher is learning/practicing in their TBTs.</a:t>
            </a:r>
          </a:p>
          <a:p>
            <a:r>
              <a:rPr lang="en-US" sz="4800" b="0" dirty="0"/>
              <a:t>Learning and using the practice well should be part of the teacher’s professional growth </a:t>
            </a:r>
            <a:r>
              <a:rPr lang="en-US" sz="4800" b="0" dirty="0" smtClean="0"/>
              <a:t>plan.</a:t>
            </a:r>
            <a:endParaRPr lang="en-US" sz="4800" b="0" dirty="0"/>
          </a:p>
          <a:p>
            <a:r>
              <a:rPr lang="en-US" sz="4800" b="0" dirty="0"/>
              <a:t>The principal needs to know the practice well (reading, multiple observations, discussions with the BLT, TBT meetings, etc</a:t>
            </a:r>
            <a:r>
              <a:rPr lang="en-US" sz="4800" b="0" dirty="0" smtClean="0"/>
              <a:t>.).</a:t>
            </a:r>
            <a:endParaRPr lang="en-US" sz="48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2DB8B-7CC5-8748-ADCD-2BFB927D547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011038" y="8420669"/>
            <a:ext cx="4072245" cy="18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8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9274-DDD3-9943-81DE-635B4029A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1469571"/>
          </a:xfrm>
        </p:spPr>
        <p:txBody>
          <a:bodyPr>
            <a:noAutofit/>
          </a:bodyPr>
          <a:lstStyle/>
          <a:p>
            <a:r>
              <a:rPr lang="en-US" sz="7200" b="0" dirty="0"/>
              <a:t>Classroom Observations and 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37867-F772-3441-8376-B582B5AB4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02" y="1469571"/>
            <a:ext cx="16513791" cy="7524304"/>
          </a:xfrm>
        </p:spPr>
        <p:txBody>
          <a:bodyPr>
            <a:noAutofit/>
          </a:bodyPr>
          <a:lstStyle/>
          <a:p>
            <a:r>
              <a:rPr lang="en-US" sz="4800" b="0" dirty="0"/>
              <a:t>Observation and coaching should be tied to the instructional practices that the teacher is learning/practicing in their TBTs.</a:t>
            </a:r>
          </a:p>
          <a:p>
            <a:r>
              <a:rPr lang="en-US" sz="4800" b="0" dirty="0"/>
              <a:t>Learning and using the practice well should be part of the teacher’s professional growth </a:t>
            </a:r>
            <a:r>
              <a:rPr lang="en-US" sz="4800" b="0" dirty="0" smtClean="0"/>
              <a:t>plan.</a:t>
            </a:r>
            <a:endParaRPr lang="en-US" sz="4800" b="0" dirty="0"/>
          </a:p>
          <a:p>
            <a:r>
              <a:rPr lang="en-US" sz="4800" b="0" dirty="0"/>
              <a:t>The principal needs to know the practice well (reading, multiple observations, discussions with the BLT, TBT meetings, etc</a:t>
            </a:r>
            <a:r>
              <a:rPr lang="en-US" sz="4800" b="0" dirty="0" smtClean="0"/>
              <a:t>.).</a:t>
            </a:r>
            <a:endParaRPr lang="en-US" sz="4800" b="0" dirty="0"/>
          </a:p>
          <a:p>
            <a:r>
              <a:rPr lang="en-US" sz="4800" b="0" dirty="0"/>
              <a:t>Principals should work with teachers to set times to observe the </a:t>
            </a:r>
            <a:r>
              <a:rPr lang="en-US" sz="4800" b="0" dirty="0" smtClean="0"/>
              <a:t>practice.</a:t>
            </a:r>
            <a:endParaRPr lang="en-US" sz="48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2DB8B-7CC5-8748-ADCD-2BFB927D547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011038" y="8420669"/>
            <a:ext cx="4072245" cy="18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8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9274-DDD3-9943-81DE-635B4029A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1469571"/>
          </a:xfrm>
        </p:spPr>
        <p:txBody>
          <a:bodyPr>
            <a:noAutofit/>
          </a:bodyPr>
          <a:lstStyle/>
          <a:p>
            <a:r>
              <a:rPr lang="en-US" sz="7200" b="0" dirty="0"/>
              <a:t>Classroom Observations and 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37867-F772-3441-8376-B582B5AB4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02" y="1469571"/>
            <a:ext cx="16513791" cy="7524304"/>
          </a:xfrm>
        </p:spPr>
        <p:txBody>
          <a:bodyPr>
            <a:noAutofit/>
          </a:bodyPr>
          <a:lstStyle/>
          <a:p>
            <a:r>
              <a:rPr lang="en-US" sz="4800" b="0" dirty="0"/>
              <a:t>Observation and coaching should be tied to the instructional practices that the teacher is learning/practicing in their TBTs.</a:t>
            </a:r>
          </a:p>
          <a:p>
            <a:r>
              <a:rPr lang="en-US" sz="4800" b="0" dirty="0"/>
              <a:t>Learning and using the practice well should be part of the teacher’s professional growth </a:t>
            </a:r>
            <a:r>
              <a:rPr lang="en-US" sz="4800" b="0" dirty="0" smtClean="0"/>
              <a:t>plan.</a:t>
            </a:r>
            <a:endParaRPr lang="en-US" sz="4800" b="0" dirty="0"/>
          </a:p>
          <a:p>
            <a:r>
              <a:rPr lang="en-US" sz="4800" b="0" dirty="0"/>
              <a:t>The principal needs to know the practice well (reading, multiple observations, discussions with the BLT, TBT meetings, etc</a:t>
            </a:r>
            <a:r>
              <a:rPr lang="en-US" sz="4800" b="0" dirty="0" smtClean="0"/>
              <a:t>.).</a:t>
            </a:r>
            <a:endParaRPr lang="en-US" sz="4800" b="0" dirty="0"/>
          </a:p>
          <a:p>
            <a:r>
              <a:rPr lang="en-US" sz="4800" b="0" dirty="0"/>
              <a:t>Principals should work with teachers to set times to observe the </a:t>
            </a:r>
            <a:r>
              <a:rPr lang="en-US" sz="4800" b="0" dirty="0" smtClean="0"/>
              <a:t>practice.</a:t>
            </a:r>
            <a:endParaRPr lang="en-US" sz="4800" b="0" dirty="0"/>
          </a:p>
          <a:p>
            <a:r>
              <a:rPr lang="en-US" sz="4800" b="0" dirty="0"/>
              <a:t>Feedback and coaching should follow the </a:t>
            </a:r>
            <a:r>
              <a:rPr lang="en-US" sz="4800" b="0" dirty="0" smtClean="0"/>
              <a:t>visit.</a:t>
            </a:r>
            <a:endParaRPr lang="en-US" sz="48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2DB8B-7CC5-8748-ADCD-2BFB927D547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011038" y="8420669"/>
            <a:ext cx="4072245" cy="18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3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866" y="387802"/>
            <a:ext cx="16636621" cy="3092377"/>
          </a:xfrm>
        </p:spPr>
        <p:txBody>
          <a:bodyPr>
            <a:normAutofit/>
          </a:bodyPr>
          <a:lstStyle/>
          <a:p>
            <a:pPr algn="ctr"/>
            <a:r>
              <a:rPr lang="en-US" sz="6400" b="0" dirty="0">
                <a:solidFill>
                  <a:srgbClr val="2A2C2D"/>
                </a:solidFill>
              </a:rPr>
              <a:t>Principals modeling the specific learning (e.g</a:t>
            </a:r>
            <a:r>
              <a:rPr lang="en-US" sz="6400" b="0" dirty="0" smtClean="0">
                <a:solidFill>
                  <a:srgbClr val="2A2C2D"/>
                </a:solidFill>
              </a:rPr>
              <a:t>., </a:t>
            </a:r>
            <a:r>
              <a:rPr lang="en-US" sz="6400" b="0" dirty="0">
                <a:solidFill>
                  <a:srgbClr val="2A2C2D"/>
                </a:solidFill>
              </a:rPr>
              <a:t>teaching strategies, teacher teams)</a:t>
            </a:r>
            <a:r>
              <a:rPr lang="en-US" sz="6400" b="0" dirty="0"/>
              <a:t> </a:t>
            </a:r>
            <a:r>
              <a:rPr lang="en-US" sz="6400" b="0" dirty="0">
                <a:solidFill>
                  <a:srgbClr val="2A2C2D"/>
                </a:solidFill>
              </a:rPr>
              <a:t>demonstrates that this learning is a priority to everyone.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205024" y="9357649"/>
            <a:ext cx="3781741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50" dirty="0">
                <a:solidFill>
                  <a:srgbClr val="2A2C2D"/>
                </a:solidFill>
                <a:latin typeface="Arial" pitchFamily="34" charset="0"/>
                <a:cs typeface="Arial" pitchFamily="34" charset="0"/>
              </a:rPr>
              <a:t>Robinson, 2011</a:t>
            </a:r>
          </a:p>
        </p:txBody>
      </p:sp>
      <p:pic>
        <p:nvPicPr>
          <p:cNvPr id="5" name="Picture 4" descr="modeling.jpg"/>
          <p:cNvPicPr>
            <a:picLocks/>
          </p:cNvPicPr>
          <p:nvPr/>
        </p:nvPicPr>
        <p:blipFill rotWithShape="1">
          <a:blip r:embed="rId2"/>
          <a:srcRect l="2716" t="3316" r="1848" b="3827"/>
          <a:stretch/>
        </p:blipFill>
        <p:spPr>
          <a:xfrm>
            <a:off x="5879220" y="4112445"/>
            <a:ext cx="6515911" cy="496778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370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487CA-0CC0-094A-97D4-24911303B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992"/>
            <a:ext cx="16459200" cy="1714500"/>
          </a:xfrm>
        </p:spPr>
        <p:txBody>
          <a:bodyPr>
            <a:normAutofit/>
          </a:bodyPr>
          <a:lstStyle/>
          <a:p>
            <a:r>
              <a:rPr lang="en-US" sz="7200" b="0" dirty="0"/>
              <a:t>How do we learn</a:t>
            </a:r>
            <a:r>
              <a:rPr lang="en-US" sz="7200" b="0" dirty="0" smtClean="0"/>
              <a:t>?</a:t>
            </a:r>
            <a:endParaRPr lang="en-US" sz="7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04E2D-C115-504B-96A5-7DA735AE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637" y="2017060"/>
            <a:ext cx="14697633" cy="8000997"/>
          </a:xfrm>
        </p:spPr>
        <p:txBody>
          <a:bodyPr vert="horz" lIns="137160" tIns="68580" rIns="137160" bIns="6858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We can all learn more </a:t>
            </a:r>
            <a:r>
              <a:rPr lang="en-US" b="0" dirty="0">
                <a:solidFill>
                  <a:srgbClr val="0253FF"/>
                </a:solidFill>
              </a:rPr>
              <a:t>Content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  </a:t>
            </a:r>
            <a:r>
              <a:rPr lang="en-US" b="0" dirty="0">
                <a:solidFill>
                  <a:srgbClr val="0253FF"/>
                </a:solidFill>
              </a:rPr>
              <a:t>“the What”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By ourselves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 Books, PD, etc</a:t>
            </a:r>
            <a:r>
              <a:rPr lang="en-US" b="0" dirty="0" smtClean="0"/>
              <a:t>.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379B1-E92C-E342-8546-474FB3EC9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958" y="3430877"/>
            <a:ext cx="4229601" cy="28146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3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5093" y="723342"/>
            <a:ext cx="16895928" cy="2183641"/>
          </a:xfrm>
        </p:spPr>
        <p:txBody>
          <a:bodyPr>
            <a:normAutofit/>
          </a:bodyPr>
          <a:lstStyle/>
          <a:p>
            <a:r>
              <a:rPr lang="en-US" sz="6600" b="0" dirty="0">
                <a:solidFill>
                  <a:schemeClr val="tx1"/>
                </a:solidFill>
                <a:latin typeface="+mn-lt"/>
              </a:rPr>
              <a:t>Principal time spent engaging in </a:t>
            </a:r>
            <a:r>
              <a:rPr lang="en-US" sz="6600" b="0" dirty="0" smtClean="0">
                <a:solidFill>
                  <a:schemeClr val="tx1"/>
                </a:solidFill>
                <a:latin typeface="+mn-lt"/>
              </a:rPr>
              <a:t>instruction </a:t>
            </a:r>
            <a:br>
              <a:rPr lang="en-US" sz="6600" b="0" dirty="0" smtClean="0">
                <a:solidFill>
                  <a:schemeClr val="tx1"/>
                </a:solidFill>
                <a:latin typeface="+mn-lt"/>
              </a:rPr>
            </a:br>
            <a:r>
              <a:rPr lang="en-US" sz="6600" b="0" dirty="0" smtClean="0">
                <a:solidFill>
                  <a:schemeClr val="tx1"/>
                </a:solidFill>
                <a:latin typeface="+mn-lt"/>
              </a:rPr>
              <a:t>is </a:t>
            </a:r>
            <a:r>
              <a:rPr lang="en-US" sz="6600" b="0" dirty="0">
                <a:solidFill>
                  <a:schemeClr val="tx1"/>
                </a:solidFill>
                <a:latin typeface="+mn-lt"/>
              </a:rPr>
              <a:t>not itself sufficient…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16674" y="9368517"/>
            <a:ext cx="698025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dirty="0">
                <a:solidFill>
                  <a:schemeClr val="tx1">
                    <a:lumMod val="50000"/>
                  </a:schemeClr>
                </a:solidFill>
              </a:rPr>
              <a:t>Grissom, Loeb, &amp; Master (2013</a:t>
            </a:r>
            <a:r>
              <a:rPr lang="en-US" sz="405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405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 descr="tim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670" y="3169800"/>
            <a:ext cx="3480435" cy="2573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5093" y="723342"/>
            <a:ext cx="16895928" cy="2183641"/>
          </a:xfrm>
        </p:spPr>
        <p:txBody>
          <a:bodyPr>
            <a:normAutofit/>
          </a:bodyPr>
          <a:lstStyle/>
          <a:p>
            <a:r>
              <a:rPr lang="en-US" sz="6600" b="0" dirty="0">
                <a:solidFill>
                  <a:schemeClr val="tx1"/>
                </a:solidFill>
                <a:latin typeface="+mn-lt"/>
              </a:rPr>
              <a:t>Principal time spent engaging in </a:t>
            </a:r>
            <a:r>
              <a:rPr lang="en-US" sz="6600" b="0" dirty="0" smtClean="0">
                <a:solidFill>
                  <a:schemeClr val="tx1"/>
                </a:solidFill>
                <a:latin typeface="+mn-lt"/>
              </a:rPr>
              <a:t>instruction </a:t>
            </a:r>
            <a:br>
              <a:rPr lang="en-US" sz="6600" b="0" dirty="0" smtClean="0">
                <a:solidFill>
                  <a:schemeClr val="tx1"/>
                </a:solidFill>
                <a:latin typeface="+mn-lt"/>
              </a:rPr>
            </a:br>
            <a:r>
              <a:rPr lang="en-US" sz="6600" b="0" dirty="0" smtClean="0">
                <a:solidFill>
                  <a:schemeClr val="tx1"/>
                </a:solidFill>
                <a:latin typeface="+mn-lt"/>
              </a:rPr>
              <a:t>is </a:t>
            </a:r>
            <a:r>
              <a:rPr lang="en-US" sz="6600" b="0" dirty="0">
                <a:solidFill>
                  <a:schemeClr val="tx1"/>
                </a:solidFill>
                <a:latin typeface="+mn-lt"/>
              </a:rPr>
              <a:t>not itself sufficient…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77921" y="6035207"/>
            <a:ext cx="16568383" cy="33989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0" dirty="0" smtClean="0">
                <a:solidFill>
                  <a:schemeClr val="tx1"/>
                </a:solidFill>
                <a:latin typeface="+mn-lt"/>
              </a:rPr>
              <a:t>…if </a:t>
            </a:r>
            <a:r>
              <a:rPr lang="en-US" sz="6600" b="0" dirty="0">
                <a:solidFill>
                  <a:schemeClr val="tx1"/>
                </a:solidFill>
                <a:latin typeface="+mn-lt"/>
              </a:rPr>
              <a:t>principals don’t use walkthroughs to support professional </a:t>
            </a:r>
            <a:r>
              <a:rPr lang="en-US" sz="6600" b="0" dirty="0" smtClean="0">
                <a:solidFill>
                  <a:schemeClr val="tx1"/>
                </a:solidFill>
                <a:latin typeface="+mn-lt"/>
              </a:rPr>
              <a:t>development.</a:t>
            </a:r>
            <a:endParaRPr lang="en-US" sz="6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16674" y="9368517"/>
            <a:ext cx="698025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dirty="0">
                <a:solidFill>
                  <a:schemeClr val="tx1">
                    <a:lumMod val="50000"/>
                  </a:schemeClr>
                </a:solidFill>
              </a:rPr>
              <a:t>Grissom, Loeb, &amp; Master (2013</a:t>
            </a:r>
            <a:r>
              <a:rPr lang="en-US" sz="405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405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 descr="tim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670" y="3169800"/>
            <a:ext cx="3480435" cy="2573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39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922" y="247828"/>
            <a:ext cx="16718508" cy="5418161"/>
          </a:xfrm>
        </p:spPr>
        <p:txBody>
          <a:bodyPr>
            <a:noAutofit/>
          </a:bodyPr>
          <a:lstStyle/>
          <a:p>
            <a:r>
              <a:rPr lang="en-US" sz="6200" b="0" dirty="0">
                <a:solidFill>
                  <a:schemeClr val="accent1">
                    <a:lumMod val="75000"/>
                  </a:schemeClr>
                </a:solidFill>
              </a:rPr>
              <a:t>Constantly improving and refining instructional practice </a:t>
            </a:r>
            <a:r>
              <a:rPr lang="en-US" sz="6200" b="0" dirty="0"/>
              <a:t>so that students can engage in deep learning tasks </a:t>
            </a:r>
            <a:r>
              <a:rPr lang="en-US" sz="6200" b="0" dirty="0">
                <a:solidFill>
                  <a:schemeClr val="accent1">
                    <a:lumMod val="75000"/>
                  </a:schemeClr>
                </a:solidFill>
              </a:rPr>
              <a:t>is the single most important responsibility</a:t>
            </a:r>
            <a:r>
              <a:rPr lang="en-US" sz="6200" b="0" dirty="0"/>
              <a:t> of the teaching profession and </a:t>
            </a:r>
            <a:r>
              <a:rPr lang="en-US" sz="6200" b="0" dirty="0">
                <a:solidFill>
                  <a:schemeClr val="accent1">
                    <a:lumMod val="75000"/>
                  </a:schemeClr>
                </a:solidFill>
              </a:rPr>
              <a:t>educational systems </a:t>
            </a:r>
            <a:r>
              <a:rPr lang="en-US" sz="6200" b="0" dirty="0"/>
              <a:t>as a whole.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43788" y="9460628"/>
            <a:ext cx="371896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/>
              <a:t>Fullan et al 2015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00583" y="5868537"/>
            <a:ext cx="6686834" cy="4012100"/>
            <a:chOff x="4885899" y="5993274"/>
            <a:chExt cx="6686834" cy="40121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5899" y="5993274"/>
              <a:ext cx="6686834" cy="40121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 rot="19851472">
              <a:off x="5197705" y="7447488"/>
              <a:ext cx="49131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 smtClean="0"/>
                <a:t>IMPROVE</a:t>
              </a:r>
              <a:endParaRPr lang="en-US" sz="8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404074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86" y="4754687"/>
            <a:ext cx="10350139" cy="4564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0045"/>
            <a:ext cx="17857694" cy="2955879"/>
          </a:xfrm>
        </p:spPr>
        <p:txBody>
          <a:bodyPr>
            <a:noAutofit/>
          </a:bodyPr>
          <a:lstStyle/>
          <a:p>
            <a:pPr lvl="0"/>
            <a:r>
              <a:rPr lang="en-US" sz="8000" b="0" dirty="0"/>
              <a:t>Focusing on </a:t>
            </a:r>
            <a:r>
              <a:rPr lang="en-US" sz="8000" b="0" dirty="0" smtClean="0"/>
              <a:t>High-Impact </a:t>
            </a:r>
            <a:br>
              <a:rPr lang="en-US" sz="8000" b="0" dirty="0" smtClean="0"/>
            </a:br>
            <a:r>
              <a:rPr lang="en-US" sz="8000" b="0" dirty="0" smtClean="0"/>
              <a:t>Teaching </a:t>
            </a:r>
            <a:r>
              <a:rPr lang="en-US" sz="8000" b="0" dirty="0"/>
              <a:t>and </a:t>
            </a:r>
            <a:r>
              <a:rPr lang="en-US" sz="8000" b="0" dirty="0" smtClean="0"/>
              <a:t>Learning</a:t>
            </a:r>
            <a:endParaRPr lang="en-US" sz="8000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289611" y="3928845"/>
            <a:ext cx="3143289" cy="2652300"/>
          </a:xfrm>
        </p:spPr>
        <p:txBody>
          <a:bodyPr>
            <a:normAutofit/>
          </a:bodyPr>
          <a:lstStyle/>
          <a:p>
            <a:r>
              <a:rPr lang="en-US" sz="7500" dirty="0"/>
              <a:t>0.84</a:t>
            </a:r>
            <a:br>
              <a:rPr lang="en-US" sz="7500" dirty="0"/>
            </a:br>
            <a:endParaRPr lang="en-US" sz="7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41453C-8400-8545-958E-69BFA95094C7}"/>
              </a:ext>
            </a:extLst>
          </p:cNvPr>
          <p:cNvSpPr txBox="1"/>
          <p:nvPr/>
        </p:nvSpPr>
        <p:spPr>
          <a:xfrm>
            <a:off x="15357288" y="9361534"/>
            <a:ext cx="267445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/>
              <a:t>Hattie 2015</a:t>
            </a:r>
          </a:p>
        </p:txBody>
      </p:sp>
    </p:spTree>
    <p:extLst>
      <p:ext uri="{BB962C8B-B14F-4D97-AF65-F5344CB8AC3E}">
        <p14:creationId xmlns:p14="http://schemas.microsoft.com/office/powerpoint/2010/main" val="402057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317009" y="2942278"/>
            <a:ext cx="15647157" cy="6157733"/>
          </a:xfrm>
        </p:spPr>
        <p:txBody>
          <a:bodyPr>
            <a:noAutofit/>
          </a:bodyPr>
          <a:lstStyle/>
          <a:p>
            <a:pPr marL="1114425" indent="-1114425">
              <a:buFont typeface="+mj-lt"/>
              <a:buAutoNum type="arabicPeriod"/>
            </a:pPr>
            <a:r>
              <a:rPr lang="en-US" sz="6400" b="0" dirty="0" smtClean="0"/>
              <a:t>Focus</a:t>
            </a:r>
            <a:endParaRPr lang="en-US" sz="6400" b="0" dirty="0"/>
          </a:p>
          <a:p>
            <a:pPr marL="1114425" indent="-1114425">
              <a:buFont typeface="+mj-lt"/>
              <a:buAutoNum type="arabicPeriod"/>
            </a:pPr>
            <a:r>
              <a:rPr lang="en-US" sz="6400" b="0" dirty="0"/>
              <a:t>Leading teacher learning</a:t>
            </a:r>
          </a:p>
          <a:p>
            <a:pPr marL="1114425" indent="-1114425">
              <a:buFont typeface="+mj-lt"/>
              <a:buAutoNum type="arabicPeriod"/>
            </a:pPr>
            <a:r>
              <a:rPr lang="en-US" sz="6400" b="0" dirty="0"/>
              <a:t>Collective leadership and teams</a:t>
            </a:r>
          </a:p>
          <a:p>
            <a:pPr marL="1114425" indent="-1114425">
              <a:buFont typeface="+mj-lt"/>
              <a:buAutoNum type="arabicPeriod"/>
            </a:pPr>
            <a:r>
              <a:rPr lang="en-US" sz="6400" b="0" dirty="0"/>
              <a:t>Sharing our learning</a:t>
            </a:r>
          </a:p>
          <a:p>
            <a:pPr marL="1114425" indent="-1114425">
              <a:buFont typeface="+mj-lt"/>
              <a:buAutoNum type="arabicPeriod"/>
            </a:pPr>
            <a:r>
              <a:rPr lang="en-US" sz="6400" b="0" dirty="0"/>
              <a:t>Classroom Observations and </a:t>
            </a:r>
            <a:r>
              <a:rPr lang="en-US" sz="6400" b="0" dirty="0" smtClean="0"/>
              <a:t>Coaching</a:t>
            </a:r>
            <a:endParaRPr lang="en-US" sz="6400" b="0" dirty="0"/>
          </a:p>
        </p:txBody>
      </p:sp>
      <p:sp>
        <p:nvSpPr>
          <p:cNvPr id="2" name="Rectangle 1"/>
          <p:cNvSpPr/>
          <p:nvPr/>
        </p:nvSpPr>
        <p:spPr>
          <a:xfrm>
            <a:off x="0" y="1"/>
            <a:ext cx="18288000" cy="2497540"/>
          </a:xfrm>
          <a:prstGeom prst="rect">
            <a:avLst/>
          </a:prstGeom>
          <a:solidFill>
            <a:srgbClr val="61A8B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16518"/>
            <a:ext cx="18288000" cy="1602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514350" indent="-5143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ct val="20000"/>
              </a:spcBef>
              <a:buFont typeface="Arial"/>
              <a:buChar char="»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7600" b="0" dirty="0" smtClean="0">
                <a:solidFill>
                  <a:schemeClr val="bg1"/>
                </a:solidFill>
              </a:rPr>
              <a:t>Five Things Principals Should Know and Do</a:t>
            </a:r>
            <a:endParaRPr lang="en-US" sz="7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8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8615" y="555478"/>
            <a:ext cx="17305361" cy="2320120"/>
          </a:xfrm>
        </p:spPr>
        <p:txBody>
          <a:bodyPr>
            <a:normAutofit/>
          </a:bodyPr>
          <a:lstStyle/>
          <a:p>
            <a:r>
              <a:rPr lang="en-US" b="0" dirty="0"/>
              <a:t>As collective </a:t>
            </a:r>
            <a:r>
              <a:rPr lang="en-US" b="0" dirty="0" smtClean="0"/>
              <a:t>capacity </a:t>
            </a:r>
            <a:r>
              <a:rPr lang="en-US" b="0" dirty="0"/>
              <a:t>increases in a school,</a:t>
            </a:r>
            <a:br>
              <a:rPr lang="en-US" b="0" dirty="0"/>
            </a:br>
            <a:r>
              <a:rPr lang="en-US" b="0" dirty="0"/>
              <a:t> so does achievement.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7260152"/>
            <a:ext cx="18288000" cy="2266628"/>
          </a:xfrm>
        </p:spPr>
        <p:txBody>
          <a:bodyPr>
            <a:normAutofit/>
          </a:bodyPr>
          <a:lstStyle/>
          <a:p>
            <a:r>
              <a:rPr lang="en-US" b="0" dirty="0"/>
              <a:t>This holds true for all subject </a:t>
            </a:r>
            <a:r>
              <a:rPr lang="en-US" b="0" dirty="0" smtClean="0"/>
              <a:t>areas.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5735443" y="9474960"/>
            <a:ext cx="233108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 err="1"/>
              <a:t>Elels</a:t>
            </a:r>
            <a:r>
              <a:rPr lang="en-US" sz="4050" dirty="0"/>
              <a:t> 2011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39" y="3279119"/>
            <a:ext cx="3577512" cy="357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686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ubtitle 6"/>
          <p:cNvSpPr txBox="1">
            <a:spLocks/>
          </p:cNvSpPr>
          <p:nvPr/>
        </p:nvSpPr>
        <p:spPr bwMode="auto">
          <a:xfrm>
            <a:off x="1233488" y="1471847"/>
            <a:ext cx="15349538" cy="46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7500" dirty="0">
                <a:solidFill>
                  <a:srgbClr val="000000"/>
                </a:solidFill>
              </a:rPr>
              <a:t>Brian A. McNulty Ph.D.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5400" b="0" dirty="0">
                <a:solidFill>
                  <a:srgbClr val="000000"/>
                </a:solidFill>
              </a:rPr>
              <a:t>Creative Leadership Solutions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6400" b="0" dirty="0">
                <a:solidFill>
                  <a:srgbClr val="000000"/>
                </a:solidFill>
              </a:rPr>
              <a:t>Brian.McNulty@creativeleadership.net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5400" b="0" dirty="0">
                <a:solidFill>
                  <a:srgbClr val="000000"/>
                </a:solidFill>
              </a:rPr>
              <a:t>303-819-1625</a:t>
            </a:r>
            <a:r>
              <a:rPr lang="en-US" altLang="en-US" sz="6400" b="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3926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r="6728"/>
          <a:stretch>
            <a:fillRect/>
          </a:stretch>
        </p:blipFill>
        <p:spPr bwMode="auto">
          <a:xfrm>
            <a:off x="8351162" y="6299452"/>
            <a:ext cx="1585675" cy="26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0"/>
            <a:ext cx="18288000" cy="1200150"/>
          </a:xfrm>
          <a:prstGeom prst="rect">
            <a:avLst/>
          </a:prstGeom>
          <a:solidFill>
            <a:srgbClr val="61A8B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7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9159531"/>
            <a:ext cx="18288000" cy="1200150"/>
          </a:xfrm>
          <a:prstGeom prst="rect">
            <a:avLst/>
          </a:prstGeom>
          <a:solidFill>
            <a:srgbClr val="61A8B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7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487CA-0CC0-094A-97D4-24911303B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992"/>
            <a:ext cx="16459200" cy="1714500"/>
          </a:xfrm>
        </p:spPr>
        <p:txBody>
          <a:bodyPr>
            <a:normAutofit/>
          </a:bodyPr>
          <a:lstStyle/>
          <a:p>
            <a:r>
              <a:rPr lang="en-US" sz="7200" b="0" dirty="0"/>
              <a:t>How do we learn</a:t>
            </a:r>
            <a:r>
              <a:rPr lang="en-US" sz="7200" b="0" dirty="0" smtClean="0"/>
              <a:t>?</a:t>
            </a:r>
            <a:endParaRPr lang="en-US" sz="7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04E2D-C115-504B-96A5-7DA735AE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637" y="2017060"/>
            <a:ext cx="14697633" cy="8000997"/>
          </a:xfrm>
        </p:spPr>
        <p:txBody>
          <a:bodyPr vert="horz" lIns="137160" tIns="68580" rIns="137160" bIns="6858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We can all learn more </a:t>
            </a:r>
            <a:r>
              <a:rPr lang="en-US" b="0" dirty="0">
                <a:solidFill>
                  <a:srgbClr val="0253FF"/>
                </a:solidFill>
              </a:rPr>
              <a:t>Content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  </a:t>
            </a:r>
            <a:r>
              <a:rPr lang="en-US" b="0" dirty="0">
                <a:solidFill>
                  <a:srgbClr val="0253FF"/>
                </a:solidFill>
              </a:rPr>
              <a:t>“the What”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By ourselves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 Books, PD, etc.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However even then we have to check our understanding with </a:t>
            </a:r>
            <a:r>
              <a:rPr lang="en-US" b="0" dirty="0" smtClean="0"/>
              <a:t>others.</a:t>
            </a:r>
            <a:endParaRPr lang="en-US" b="0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 All learning is </a:t>
            </a:r>
            <a:r>
              <a:rPr lang="en-US" b="0" dirty="0" smtClean="0"/>
              <a:t>social. </a:t>
            </a:r>
            <a:r>
              <a:rPr lang="en-US" b="0" dirty="0"/>
              <a:t>(Piaget)</a:t>
            </a:r>
            <a:endParaRPr lang="en-US" b="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379B1-E92C-E342-8546-474FB3EC9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958" y="3430877"/>
            <a:ext cx="4229601" cy="28146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42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19292</TotalTime>
  <Words>2317</Words>
  <Application>Microsoft Office PowerPoint</Application>
  <PresentationFormat>Custom</PresentationFormat>
  <Paragraphs>289</Paragraphs>
  <Slides>86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0" baseType="lpstr">
      <vt:lpstr>Arial</vt:lpstr>
      <vt:lpstr>Calibri</vt:lpstr>
      <vt:lpstr>Mangal</vt:lpstr>
      <vt:lpstr>Office Theme</vt:lpstr>
      <vt:lpstr>PowerPoint Presentation</vt:lpstr>
      <vt:lpstr>Two Overall Findings</vt:lpstr>
      <vt:lpstr>Two Important Things to Know about TBTs</vt:lpstr>
      <vt:lpstr>Two Important Things to Know about Teams</vt:lpstr>
      <vt:lpstr>Content Knowledge (The What)</vt:lpstr>
      <vt:lpstr>How do we learn?</vt:lpstr>
      <vt:lpstr>How do we learn?</vt:lpstr>
      <vt:lpstr>How do we learn?</vt:lpstr>
      <vt:lpstr>How do we learn?</vt:lpstr>
      <vt:lpstr>How do we learn?</vt:lpstr>
      <vt:lpstr>Deliberate practice involves feedback and modifications of our efforts in response to that feedback.</vt:lpstr>
      <vt:lpstr>Learning While Doing the Real Work</vt:lpstr>
      <vt:lpstr>Learning While Doing the Real Work</vt:lpstr>
      <vt:lpstr>Learning While Doing the Real Work</vt:lpstr>
      <vt:lpstr>Learning While Doing the Real Work</vt:lpstr>
      <vt:lpstr>Learning While Doing the Real Work</vt:lpstr>
      <vt:lpstr>Deliberate practice…depends on effective mental representations</vt:lpstr>
      <vt:lpstr>How should TBTs study teaching practices?</vt:lpstr>
      <vt:lpstr>How should TBTs study teaching practices?</vt:lpstr>
      <vt:lpstr>How should TBTs study teaching practices?</vt:lpstr>
      <vt:lpstr>How should TBTs study teaching practices?</vt:lpstr>
      <vt:lpstr>How should TBTs study teaching practices?</vt:lpstr>
      <vt:lpstr>Examples of Questions during Team Meetings</vt:lpstr>
      <vt:lpstr>There is always another/different point of view.</vt:lpstr>
      <vt:lpstr>Two Important Things to Know about Teams</vt:lpstr>
      <vt:lpstr>Two Important Things to Know about Teams</vt:lpstr>
      <vt:lpstr>Two Important Things to Know about Teams</vt:lpstr>
      <vt:lpstr>Teams are the primary way that we develop…</vt:lpstr>
      <vt:lpstr>Efficacy develops as individuals and the group…</vt:lpstr>
      <vt:lpstr>Efficacy develops as individuals and the group…</vt:lpstr>
      <vt:lpstr>Efficacy develops as individuals and the group…</vt:lpstr>
      <vt:lpstr>Efficacy develops as individuals and the group…</vt:lpstr>
      <vt:lpstr>Schools where teachers work together to find ways to address the learning, motivation, and behavior problems of their students are likely to enhance teachers’ feelings of efficacy.  </vt:lpstr>
      <vt:lpstr>Change Occurs More Readily In Teams</vt:lpstr>
      <vt:lpstr>As a rule, teachers learn better together…</vt:lpstr>
      <vt:lpstr>“Freedom to Fail”</vt:lpstr>
      <vt:lpstr>“Freedom to Fail”</vt:lpstr>
      <vt:lpstr>“Freedom to Fail”</vt:lpstr>
      <vt:lpstr>“Freedom to Fail”</vt:lpstr>
      <vt:lpstr>We don’t have TBTs/BLTs/DLTs to have teams. </vt:lpstr>
      <vt:lpstr>We don’t have TBTs/BLTs/DLTs to have teams. </vt:lpstr>
      <vt:lpstr>What practices work?</vt:lpstr>
      <vt:lpstr>What practices work?</vt:lpstr>
      <vt:lpstr>What practices work?</vt:lpstr>
      <vt:lpstr>What practices work?</vt:lpstr>
      <vt:lpstr>What practices work?</vt:lpstr>
      <vt:lpstr>Break Up  Dysfunctional Teams Immediately </vt:lpstr>
      <vt:lpstr>Fourth BIG Idea  Regarding Principal Leadership</vt:lpstr>
      <vt:lpstr>If teams are being successful, they are identifying  practices that are successful with their students.</vt:lpstr>
      <vt:lpstr>How do we share our learnings across the school?</vt:lpstr>
      <vt:lpstr>How do we share our learnings across the school?</vt:lpstr>
      <vt:lpstr>Sharing Our Learning</vt:lpstr>
      <vt:lpstr>Science Fair for Adults</vt:lpstr>
      <vt:lpstr>Science Fair for Adults</vt:lpstr>
      <vt:lpstr>Science Fair for Adults</vt:lpstr>
      <vt:lpstr>Science Fair for Adults</vt:lpstr>
      <vt:lpstr>TBT Teams Sharing with BLT</vt:lpstr>
      <vt:lpstr>BLTs should be sharing their   successes with the DLT.</vt:lpstr>
      <vt:lpstr>Fifth BIG Idea  Regarding Principal Leadership</vt:lpstr>
      <vt:lpstr>Since OPES and OTES require both walkthroughs and a professional growth plan…</vt:lpstr>
      <vt:lpstr>Since OPES and OTES require both walkthroughs and a professional growth plan…</vt:lpstr>
      <vt:lpstr>First, a Little Research Background</vt:lpstr>
      <vt:lpstr>Teacher classroom behavior is just not as stable over classroom sections and time as the research and political communities would like it to be.</vt:lpstr>
      <vt:lpstr>Supervising individual teachers into better performance is simply impossible.</vt:lpstr>
      <vt:lpstr>Do walkthroughs work? What do you think?</vt:lpstr>
      <vt:lpstr>PowerPoint Presentation</vt:lpstr>
      <vt:lpstr>Do walkthroughs work? What do you think?</vt:lpstr>
      <vt:lpstr>Time spent  on classroom observations is more negatively associated with student achievement gains... </vt:lpstr>
      <vt:lpstr>Time spent  on classroom observations is more negatively associated with student achievement gains... </vt:lpstr>
      <vt:lpstr>Time spent directly coaching teachers is positively associated with achievement gains and school improvement.</vt:lpstr>
      <vt:lpstr>Teachers and administrators in effective schools worked closely together in developing and selecting learning strategies, assessments, and instructional materials</vt:lpstr>
      <vt:lpstr>Tie classroom observations directly to what teachers are learning and practicing in their TBTs.</vt:lpstr>
      <vt:lpstr>Classroom Observations and Coaching</vt:lpstr>
      <vt:lpstr>Classroom Observations and Coaching</vt:lpstr>
      <vt:lpstr>Classroom Observations and Coaching</vt:lpstr>
      <vt:lpstr>Classroom Observations and Coaching</vt:lpstr>
      <vt:lpstr>Classroom Observations and Coaching</vt:lpstr>
      <vt:lpstr>Classroom Observations and Coaching</vt:lpstr>
      <vt:lpstr>Principals modeling the specific learning (e.g., teaching strategies, teacher teams) demonstrates that this learning is a priority to everyone.</vt:lpstr>
      <vt:lpstr>Principal time spent engaging in instruction  is not itself sufficient… </vt:lpstr>
      <vt:lpstr>Principal time spent engaging in instruction  is not itself sufficient… </vt:lpstr>
      <vt:lpstr>Constantly improving and refining instructional practice so that students can engage in deep learning tasks is the single most important responsibility of the teaching profession and educational systems as a whole. </vt:lpstr>
      <vt:lpstr>Focusing on High-Impact  Teaching and Learning</vt:lpstr>
      <vt:lpstr>PowerPoint Presentation</vt:lpstr>
      <vt:lpstr>As collective capacity increases in a school,  so does achievement.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 Slides Master</dc:title>
  <dc:creator>BRIAN MCNULTY</dc:creator>
  <cp:lastModifiedBy>Terry Grimm</cp:lastModifiedBy>
  <cp:revision>238</cp:revision>
  <dcterms:created xsi:type="dcterms:W3CDTF">2015-06-11T17:47:43Z</dcterms:created>
  <dcterms:modified xsi:type="dcterms:W3CDTF">2020-11-03T16:05:39Z</dcterms:modified>
</cp:coreProperties>
</file>