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comments/comment7.xml" ContentType="application/vnd.openxmlformats-officedocument.presentationml.comments+xml"/>
  <Override PartName="/ppt/notesSlides/notesSlide1.xml" ContentType="application/vnd.openxmlformats-officedocument.presentationml.notesSlide+xml"/>
  <Override PartName="/ppt/comments/comment8.xml" ContentType="application/vnd.openxmlformats-officedocument.presentationml.comments+xml"/>
  <Override PartName="/ppt/notesSlides/notesSlide2.xml" ContentType="application/vnd.openxmlformats-officedocument.presentationml.notesSlide+xml"/>
  <Override PartName="/ppt/comments/comment9.xml" ContentType="application/vnd.openxmlformats-officedocument.presentationml.comments+xml"/>
  <Override PartName="/ppt/comments/comment10.xml" ContentType="application/vnd.openxmlformats-officedocument.presentationml.comments+xml"/>
  <Override PartName="/ppt/comments/comment11.xml" ContentType="application/vnd.openxmlformats-officedocument.presentationml.comments+xml"/>
  <Override PartName="/ppt/comments/comment12.xml" ContentType="application/vnd.openxmlformats-officedocument.presentationml.comments+xml"/>
  <Override PartName="/ppt/comments/comment13.xml" ContentType="application/vnd.openxmlformats-officedocument.presentationml.comments+xml"/>
  <Override PartName="/ppt/comments/comment14.xml" ContentType="application/vnd.openxmlformats-officedocument.presentationml.comments+xml"/>
  <Override PartName="/ppt/comments/comment15.xml" ContentType="application/vnd.openxmlformats-officedocument.presentationml.comments+xml"/>
  <Override PartName="/ppt/comments/comment16.xml" ContentType="application/vnd.openxmlformats-officedocument.presentationml.comments+xml"/>
  <Override PartName="/ppt/comments/comment17.xml" ContentType="application/vnd.openxmlformats-officedocument.presentationml.comments+xml"/>
  <Override PartName="/ppt/comments/comment18.xml" ContentType="application/vnd.openxmlformats-officedocument.presentationml.comments+xml"/>
  <Override PartName="/ppt/comments/comment19.xml" ContentType="application/vnd.openxmlformats-officedocument.presentationml.comments+xml"/>
  <Override PartName="/ppt/comments/comment20.xml" ContentType="application/vnd.openxmlformats-officedocument.presentationml.comments+xml"/>
  <Override PartName="/ppt/comments/comment2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1"/>
  </p:sldMasterIdLst>
  <p:notesMasterIdLst>
    <p:notesMasterId r:id="rId161"/>
  </p:notesMasterIdLst>
  <p:sldIdLst>
    <p:sldId id="2281" r:id="rId2"/>
    <p:sldId id="281" r:id="rId3"/>
    <p:sldId id="2291" r:id="rId4"/>
    <p:sldId id="2292" r:id="rId5"/>
    <p:sldId id="2293" r:id="rId6"/>
    <p:sldId id="2282" r:id="rId7"/>
    <p:sldId id="2283" r:id="rId8"/>
    <p:sldId id="2234" r:id="rId9"/>
    <p:sldId id="2294" r:id="rId10"/>
    <p:sldId id="2295" r:id="rId11"/>
    <p:sldId id="2296" r:id="rId12"/>
    <p:sldId id="2239" r:id="rId13"/>
    <p:sldId id="2297" r:id="rId14"/>
    <p:sldId id="2298" r:id="rId15"/>
    <p:sldId id="2240" r:id="rId16"/>
    <p:sldId id="2101" r:id="rId17"/>
    <p:sldId id="2299" r:id="rId18"/>
    <p:sldId id="2300" r:id="rId19"/>
    <p:sldId id="2301" r:id="rId20"/>
    <p:sldId id="2284" r:id="rId21"/>
    <p:sldId id="2302" r:id="rId22"/>
    <p:sldId id="2303" r:id="rId23"/>
    <p:sldId id="2272" r:id="rId24"/>
    <p:sldId id="2304" r:id="rId25"/>
    <p:sldId id="2305" r:id="rId26"/>
    <p:sldId id="2306" r:id="rId27"/>
    <p:sldId id="2307" r:id="rId28"/>
    <p:sldId id="2241" r:id="rId29"/>
    <p:sldId id="2308" r:id="rId30"/>
    <p:sldId id="2309" r:id="rId31"/>
    <p:sldId id="2310" r:id="rId32"/>
    <p:sldId id="2274" r:id="rId33"/>
    <p:sldId id="276" r:id="rId34"/>
    <p:sldId id="2311" r:id="rId35"/>
    <p:sldId id="2312" r:id="rId36"/>
    <p:sldId id="2313" r:id="rId37"/>
    <p:sldId id="2276" r:id="rId38"/>
    <p:sldId id="2275" r:id="rId39"/>
    <p:sldId id="2286" r:id="rId40"/>
    <p:sldId id="280" r:id="rId41"/>
    <p:sldId id="2314" r:id="rId42"/>
    <p:sldId id="2315" r:id="rId43"/>
    <p:sldId id="2316" r:id="rId44"/>
    <p:sldId id="2317" r:id="rId45"/>
    <p:sldId id="2318" r:id="rId46"/>
    <p:sldId id="2319" r:id="rId47"/>
    <p:sldId id="2320" r:id="rId48"/>
    <p:sldId id="2321" r:id="rId49"/>
    <p:sldId id="2238" r:id="rId50"/>
    <p:sldId id="2243" r:id="rId51"/>
    <p:sldId id="2322" r:id="rId52"/>
    <p:sldId id="2323" r:id="rId53"/>
    <p:sldId id="2324" r:id="rId54"/>
    <p:sldId id="2244" r:id="rId55"/>
    <p:sldId id="2325" r:id="rId56"/>
    <p:sldId id="2248" r:id="rId57"/>
    <p:sldId id="270" r:id="rId58"/>
    <p:sldId id="2326" r:id="rId59"/>
    <p:sldId id="2327" r:id="rId60"/>
    <p:sldId id="2328" r:id="rId61"/>
    <p:sldId id="2329" r:id="rId62"/>
    <p:sldId id="2279" r:id="rId63"/>
    <p:sldId id="2252" r:id="rId64"/>
    <p:sldId id="2330" r:id="rId65"/>
    <p:sldId id="2331" r:id="rId66"/>
    <p:sldId id="2332" r:id="rId67"/>
    <p:sldId id="2333" r:id="rId68"/>
    <p:sldId id="2249" r:id="rId69"/>
    <p:sldId id="2245" r:id="rId70"/>
    <p:sldId id="2387" r:id="rId71"/>
    <p:sldId id="2388" r:id="rId72"/>
    <p:sldId id="2334" r:id="rId73"/>
    <p:sldId id="2335" r:id="rId74"/>
    <p:sldId id="2336" r:id="rId75"/>
    <p:sldId id="268" r:id="rId76"/>
    <p:sldId id="2337" r:id="rId77"/>
    <p:sldId id="2338" r:id="rId78"/>
    <p:sldId id="2339" r:id="rId79"/>
    <p:sldId id="273" r:id="rId80"/>
    <p:sldId id="2340" r:id="rId81"/>
    <p:sldId id="2341" r:id="rId82"/>
    <p:sldId id="1751" r:id="rId83"/>
    <p:sldId id="2342" r:id="rId84"/>
    <p:sldId id="1708" r:id="rId85"/>
    <p:sldId id="1713" r:id="rId86"/>
    <p:sldId id="2343" r:id="rId87"/>
    <p:sldId id="2246" r:id="rId88"/>
    <p:sldId id="2344" r:id="rId89"/>
    <p:sldId id="2345" r:id="rId90"/>
    <p:sldId id="2346" r:id="rId91"/>
    <p:sldId id="2347" r:id="rId92"/>
    <p:sldId id="2348" r:id="rId93"/>
    <p:sldId id="2349" r:id="rId94"/>
    <p:sldId id="2247" r:id="rId95"/>
    <p:sldId id="2350" r:id="rId96"/>
    <p:sldId id="2250" r:id="rId97"/>
    <p:sldId id="2351" r:id="rId98"/>
    <p:sldId id="2352" r:id="rId99"/>
    <p:sldId id="2353" r:id="rId100"/>
    <p:sldId id="2354" r:id="rId101"/>
    <p:sldId id="2251" r:id="rId102"/>
    <p:sldId id="2254" r:id="rId103"/>
    <p:sldId id="2355" r:id="rId104"/>
    <p:sldId id="2278" r:id="rId105"/>
    <p:sldId id="2356" r:id="rId106"/>
    <p:sldId id="2253" r:id="rId107"/>
    <p:sldId id="2255" r:id="rId108"/>
    <p:sldId id="2235" r:id="rId109"/>
    <p:sldId id="2357" r:id="rId110"/>
    <p:sldId id="2287" r:id="rId111"/>
    <p:sldId id="2358" r:id="rId112"/>
    <p:sldId id="2359" r:id="rId113"/>
    <p:sldId id="2389" r:id="rId114"/>
    <p:sldId id="2390" r:id="rId115"/>
    <p:sldId id="2360" r:id="rId116"/>
    <p:sldId id="2361" r:id="rId117"/>
    <p:sldId id="2362" r:id="rId118"/>
    <p:sldId id="2363" r:id="rId119"/>
    <p:sldId id="2236" r:id="rId120"/>
    <p:sldId id="2237" r:id="rId121"/>
    <p:sldId id="2364" r:id="rId122"/>
    <p:sldId id="2257" r:id="rId123"/>
    <p:sldId id="2258" r:id="rId124"/>
    <p:sldId id="2365" r:id="rId125"/>
    <p:sldId id="2264" r:id="rId126"/>
    <p:sldId id="2265" r:id="rId127"/>
    <p:sldId id="2366" r:id="rId128"/>
    <p:sldId id="2367" r:id="rId129"/>
    <p:sldId id="2368" r:id="rId130"/>
    <p:sldId id="2267" r:id="rId131"/>
    <p:sldId id="2268" r:id="rId132"/>
    <p:sldId id="2369" r:id="rId133"/>
    <p:sldId id="1995" r:id="rId134"/>
    <p:sldId id="1019" r:id="rId135"/>
    <p:sldId id="2280" r:id="rId136"/>
    <p:sldId id="2263" r:id="rId137"/>
    <p:sldId id="2370" r:id="rId138"/>
    <p:sldId id="2371" r:id="rId139"/>
    <p:sldId id="2372" r:id="rId140"/>
    <p:sldId id="1999" r:id="rId141"/>
    <p:sldId id="2373" r:id="rId142"/>
    <p:sldId id="1994" r:id="rId143"/>
    <p:sldId id="2266" r:id="rId144"/>
    <p:sldId id="2374" r:id="rId145"/>
    <p:sldId id="2375" r:id="rId146"/>
    <p:sldId id="2376" r:id="rId147"/>
    <p:sldId id="2377" r:id="rId148"/>
    <p:sldId id="2378" r:id="rId149"/>
    <p:sldId id="2379" r:id="rId150"/>
    <p:sldId id="2380" r:id="rId151"/>
    <p:sldId id="2288" r:id="rId152"/>
    <p:sldId id="2381" r:id="rId153"/>
    <p:sldId id="2382" r:id="rId154"/>
    <p:sldId id="2383" r:id="rId155"/>
    <p:sldId id="2384" r:id="rId156"/>
    <p:sldId id="2385" r:id="rId157"/>
    <p:sldId id="2386" r:id="rId158"/>
    <p:sldId id="2289" r:id="rId159"/>
    <p:sldId id="2290" r:id="rId160"/>
  </p:sldIdLst>
  <p:sldSz cx="18288000" cy="10287000"/>
  <p:notesSz cx="6858000" cy="9144000"/>
  <p:defaultTex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0" userDrawn="1">
          <p15:clr>
            <a:srgbClr val="A4A3A4"/>
          </p15:clr>
        </p15:guide>
        <p15:guide id="2" pos="57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m Gay" initials="JG" lastIdx="22" clrIdx="0"/>
  <p:cmAuthor id="2" name="BRIAN A MCNULTY" initials="BAM" lastIdx="12" clrIdx="1">
    <p:extLst>
      <p:ext uri="{19B8F6BF-5375-455C-9EA6-DF929625EA0E}">
        <p15:presenceInfo xmlns:p15="http://schemas.microsoft.com/office/powerpoint/2012/main" userId="BRIAN A MCNULT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A8A9AD"/>
    <a:srgbClr val="F32434"/>
    <a:srgbClr val="CED0D1"/>
    <a:srgbClr val="94C803"/>
    <a:srgbClr val="3B004F"/>
    <a:srgbClr val="8064A1"/>
    <a:srgbClr val="5FB0A7"/>
    <a:srgbClr val="678034"/>
    <a:srgbClr val="9BBB5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2B77CF-2A1B-4F48-A9E8-A928A9AE0502}" v="14" dt="2020-02-25T00:46:27.3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563" autoAdjust="0"/>
    <p:restoredTop sz="92876"/>
  </p:normalViewPr>
  <p:slideViewPr>
    <p:cSldViewPr snapToGrid="0" snapToObjects="1">
      <p:cViewPr varScale="1">
        <p:scale>
          <a:sx n="69" d="100"/>
          <a:sy n="69" d="100"/>
        </p:scale>
        <p:origin x="300" y="90"/>
      </p:cViewPr>
      <p:guideLst>
        <p:guide orient="horz" pos="3240"/>
        <p:guide pos="5760"/>
      </p:guideLst>
    </p:cSldViewPr>
  </p:slideViewPr>
  <p:notesTextViewPr>
    <p:cViewPr>
      <p:scale>
        <a:sx n="100" d="100"/>
        <a:sy n="100" d="100"/>
      </p:scale>
      <p:origin x="0" y="0"/>
    </p:cViewPr>
  </p:notesTextViewPr>
  <p:sorterViewPr>
    <p:cViewPr>
      <p:scale>
        <a:sx n="170" d="100"/>
        <a:sy n="170" d="100"/>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notesMaster" Target="notesMasters/notesMaster1.xml"/><Relationship Id="rId16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commentAuthors" Target="commentAuthor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presProps" Target="pres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theme" Target="theme/theme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2-24T16:12:16.539" idx="10">
    <p:pos x="10" y="10"/>
    <p:text>You have a plural possive here: "students'"
</p:text>
    <p:extLst>
      <p:ext uri="{C676402C-5697-4E1C-873F-D02D1690AC5C}">
        <p15:threadingInfo xmlns:p15="http://schemas.microsoft.com/office/powerpoint/2012/main" timeZoneBias="48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1" dt="2020-01-29T07:59:43.994" idx="8">
    <p:pos x="10" y="10"/>
    <p:text>Secod bullet has "Educators"; fourth bullet has "educators"
</p:text>
    <p:extLst>
      <p:ext uri="{C676402C-5697-4E1C-873F-D02D1690AC5C}">
        <p15:threadingInfo xmlns:p15="http://schemas.microsoft.com/office/powerpoint/2012/main" timeZoneBias="480"/>
      </p:ext>
    </p:extLst>
  </p:cm>
  <p:cm authorId="2" dt="2020-02-25T11:47:37.162" idx="5">
    <p:pos x="10" y="106"/>
    <p:text>both use lower case now</p:text>
    <p:extLst>
      <p:ext uri="{C676402C-5697-4E1C-873F-D02D1690AC5C}">
        <p15:threadingInfo xmlns:p15="http://schemas.microsoft.com/office/powerpoint/2012/main" timeZoneBias="420">
          <p15:parentCm authorId="1" idx="8"/>
        </p15:threadingInfo>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1" dt="2020-01-29T07:59:43.994" idx="8">
    <p:pos x="10" y="10"/>
    <p:text>Secod bullet has "Educators"; fourth bullet has "educators"
</p:text>
    <p:extLst>
      <p:ext uri="{C676402C-5697-4E1C-873F-D02D1690AC5C}">
        <p15:threadingInfo xmlns:p15="http://schemas.microsoft.com/office/powerpoint/2012/main" timeZoneBias="480"/>
      </p:ext>
    </p:extLst>
  </p:cm>
  <p:cm authorId="2" dt="2020-02-25T11:47:37.162" idx="5">
    <p:pos x="10" y="106"/>
    <p:text>both use lower case now</p:text>
    <p:extLst>
      <p:ext uri="{C676402C-5697-4E1C-873F-D02D1690AC5C}">
        <p15:threadingInfo xmlns:p15="http://schemas.microsoft.com/office/powerpoint/2012/main" timeZoneBias="420">
          <p15:parentCm authorId="1" idx="8"/>
        </p15:threadingInfo>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1" dt="2020-01-29T07:59:43.994" idx="8">
    <p:pos x="10" y="10"/>
    <p:text>Secod bullet has "Educators"; fourth bullet has "educators"
</p:text>
    <p:extLst>
      <p:ext uri="{C676402C-5697-4E1C-873F-D02D1690AC5C}">
        <p15:threadingInfo xmlns:p15="http://schemas.microsoft.com/office/powerpoint/2012/main" timeZoneBias="480"/>
      </p:ext>
    </p:extLst>
  </p:cm>
  <p:cm authorId="2" dt="2020-02-25T11:47:37.162" idx="5">
    <p:pos x="10" y="106"/>
    <p:text>both use lower case now</p:text>
    <p:extLst>
      <p:ext uri="{C676402C-5697-4E1C-873F-D02D1690AC5C}">
        <p15:threadingInfo xmlns:p15="http://schemas.microsoft.com/office/powerpoint/2012/main" timeZoneBias="420">
          <p15:parentCm authorId="1" idx="8"/>
        </p15:threadingInfo>
      </p:ext>
    </p:extLst>
  </p:cm>
</p:cmLst>
</file>

<file path=ppt/comments/comment13.xml><?xml version="1.0" encoding="utf-8"?>
<p:cmLst xmlns:a="http://schemas.openxmlformats.org/drawingml/2006/main" xmlns:r="http://schemas.openxmlformats.org/officeDocument/2006/relationships" xmlns:p="http://schemas.openxmlformats.org/presentationml/2006/main">
  <p:cm authorId="1" dt="2020-01-29T07:59:43.994" idx="8">
    <p:pos x="10" y="10"/>
    <p:text>Secod bullet has "Educators"; fourth bullet has "educators"
</p:text>
    <p:extLst>
      <p:ext uri="{C676402C-5697-4E1C-873F-D02D1690AC5C}">
        <p15:threadingInfo xmlns:p15="http://schemas.microsoft.com/office/powerpoint/2012/main" timeZoneBias="480"/>
      </p:ext>
    </p:extLst>
  </p:cm>
  <p:cm authorId="2" dt="2020-02-25T11:47:37.162" idx="5">
    <p:pos x="10" y="106"/>
    <p:text>both use lower case now</p:text>
    <p:extLst>
      <p:ext uri="{C676402C-5697-4E1C-873F-D02D1690AC5C}">
        <p15:threadingInfo xmlns:p15="http://schemas.microsoft.com/office/powerpoint/2012/main" timeZoneBias="420">
          <p15:parentCm authorId="1" idx="8"/>
        </p15:threadingInfo>
      </p:ext>
    </p:extLst>
  </p:cm>
</p:cmLst>
</file>

<file path=ppt/comments/comment14.xml><?xml version="1.0" encoding="utf-8"?>
<p:cmLst xmlns:a="http://schemas.openxmlformats.org/drawingml/2006/main" xmlns:r="http://schemas.openxmlformats.org/officeDocument/2006/relationships" xmlns:p="http://schemas.openxmlformats.org/presentationml/2006/main">
  <p:cm authorId="1" dt="2020-01-29T07:59:43.994" idx="8">
    <p:pos x="10" y="10"/>
    <p:text>Secod bullet has "Educators"; fourth bullet has "educators"
</p:text>
    <p:extLst>
      <p:ext uri="{C676402C-5697-4E1C-873F-D02D1690AC5C}">
        <p15:threadingInfo xmlns:p15="http://schemas.microsoft.com/office/powerpoint/2012/main" timeZoneBias="480"/>
      </p:ext>
    </p:extLst>
  </p:cm>
  <p:cm authorId="2" dt="2020-02-25T11:47:37.162" idx="5">
    <p:pos x="10" y="106"/>
    <p:text>both use lower case now</p:text>
    <p:extLst>
      <p:ext uri="{C676402C-5697-4E1C-873F-D02D1690AC5C}">
        <p15:threadingInfo xmlns:p15="http://schemas.microsoft.com/office/powerpoint/2012/main" timeZoneBias="420">
          <p15:parentCm authorId="1" idx="8"/>
        </p15:threadingInfo>
      </p:ext>
    </p:extLst>
  </p:cm>
</p:cmLst>
</file>

<file path=ppt/comments/comment15.xml><?xml version="1.0" encoding="utf-8"?>
<p:cmLst xmlns:a="http://schemas.openxmlformats.org/drawingml/2006/main" xmlns:r="http://schemas.openxmlformats.org/officeDocument/2006/relationships" xmlns:p="http://schemas.openxmlformats.org/presentationml/2006/main">
  <p:cm authorId="1" dt="2020-02-24T16:31:21.154" idx="16">
    <p:pos x="10" y="10"/>
    <p:text>in the second bullet point "divers" should be "diverse".  Also the closeing quotation mark is missing.
</p:text>
    <p:extLst>
      <p:ext uri="{C676402C-5697-4E1C-873F-D02D1690AC5C}">
        <p15:threadingInfo xmlns:p15="http://schemas.microsoft.com/office/powerpoint/2012/main" timeZoneBias="480"/>
      </p:ext>
    </p:extLst>
  </p:cm>
  <p:cm authorId="2" dt="2020-02-25T12:08:32.937" idx="8">
    <p:pos x="10" y="106"/>
    <p:text>got it</p:text>
    <p:extLst>
      <p:ext uri="{C676402C-5697-4E1C-873F-D02D1690AC5C}">
        <p15:threadingInfo xmlns:p15="http://schemas.microsoft.com/office/powerpoint/2012/main" timeZoneBias="420">
          <p15:parentCm authorId="1" idx="16"/>
        </p15:threadingInfo>
      </p:ext>
    </p:extLst>
  </p:cm>
  <p:cm authorId="1" dt="2020-02-24T16:32:19.607" idx="17">
    <p:pos x="106" y="106"/>
    <p:text>in a previous slide you use "on the bubble" (small "b")
</p:text>
    <p:extLst>
      <p:ext uri="{C676402C-5697-4E1C-873F-D02D1690AC5C}">
        <p15:threadingInfo xmlns:p15="http://schemas.microsoft.com/office/powerpoint/2012/main" timeZoneBias="480"/>
      </p:ext>
    </p:extLst>
  </p:cm>
  <p:cm authorId="2" dt="2020-02-25T12:08:38.177" idx="9">
    <p:pos x="106" y="202"/>
    <p:text>thanks</p:text>
    <p:extLst>
      <p:ext uri="{C676402C-5697-4E1C-873F-D02D1690AC5C}">
        <p15:threadingInfo xmlns:p15="http://schemas.microsoft.com/office/powerpoint/2012/main" timeZoneBias="420">
          <p15:parentCm authorId="1" idx="17"/>
        </p15:threadingInfo>
      </p:ext>
    </p:extLst>
  </p:cm>
</p:cmLst>
</file>

<file path=ppt/comments/comment16.xml><?xml version="1.0" encoding="utf-8"?>
<p:cmLst xmlns:a="http://schemas.openxmlformats.org/drawingml/2006/main" xmlns:r="http://schemas.openxmlformats.org/officeDocument/2006/relationships" xmlns:p="http://schemas.openxmlformats.org/presentationml/2006/main">
  <p:cm authorId="1" dt="2020-02-24T16:31:21.154" idx="16">
    <p:pos x="10" y="10"/>
    <p:text>in the second bullet point "divers" should be "diverse".  Also the closeing quotation mark is missing.
</p:text>
    <p:extLst>
      <p:ext uri="{C676402C-5697-4E1C-873F-D02D1690AC5C}">
        <p15:threadingInfo xmlns:p15="http://schemas.microsoft.com/office/powerpoint/2012/main" timeZoneBias="480"/>
      </p:ext>
    </p:extLst>
  </p:cm>
  <p:cm authorId="2" dt="2020-02-25T12:08:32.937" idx="8">
    <p:pos x="10" y="106"/>
    <p:text>got it</p:text>
    <p:extLst>
      <p:ext uri="{C676402C-5697-4E1C-873F-D02D1690AC5C}">
        <p15:threadingInfo xmlns:p15="http://schemas.microsoft.com/office/powerpoint/2012/main" timeZoneBias="420">
          <p15:parentCm authorId="1" idx="16"/>
        </p15:threadingInfo>
      </p:ext>
    </p:extLst>
  </p:cm>
  <p:cm authorId="1" dt="2020-02-24T16:32:19.607" idx="17">
    <p:pos x="106" y="106"/>
    <p:text>in a previous slide you use "on the bubble" (small "b")
</p:text>
    <p:extLst>
      <p:ext uri="{C676402C-5697-4E1C-873F-D02D1690AC5C}">
        <p15:threadingInfo xmlns:p15="http://schemas.microsoft.com/office/powerpoint/2012/main" timeZoneBias="480"/>
      </p:ext>
    </p:extLst>
  </p:cm>
  <p:cm authorId="2" dt="2020-02-25T12:08:38.177" idx="9">
    <p:pos x="106" y="202"/>
    <p:text>thanks</p:text>
    <p:extLst>
      <p:ext uri="{C676402C-5697-4E1C-873F-D02D1690AC5C}">
        <p15:threadingInfo xmlns:p15="http://schemas.microsoft.com/office/powerpoint/2012/main" timeZoneBias="420">
          <p15:parentCm authorId="1" idx="17"/>
        </p15:threadingInfo>
      </p:ext>
    </p:extLst>
  </p:cm>
</p:cmLst>
</file>

<file path=ppt/comments/comment17.xml><?xml version="1.0" encoding="utf-8"?>
<p:cmLst xmlns:a="http://schemas.openxmlformats.org/drawingml/2006/main" xmlns:r="http://schemas.openxmlformats.org/officeDocument/2006/relationships" xmlns:p="http://schemas.openxmlformats.org/presentationml/2006/main">
  <p:cm authorId="1" dt="2020-02-24T16:31:21.154" idx="16">
    <p:pos x="10" y="10"/>
    <p:text>in the second bullet point "divers" should be "diverse".  Also the closeing quotation mark is missing.
</p:text>
    <p:extLst>
      <p:ext uri="{C676402C-5697-4E1C-873F-D02D1690AC5C}">
        <p15:threadingInfo xmlns:p15="http://schemas.microsoft.com/office/powerpoint/2012/main" timeZoneBias="480"/>
      </p:ext>
    </p:extLst>
  </p:cm>
  <p:cm authorId="2" dt="2020-02-25T12:08:32.937" idx="8">
    <p:pos x="10" y="106"/>
    <p:text>got it</p:text>
    <p:extLst>
      <p:ext uri="{C676402C-5697-4E1C-873F-D02D1690AC5C}">
        <p15:threadingInfo xmlns:p15="http://schemas.microsoft.com/office/powerpoint/2012/main" timeZoneBias="420">
          <p15:parentCm authorId="1" idx="16"/>
        </p15:threadingInfo>
      </p:ext>
    </p:extLst>
  </p:cm>
  <p:cm authorId="1" dt="2020-02-24T16:32:19.607" idx="17">
    <p:pos x="106" y="106"/>
    <p:text>in a previous slide you use "on the bubble" (small "b")
</p:text>
    <p:extLst>
      <p:ext uri="{C676402C-5697-4E1C-873F-D02D1690AC5C}">
        <p15:threadingInfo xmlns:p15="http://schemas.microsoft.com/office/powerpoint/2012/main" timeZoneBias="480"/>
      </p:ext>
    </p:extLst>
  </p:cm>
  <p:cm authorId="2" dt="2020-02-25T12:08:38.177" idx="9">
    <p:pos x="106" y="202"/>
    <p:text>thanks</p:text>
    <p:extLst>
      <p:ext uri="{C676402C-5697-4E1C-873F-D02D1690AC5C}">
        <p15:threadingInfo xmlns:p15="http://schemas.microsoft.com/office/powerpoint/2012/main" timeZoneBias="420">
          <p15:parentCm authorId="1" idx="17"/>
        </p15:threadingInfo>
      </p:ext>
    </p:extLst>
  </p:cm>
</p:cmLst>
</file>

<file path=ppt/comments/comment18.xml><?xml version="1.0" encoding="utf-8"?>
<p:cmLst xmlns:a="http://schemas.openxmlformats.org/drawingml/2006/main" xmlns:r="http://schemas.openxmlformats.org/officeDocument/2006/relationships" xmlns:p="http://schemas.openxmlformats.org/presentationml/2006/main">
  <p:cm authorId="1" dt="2020-02-24T16:31:21.154" idx="16">
    <p:pos x="10" y="10"/>
    <p:text>in the second bullet point "divers" should be "diverse".  Also the closeing quotation mark is missing.
</p:text>
    <p:extLst>
      <p:ext uri="{C676402C-5697-4E1C-873F-D02D1690AC5C}">
        <p15:threadingInfo xmlns:p15="http://schemas.microsoft.com/office/powerpoint/2012/main" timeZoneBias="480"/>
      </p:ext>
    </p:extLst>
  </p:cm>
  <p:cm authorId="2" dt="2020-02-25T12:08:32.937" idx="8">
    <p:pos x="10" y="106"/>
    <p:text>got it</p:text>
    <p:extLst>
      <p:ext uri="{C676402C-5697-4E1C-873F-D02D1690AC5C}">
        <p15:threadingInfo xmlns:p15="http://schemas.microsoft.com/office/powerpoint/2012/main" timeZoneBias="420">
          <p15:parentCm authorId="1" idx="16"/>
        </p15:threadingInfo>
      </p:ext>
    </p:extLst>
  </p:cm>
  <p:cm authorId="1" dt="2020-02-24T16:32:19.607" idx="17">
    <p:pos x="106" y="106"/>
    <p:text>in a previous slide you use "on the bubble" (small "b")
</p:text>
    <p:extLst>
      <p:ext uri="{C676402C-5697-4E1C-873F-D02D1690AC5C}">
        <p15:threadingInfo xmlns:p15="http://schemas.microsoft.com/office/powerpoint/2012/main" timeZoneBias="480"/>
      </p:ext>
    </p:extLst>
  </p:cm>
  <p:cm authorId="2" dt="2020-02-25T12:08:38.177" idx="9">
    <p:pos x="106" y="202"/>
    <p:text>thanks</p:text>
    <p:extLst>
      <p:ext uri="{C676402C-5697-4E1C-873F-D02D1690AC5C}">
        <p15:threadingInfo xmlns:p15="http://schemas.microsoft.com/office/powerpoint/2012/main" timeZoneBias="420">
          <p15:parentCm authorId="1" idx="17"/>
        </p15:threadingInfo>
      </p:ext>
    </p:extLst>
  </p:cm>
</p:cmLst>
</file>

<file path=ppt/comments/comment19.xml><?xml version="1.0" encoding="utf-8"?>
<p:cmLst xmlns:a="http://schemas.openxmlformats.org/drawingml/2006/main" xmlns:r="http://schemas.openxmlformats.org/officeDocument/2006/relationships" xmlns:p="http://schemas.openxmlformats.org/presentationml/2006/main">
  <p:cm authorId="1" dt="2020-02-24T16:33:20.732" idx="18">
    <p:pos x="10" y="10"/>
    <p:text>can you add "TBTs after PLCs" or omit PLCs if there isn't room?
</p:text>
    <p:extLst>
      <p:ext uri="{C676402C-5697-4E1C-873F-D02D1690AC5C}">
        <p15:threadingInfo xmlns:p15="http://schemas.microsoft.com/office/powerpoint/2012/main" timeZoneBias="480"/>
      </p:ext>
    </p:extLst>
  </p:cm>
  <p:cm authorId="2" dt="2020-02-25T12:09:13.997" idx="10">
    <p:pos x="10" y="106"/>
    <p:text>added it</p:text>
    <p:extLst>
      <p:ext uri="{C676402C-5697-4E1C-873F-D02D1690AC5C}">
        <p15:threadingInfo xmlns:p15="http://schemas.microsoft.com/office/powerpoint/2012/main" timeZoneBias="420">
          <p15:parentCm authorId="1" idx="18"/>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02-24T16:12:16.539" idx="10">
    <p:pos x="10" y="10"/>
    <p:text>You have a plural possive here: "students'"
</p:text>
    <p:extLst>
      <p:ext uri="{C676402C-5697-4E1C-873F-D02D1690AC5C}">
        <p15:threadingInfo xmlns:p15="http://schemas.microsoft.com/office/powerpoint/2012/main" timeZoneBias="480"/>
      </p:ext>
    </p:extLst>
  </p:cm>
</p:cmLst>
</file>

<file path=ppt/comments/comment20.xml><?xml version="1.0" encoding="utf-8"?>
<p:cmLst xmlns:a="http://schemas.openxmlformats.org/drawingml/2006/main" xmlns:r="http://schemas.openxmlformats.org/officeDocument/2006/relationships" xmlns:p="http://schemas.openxmlformats.org/presentationml/2006/main">
  <p:cm authorId="1" dt="2020-02-24T16:33:20.732" idx="18">
    <p:pos x="10" y="10"/>
    <p:text>can you add "TBTs after PLCs" or omit PLCs if there isn't room?
</p:text>
    <p:extLst>
      <p:ext uri="{C676402C-5697-4E1C-873F-D02D1690AC5C}">
        <p15:threadingInfo xmlns:p15="http://schemas.microsoft.com/office/powerpoint/2012/main" timeZoneBias="480"/>
      </p:ext>
    </p:extLst>
  </p:cm>
  <p:cm authorId="2" dt="2020-02-25T12:09:13.997" idx="10">
    <p:pos x="10" y="106"/>
    <p:text>added it</p:text>
    <p:extLst>
      <p:ext uri="{C676402C-5697-4E1C-873F-D02D1690AC5C}">
        <p15:threadingInfo xmlns:p15="http://schemas.microsoft.com/office/powerpoint/2012/main" timeZoneBias="420">
          <p15:parentCm authorId="1" idx="18"/>
        </p15:threadingInfo>
      </p:ext>
    </p:extLst>
  </p:cm>
</p:cmLst>
</file>

<file path=ppt/comments/comment21.xml><?xml version="1.0" encoding="utf-8"?>
<p:cmLst xmlns:a="http://schemas.openxmlformats.org/drawingml/2006/main" xmlns:r="http://schemas.openxmlformats.org/officeDocument/2006/relationships" xmlns:p="http://schemas.openxmlformats.org/presentationml/2006/main">
  <p:cm authorId="1" dt="2020-02-24T16:34:43.389" idx="19">
    <p:pos x="10" y="10"/>
    <p:text>should it be "shows" and "childrens'"
</p:text>
    <p:extLst>
      <p:ext uri="{C676402C-5697-4E1C-873F-D02D1690AC5C}">
        <p15:threadingInfo xmlns:p15="http://schemas.microsoft.com/office/powerpoint/2012/main" timeZoneBias="480"/>
      </p:ext>
    </p:extLst>
  </p:cm>
  <p:cm authorId="2" dt="2020-02-25T12:10:00.714" idx="11">
    <p:pos x="10" y="106"/>
    <p:text>good catch</p:text>
    <p:extLst>
      <p:ext uri="{C676402C-5697-4E1C-873F-D02D1690AC5C}">
        <p15:threadingInfo xmlns:p15="http://schemas.microsoft.com/office/powerpoint/2012/main" timeZoneBias="420">
          <p15:parentCm authorId="1" idx="19"/>
        </p15:threadingInfo>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0-02-24T16:12:16.539" idx="10">
    <p:pos x="10" y="10"/>
    <p:text>You have a plural possive here: "students'"
</p:text>
    <p:extLst>
      <p:ext uri="{C676402C-5697-4E1C-873F-D02D1690AC5C}">
        <p15:threadingInfo xmlns:p15="http://schemas.microsoft.com/office/powerpoint/2012/main" timeZoneBias="48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0-02-24T16:12:16.539" idx="10">
    <p:pos x="10" y="10"/>
    <p:text>You have a plural possive here: "students'"
</p:text>
    <p:extLst>
      <p:ext uri="{C676402C-5697-4E1C-873F-D02D1690AC5C}">
        <p15:threadingInfo xmlns:p15="http://schemas.microsoft.com/office/powerpoint/2012/main" timeZoneBias="48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0-02-24T16:41:26.125" idx="21">
    <p:pos x="10" y="10"/>
    <p:text>Do you provide a sampleset of ground rules in your handout?
</p:text>
    <p:extLst>
      <p:ext uri="{C676402C-5697-4E1C-873F-D02D1690AC5C}">
        <p15:threadingInfo xmlns:p15="http://schemas.microsoft.com/office/powerpoint/2012/main" timeZoneBias="480"/>
      </p:ext>
    </p:extLst>
  </p:cm>
  <p:cm authorId="2" dt="2020-02-25T11:42:38.720" idx="2">
    <p:pos x="10" y="106"/>
    <p:text>Yes, but I clarified on the slide</p:text>
    <p:extLst>
      <p:ext uri="{C676402C-5697-4E1C-873F-D02D1690AC5C}">
        <p15:threadingInfo xmlns:p15="http://schemas.microsoft.com/office/powerpoint/2012/main" timeZoneBias="420">
          <p15:parentCm authorId="1" idx="21"/>
        </p15:threadingInfo>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20-02-24T16:41:26.125" idx="21">
    <p:pos x="10" y="10"/>
    <p:text>Do you provide a sampleset of ground rules in your handout?
</p:text>
    <p:extLst>
      <p:ext uri="{C676402C-5697-4E1C-873F-D02D1690AC5C}">
        <p15:threadingInfo xmlns:p15="http://schemas.microsoft.com/office/powerpoint/2012/main" timeZoneBias="480"/>
      </p:ext>
    </p:extLst>
  </p:cm>
  <p:cm authorId="2" dt="2020-02-25T11:42:38.720" idx="2">
    <p:pos x="10" y="106"/>
    <p:text>Yes, but I clarified on the slide</p:text>
    <p:extLst>
      <p:ext uri="{C676402C-5697-4E1C-873F-D02D1690AC5C}">
        <p15:threadingInfo xmlns:p15="http://schemas.microsoft.com/office/powerpoint/2012/main" timeZoneBias="420">
          <p15:parentCm authorId="1" idx="21"/>
        </p15:threadingInfo>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20-02-24T16:16:18.384" idx="11">
    <p:pos x="10" y="10"/>
    <p:text>"Devil's advocate is new to me.  I think it is good to ecourage other points of view.  i.e. no loyalty test!  How do you keep the Devil's from derailing the work?  Just a question, Brian.  
</p:text>
    <p:extLst>
      <p:ext uri="{C676402C-5697-4E1C-873F-D02D1690AC5C}">
        <p15:threadingInfo xmlns:p15="http://schemas.microsoft.com/office/powerpoint/2012/main" timeZoneBias="480"/>
      </p:ext>
    </p:extLst>
  </p:cm>
  <p:cm authorId="2" dt="2020-02-25T11:43:34.817" idx="3">
    <p:pos x="10" y="106"/>
    <p:text>That is a good question but I will try to address this.</p:text>
    <p:extLst>
      <p:ext uri="{C676402C-5697-4E1C-873F-D02D1690AC5C}">
        <p15:threadingInfo xmlns:p15="http://schemas.microsoft.com/office/powerpoint/2012/main" timeZoneBias="420">
          <p15:parentCm authorId="1" idx="11"/>
        </p15:threadingInfo>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20-02-24T16:19:37.666" idx="12">
    <p:pos x="10" y="10"/>
    <p:text>Does purpose translate into the schools nonnegotiables if the nonnegotiables have been established?
</p:text>
    <p:extLst>
      <p:ext uri="{C676402C-5697-4E1C-873F-D02D1690AC5C}">
        <p15:threadingInfo xmlns:p15="http://schemas.microsoft.com/office/powerpoint/2012/main" timeZoneBias="480"/>
      </p:ext>
    </p:extLst>
  </p:cm>
  <p:cm authorId="2" dt="2020-02-25T11:46:47.865" idx="4">
    <p:pos x="10" y="106"/>
    <p:text>I added something here to make sure that I link these ideas</p:text>
    <p:extLst>
      <p:ext uri="{C676402C-5697-4E1C-873F-D02D1690AC5C}">
        <p15:threadingInfo xmlns:p15="http://schemas.microsoft.com/office/powerpoint/2012/main" timeZoneBias="420">
          <p15:parentCm authorId="1" idx="12"/>
        </p15:threadingInfo>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20-02-24T16:19:37.666" idx="12">
    <p:pos x="10" y="10"/>
    <p:text>Does purpose translate into the schools nonnegotiables if the nonnegotiables have been established?
</p:text>
    <p:extLst>
      <p:ext uri="{C676402C-5697-4E1C-873F-D02D1690AC5C}">
        <p15:threadingInfo xmlns:p15="http://schemas.microsoft.com/office/powerpoint/2012/main" timeZoneBias="480"/>
      </p:ext>
    </p:extLst>
  </p:cm>
  <p:cm authorId="2" dt="2020-02-25T11:46:47.865" idx="4">
    <p:pos x="10" y="106"/>
    <p:text>I added something here to make sure that I link these ideas</p:text>
    <p:extLst>
      <p:ext uri="{C676402C-5697-4E1C-873F-D02D1690AC5C}">
        <p15:threadingInfo xmlns:p15="http://schemas.microsoft.com/office/powerpoint/2012/main" timeZoneBias="420">
          <p15:parentCm authorId="1" idx="12"/>
        </p15:threadingInf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F91D58-A057-E84E-A171-94C8616AD87F}" type="datetimeFigureOut">
              <a:rPr lang="en-US" smtClean="0"/>
              <a:t>3/31/2020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D0CCA0-EA6E-DD4A-A09E-3BD8FAA481BF}" type="slidenum">
              <a:rPr lang="en-US" smtClean="0"/>
              <a:t>‹#›</a:t>
            </a:fld>
            <a:endParaRPr lang="en-US"/>
          </a:p>
        </p:txBody>
      </p:sp>
    </p:spTree>
    <p:extLst>
      <p:ext uri="{BB962C8B-B14F-4D97-AF65-F5344CB8AC3E}">
        <p14:creationId xmlns:p14="http://schemas.microsoft.com/office/powerpoint/2010/main" val="2146864622"/>
      </p:ext>
    </p:extLst>
  </p:cSld>
  <p:clrMap bg1="lt1" tx1="dk1" bg2="lt2" tx2="dk2" accent1="accent1" accent2="accent2" accent3="accent3" accent4="accent4" accent5="accent5" accent6="accent6" hlink="hlink" folHlink="folHlink"/>
  <p:notesStyle>
    <a:lvl1pPr marL="0" algn="l" defTabSz="1371600" rtl="0" eaLnBrk="1" latinLnBrk="0" hangingPunct="1">
      <a:defRPr sz="1800" kern="1200">
        <a:solidFill>
          <a:schemeClr val="tx1"/>
        </a:solidFill>
        <a:latin typeface="+mn-lt"/>
        <a:ea typeface="+mn-ea"/>
        <a:cs typeface="+mn-cs"/>
      </a:defRPr>
    </a:lvl1pPr>
    <a:lvl2pPr marL="685800" algn="l" defTabSz="1371600" rtl="0" eaLnBrk="1" latinLnBrk="0" hangingPunct="1">
      <a:defRPr sz="1800" kern="1200">
        <a:solidFill>
          <a:schemeClr val="tx1"/>
        </a:solidFill>
        <a:latin typeface="+mn-lt"/>
        <a:ea typeface="+mn-ea"/>
        <a:cs typeface="+mn-cs"/>
      </a:defRPr>
    </a:lvl2pPr>
    <a:lvl3pPr marL="1371600" algn="l" defTabSz="1371600" rtl="0" eaLnBrk="1" latinLnBrk="0" hangingPunct="1">
      <a:defRPr sz="1800" kern="1200">
        <a:solidFill>
          <a:schemeClr val="tx1"/>
        </a:solidFill>
        <a:latin typeface="+mn-lt"/>
        <a:ea typeface="+mn-ea"/>
        <a:cs typeface="+mn-cs"/>
      </a:defRPr>
    </a:lvl3pPr>
    <a:lvl4pPr marL="2057400" algn="l" defTabSz="1371600" rtl="0" eaLnBrk="1" latinLnBrk="0" hangingPunct="1">
      <a:defRPr sz="1800" kern="1200">
        <a:solidFill>
          <a:schemeClr val="tx1"/>
        </a:solidFill>
        <a:latin typeface="+mn-lt"/>
        <a:ea typeface="+mn-ea"/>
        <a:cs typeface="+mn-cs"/>
      </a:defRPr>
    </a:lvl4pPr>
    <a:lvl5pPr marL="2743200" algn="l" defTabSz="1371600" rtl="0" eaLnBrk="1" latinLnBrk="0" hangingPunct="1">
      <a:defRPr sz="1800" kern="1200">
        <a:solidFill>
          <a:schemeClr val="tx1"/>
        </a:solidFill>
        <a:latin typeface="+mn-lt"/>
        <a:ea typeface="+mn-ea"/>
        <a:cs typeface="+mn-cs"/>
      </a:defRPr>
    </a:lvl5pPr>
    <a:lvl6pPr marL="3429000" algn="l" defTabSz="1371600" rtl="0" eaLnBrk="1" latinLnBrk="0" hangingPunct="1">
      <a:defRPr sz="1800" kern="1200">
        <a:solidFill>
          <a:schemeClr val="tx1"/>
        </a:solidFill>
        <a:latin typeface="+mn-lt"/>
        <a:ea typeface="+mn-ea"/>
        <a:cs typeface="+mn-cs"/>
      </a:defRPr>
    </a:lvl6pPr>
    <a:lvl7pPr marL="4114800" algn="l" defTabSz="1371600" rtl="0" eaLnBrk="1" latinLnBrk="0" hangingPunct="1">
      <a:defRPr sz="1800" kern="1200">
        <a:solidFill>
          <a:schemeClr val="tx1"/>
        </a:solidFill>
        <a:latin typeface="+mn-lt"/>
        <a:ea typeface="+mn-ea"/>
        <a:cs typeface="+mn-cs"/>
      </a:defRPr>
    </a:lvl7pPr>
    <a:lvl8pPr marL="4800600" algn="l" defTabSz="1371600" rtl="0" eaLnBrk="1" latinLnBrk="0" hangingPunct="1">
      <a:defRPr sz="1800" kern="1200">
        <a:solidFill>
          <a:schemeClr val="tx1"/>
        </a:solidFill>
        <a:latin typeface="+mn-lt"/>
        <a:ea typeface="+mn-ea"/>
        <a:cs typeface="+mn-cs"/>
      </a:defRPr>
    </a:lvl8pPr>
    <a:lvl9pPr marL="5486400" algn="l" defTabSz="13716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D0CCA0-EA6E-DD4A-A09E-3BD8FAA481BF}" type="slidenum">
              <a:rPr lang="en-US" smtClean="0"/>
              <a:t>54</a:t>
            </a:fld>
            <a:endParaRPr lang="en-US"/>
          </a:p>
        </p:txBody>
      </p:sp>
    </p:spTree>
    <p:extLst>
      <p:ext uri="{BB962C8B-B14F-4D97-AF65-F5344CB8AC3E}">
        <p14:creationId xmlns:p14="http://schemas.microsoft.com/office/powerpoint/2010/main" val="2580086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D0CCA0-EA6E-DD4A-A09E-3BD8FAA481BF}" type="slidenum">
              <a:rPr lang="en-US" smtClean="0"/>
              <a:t>55</a:t>
            </a:fld>
            <a:endParaRPr lang="en-US"/>
          </a:p>
        </p:txBody>
      </p:sp>
    </p:spTree>
    <p:extLst>
      <p:ext uri="{BB962C8B-B14F-4D97-AF65-F5344CB8AC3E}">
        <p14:creationId xmlns:p14="http://schemas.microsoft.com/office/powerpoint/2010/main" val="1177169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195640"/>
            <a:ext cx="15544800" cy="2205038"/>
          </a:xfrm>
        </p:spPr>
        <p:txBody>
          <a:bodyPr/>
          <a:lstStyle>
            <a:lvl1pPr>
              <a:defRPr b="1"/>
            </a:lvl1pPr>
          </a:lstStyle>
          <a:p>
            <a:r>
              <a:rPr lang="en-US" dirty="0"/>
              <a:t>Click to edit Master title style</a:t>
            </a:r>
          </a:p>
        </p:txBody>
      </p:sp>
      <p:sp>
        <p:nvSpPr>
          <p:cNvPr id="3" name="Subtitle 2"/>
          <p:cNvSpPr>
            <a:spLocks noGrp="1"/>
          </p:cNvSpPr>
          <p:nvPr>
            <p:ph type="subTitle" idx="1"/>
          </p:nvPr>
        </p:nvSpPr>
        <p:spPr>
          <a:xfrm>
            <a:off x="2743200" y="5829300"/>
            <a:ext cx="12801600" cy="2628900"/>
          </a:xfrm>
        </p:spPr>
        <p:txBody>
          <a:bodyPr>
            <a:normAutofit/>
          </a:bodyPr>
          <a:lstStyle>
            <a:lvl1pPr marL="0" indent="0" algn="ctr">
              <a:buNone/>
              <a:defRPr sz="6750" b="1">
                <a:solidFill>
                  <a:srgbClr val="000000"/>
                </a:solidFill>
              </a:defRPr>
            </a:lvl1pPr>
            <a:lvl2pPr marL="685800" indent="0" algn="ctr">
              <a:buNone/>
              <a:defRPr>
                <a:solidFill>
                  <a:schemeClr val="tx1">
                    <a:tint val="75000"/>
                  </a:schemeClr>
                </a:solidFill>
              </a:defRPr>
            </a:lvl2pPr>
            <a:lvl3pPr marL="1371600" indent="0" algn="ctr">
              <a:buNone/>
              <a:defRPr>
                <a:solidFill>
                  <a:schemeClr val="tx1">
                    <a:tint val="75000"/>
                  </a:schemeClr>
                </a:solidFill>
              </a:defRPr>
            </a:lvl3pPr>
            <a:lvl4pPr marL="2057400" indent="0" algn="ctr">
              <a:buNone/>
              <a:defRPr>
                <a:solidFill>
                  <a:schemeClr val="tx1">
                    <a:tint val="75000"/>
                  </a:schemeClr>
                </a:solidFill>
              </a:defRPr>
            </a:lvl4pPr>
            <a:lvl5pPr marL="2743200" indent="0" algn="ctr">
              <a:buNone/>
              <a:defRPr>
                <a:solidFill>
                  <a:schemeClr val="tx1">
                    <a:tint val="75000"/>
                  </a:schemeClr>
                </a:solidFill>
              </a:defRPr>
            </a:lvl5pPr>
            <a:lvl6pPr marL="3429000" indent="0" algn="ctr">
              <a:buNone/>
              <a:defRPr>
                <a:solidFill>
                  <a:schemeClr val="tx1">
                    <a:tint val="75000"/>
                  </a:schemeClr>
                </a:solidFill>
              </a:defRPr>
            </a:lvl6pPr>
            <a:lvl7pPr marL="4114800" indent="0" algn="ctr">
              <a:buNone/>
              <a:defRPr>
                <a:solidFill>
                  <a:schemeClr val="tx1">
                    <a:tint val="75000"/>
                  </a:schemeClr>
                </a:solidFill>
              </a:defRPr>
            </a:lvl7pPr>
            <a:lvl8pPr marL="4800600" indent="0" algn="ctr">
              <a:buNone/>
              <a:defRPr>
                <a:solidFill>
                  <a:schemeClr val="tx1">
                    <a:tint val="75000"/>
                  </a:schemeClr>
                </a:solidFill>
              </a:defRPr>
            </a:lvl8pPr>
            <a:lvl9pPr marL="54864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70743B12-DEFA-B245-A833-03B62EAD6F97}" type="datetimeFigureOut">
              <a:rPr lang="en-US" smtClean="0"/>
              <a:t>3/31/2020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A7C8A-80E3-F342-A618-B030C9A5BE12}" type="slidenum">
              <a:rPr lang="en-US" smtClean="0"/>
              <a:t>‹#›</a:t>
            </a:fld>
            <a:endParaRPr lang="en-US"/>
          </a:p>
        </p:txBody>
      </p:sp>
    </p:spTree>
    <p:extLst>
      <p:ext uri="{BB962C8B-B14F-4D97-AF65-F5344CB8AC3E}">
        <p14:creationId xmlns:p14="http://schemas.microsoft.com/office/powerpoint/2010/main" val="2232149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743B12-DEFA-B245-A833-03B62EAD6F97}" type="datetimeFigureOut">
              <a:rPr lang="en-US" smtClean="0"/>
              <a:t>3/31/2020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A7C8A-80E3-F342-A618-B030C9A5BE12}" type="slidenum">
              <a:rPr lang="en-US" smtClean="0"/>
              <a:t>‹#›</a:t>
            </a:fld>
            <a:endParaRPr lang="en-US"/>
          </a:p>
        </p:txBody>
      </p:sp>
    </p:spTree>
    <p:extLst>
      <p:ext uri="{BB962C8B-B14F-4D97-AF65-F5344CB8AC3E}">
        <p14:creationId xmlns:p14="http://schemas.microsoft.com/office/powerpoint/2010/main" val="3816723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0" y="411959"/>
            <a:ext cx="4114800" cy="87772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411959"/>
            <a:ext cx="12039600" cy="87772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743B12-DEFA-B245-A833-03B62EAD6F97}" type="datetimeFigureOut">
              <a:rPr lang="en-US" smtClean="0"/>
              <a:t>3/31/2020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A7C8A-80E3-F342-A618-B030C9A5BE12}" type="slidenum">
              <a:rPr lang="en-US" smtClean="0"/>
              <a:t>‹#›</a:t>
            </a:fld>
            <a:endParaRPr lang="en-US"/>
          </a:p>
        </p:txBody>
      </p:sp>
    </p:spTree>
    <p:extLst>
      <p:ext uri="{BB962C8B-B14F-4D97-AF65-F5344CB8AC3E}">
        <p14:creationId xmlns:p14="http://schemas.microsoft.com/office/powerpoint/2010/main" val="16837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743B12-DEFA-B245-A833-03B62EAD6F97}" type="datetimeFigureOut">
              <a:rPr lang="en-US" smtClean="0"/>
              <a:t>3/31/2020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A7C8A-80E3-F342-A618-B030C9A5BE12}" type="slidenum">
              <a:rPr lang="en-US" smtClean="0"/>
              <a:t>‹#›</a:t>
            </a:fld>
            <a:endParaRPr lang="en-US"/>
          </a:p>
        </p:txBody>
      </p:sp>
    </p:spTree>
    <p:extLst>
      <p:ext uri="{BB962C8B-B14F-4D97-AF65-F5344CB8AC3E}">
        <p14:creationId xmlns:p14="http://schemas.microsoft.com/office/powerpoint/2010/main" val="4039715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6" y="6610352"/>
            <a:ext cx="15544800" cy="2043113"/>
          </a:xfrm>
        </p:spPr>
        <p:txBody>
          <a:bodyPr anchor="t"/>
          <a:lstStyle>
            <a:lvl1pPr algn="l">
              <a:defRPr sz="6000" b="1" cap="all"/>
            </a:lvl1pPr>
          </a:lstStyle>
          <a:p>
            <a:r>
              <a:rPr lang="en-US"/>
              <a:t>Click to edit Master title style</a:t>
            </a:r>
          </a:p>
        </p:txBody>
      </p:sp>
      <p:sp>
        <p:nvSpPr>
          <p:cNvPr id="3" name="Text Placeholder 2"/>
          <p:cNvSpPr>
            <a:spLocks noGrp="1"/>
          </p:cNvSpPr>
          <p:nvPr>
            <p:ph type="body" idx="1"/>
          </p:nvPr>
        </p:nvSpPr>
        <p:spPr>
          <a:xfrm>
            <a:off x="1444626" y="4360070"/>
            <a:ext cx="15544800" cy="2250281"/>
          </a:xfrm>
        </p:spPr>
        <p:txBody>
          <a:bodyPr anchor="b"/>
          <a:lstStyle>
            <a:lvl1pPr marL="0" indent="0">
              <a:buNone/>
              <a:defRPr sz="3000">
                <a:solidFill>
                  <a:schemeClr val="tx1">
                    <a:tint val="7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743B12-DEFA-B245-A833-03B62EAD6F97}" type="datetimeFigureOut">
              <a:rPr lang="en-US" smtClean="0"/>
              <a:t>3/31/2020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A7C8A-80E3-F342-A618-B030C9A5BE12}" type="slidenum">
              <a:rPr lang="en-US" smtClean="0"/>
              <a:t>‹#›</a:t>
            </a:fld>
            <a:endParaRPr lang="en-US"/>
          </a:p>
        </p:txBody>
      </p:sp>
    </p:spTree>
    <p:extLst>
      <p:ext uri="{BB962C8B-B14F-4D97-AF65-F5344CB8AC3E}">
        <p14:creationId xmlns:p14="http://schemas.microsoft.com/office/powerpoint/2010/main" val="3221834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2400302"/>
            <a:ext cx="8077200" cy="6788945"/>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96400" y="2400302"/>
            <a:ext cx="8077200" cy="6788945"/>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0743B12-DEFA-B245-A833-03B62EAD6F97}" type="datetimeFigureOut">
              <a:rPr lang="en-US" smtClean="0"/>
              <a:t>3/31/2020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BA7C8A-80E3-F342-A618-B030C9A5BE12}" type="slidenum">
              <a:rPr lang="en-US" smtClean="0"/>
              <a:t>‹#›</a:t>
            </a:fld>
            <a:endParaRPr lang="en-US"/>
          </a:p>
        </p:txBody>
      </p:sp>
    </p:spTree>
    <p:extLst>
      <p:ext uri="{BB962C8B-B14F-4D97-AF65-F5344CB8AC3E}">
        <p14:creationId xmlns:p14="http://schemas.microsoft.com/office/powerpoint/2010/main" val="1712712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1" y="2302670"/>
            <a:ext cx="8080376" cy="959643"/>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914401" y="3262313"/>
            <a:ext cx="8080376" cy="5926932"/>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90053" y="2302670"/>
            <a:ext cx="8083550" cy="959643"/>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290053" y="3262313"/>
            <a:ext cx="8083550" cy="5926932"/>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0743B12-DEFA-B245-A833-03B62EAD6F97}" type="datetimeFigureOut">
              <a:rPr lang="en-US" smtClean="0"/>
              <a:t>3/31/2020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BA7C8A-80E3-F342-A618-B030C9A5BE12}" type="slidenum">
              <a:rPr lang="en-US" smtClean="0"/>
              <a:t>‹#›</a:t>
            </a:fld>
            <a:endParaRPr lang="en-US"/>
          </a:p>
        </p:txBody>
      </p:sp>
    </p:spTree>
    <p:extLst>
      <p:ext uri="{BB962C8B-B14F-4D97-AF65-F5344CB8AC3E}">
        <p14:creationId xmlns:p14="http://schemas.microsoft.com/office/powerpoint/2010/main" val="2690310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0743B12-DEFA-B245-A833-03B62EAD6F97}" type="datetimeFigureOut">
              <a:rPr lang="en-US" smtClean="0"/>
              <a:t>3/31/2020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BA7C8A-80E3-F342-A618-B030C9A5BE12}" type="slidenum">
              <a:rPr lang="en-US" smtClean="0"/>
              <a:t>‹#›</a:t>
            </a:fld>
            <a:endParaRPr lang="en-US"/>
          </a:p>
        </p:txBody>
      </p:sp>
    </p:spTree>
    <p:extLst>
      <p:ext uri="{BB962C8B-B14F-4D97-AF65-F5344CB8AC3E}">
        <p14:creationId xmlns:p14="http://schemas.microsoft.com/office/powerpoint/2010/main" val="1442944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743B12-DEFA-B245-A833-03B62EAD6F97}" type="datetimeFigureOut">
              <a:rPr lang="en-US" smtClean="0"/>
              <a:t>3/31/2020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BA7C8A-80E3-F342-A618-B030C9A5BE12}" type="slidenum">
              <a:rPr lang="en-US" smtClean="0"/>
              <a:t>‹#›</a:t>
            </a:fld>
            <a:endParaRPr lang="en-US"/>
          </a:p>
        </p:txBody>
      </p:sp>
    </p:spTree>
    <p:extLst>
      <p:ext uri="{BB962C8B-B14F-4D97-AF65-F5344CB8AC3E}">
        <p14:creationId xmlns:p14="http://schemas.microsoft.com/office/powerpoint/2010/main" val="1757169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2" y="409575"/>
            <a:ext cx="6016626" cy="1743075"/>
          </a:xfrm>
        </p:spPr>
        <p:txBody>
          <a:bodyPr anchor="b"/>
          <a:lstStyle>
            <a:lvl1pPr algn="l">
              <a:defRPr sz="3000" b="1"/>
            </a:lvl1pPr>
          </a:lstStyle>
          <a:p>
            <a:r>
              <a:rPr lang="en-US"/>
              <a:t>Click to edit Master title style</a:t>
            </a:r>
          </a:p>
        </p:txBody>
      </p:sp>
      <p:sp>
        <p:nvSpPr>
          <p:cNvPr id="3" name="Content Placeholder 2"/>
          <p:cNvSpPr>
            <a:spLocks noGrp="1"/>
          </p:cNvSpPr>
          <p:nvPr>
            <p:ph idx="1"/>
          </p:nvPr>
        </p:nvSpPr>
        <p:spPr>
          <a:xfrm>
            <a:off x="7150100" y="409577"/>
            <a:ext cx="10223501" cy="8779670"/>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2" y="2152652"/>
            <a:ext cx="6016626" cy="7036595"/>
          </a:xfrm>
        </p:spPr>
        <p:txBody>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5" name="Date Placeholder 4"/>
          <p:cNvSpPr>
            <a:spLocks noGrp="1"/>
          </p:cNvSpPr>
          <p:nvPr>
            <p:ph type="dt" sz="half" idx="10"/>
          </p:nvPr>
        </p:nvSpPr>
        <p:spPr/>
        <p:txBody>
          <a:bodyPr/>
          <a:lstStyle/>
          <a:p>
            <a:fld id="{70743B12-DEFA-B245-A833-03B62EAD6F97}" type="datetimeFigureOut">
              <a:rPr lang="en-US" smtClean="0"/>
              <a:t>3/31/2020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BA7C8A-80E3-F342-A618-B030C9A5BE12}" type="slidenum">
              <a:rPr lang="en-US" smtClean="0"/>
              <a:t>‹#›</a:t>
            </a:fld>
            <a:endParaRPr lang="en-US"/>
          </a:p>
        </p:txBody>
      </p:sp>
    </p:spTree>
    <p:extLst>
      <p:ext uri="{BB962C8B-B14F-4D97-AF65-F5344CB8AC3E}">
        <p14:creationId xmlns:p14="http://schemas.microsoft.com/office/powerpoint/2010/main" val="2382009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6" y="7200900"/>
            <a:ext cx="10972800" cy="850107"/>
          </a:xfrm>
        </p:spPr>
        <p:txBody>
          <a:bodyPr anchor="b"/>
          <a:lstStyle>
            <a:lvl1pPr algn="l">
              <a:defRPr sz="3000" b="1"/>
            </a:lvl1pPr>
          </a:lstStyle>
          <a:p>
            <a:r>
              <a:rPr lang="en-US"/>
              <a:t>Click to edit Master title style</a:t>
            </a:r>
          </a:p>
        </p:txBody>
      </p:sp>
      <p:sp>
        <p:nvSpPr>
          <p:cNvPr id="3" name="Picture Placeholder 2"/>
          <p:cNvSpPr>
            <a:spLocks noGrp="1"/>
          </p:cNvSpPr>
          <p:nvPr>
            <p:ph type="pic" idx="1"/>
          </p:nvPr>
        </p:nvSpPr>
        <p:spPr>
          <a:xfrm>
            <a:off x="3584576" y="919163"/>
            <a:ext cx="10972800" cy="6172200"/>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p:cNvSpPr>
            <a:spLocks noGrp="1"/>
          </p:cNvSpPr>
          <p:nvPr>
            <p:ph type="body" sz="half" idx="2"/>
          </p:nvPr>
        </p:nvSpPr>
        <p:spPr>
          <a:xfrm>
            <a:off x="3584576" y="8051007"/>
            <a:ext cx="10972800" cy="1207293"/>
          </a:xfrm>
        </p:spPr>
        <p:txBody>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5" name="Date Placeholder 4"/>
          <p:cNvSpPr>
            <a:spLocks noGrp="1"/>
          </p:cNvSpPr>
          <p:nvPr>
            <p:ph type="dt" sz="half" idx="10"/>
          </p:nvPr>
        </p:nvSpPr>
        <p:spPr/>
        <p:txBody>
          <a:bodyPr/>
          <a:lstStyle/>
          <a:p>
            <a:fld id="{70743B12-DEFA-B245-A833-03B62EAD6F97}" type="datetimeFigureOut">
              <a:rPr lang="en-US" smtClean="0"/>
              <a:t>3/31/2020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BA7C8A-80E3-F342-A618-B030C9A5BE12}" type="slidenum">
              <a:rPr lang="en-US" smtClean="0"/>
              <a:t>‹#›</a:t>
            </a:fld>
            <a:endParaRPr lang="en-US"/>
          </a:p>
        </p:txBody>
      </p:sp>
    </p:spTree>
    <p:extLst>
      <p:ext uri="{BB962C8B-B14F-4D97-AF65-F5344CB8AC3E}">
        <p14:creationId xmlns:p14="http://schemas.microsoft.com/office/powerpoint/2010/main" val="3441796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411957"/>
            <a:ext cx="16459200" cy="17145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914400" y="2400302"/>
            <a:ext cx="16459200" cy="678894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914400" y="9534527"/>
            <a:ext cx="42672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70743B12-DEFA-B245-A833-03B62EAD6F97}" type="datetimeFigureOut">
              <a:rPr lang="en-US" smtClean="0"/>
              <a:t>3/31/2020</a:t>
            </a:fld>
            <a:endParaRPr lang="en-US"/>
          </a:p>
        </p:txBody>
      </p:sp>
      <p:sp>
        <p:nvSpPr>
          <p:cNvPr id="5" name="Footer Placeholder 4"/>
          <p:cNvSpPr>
            <a:spLocks noGrp="1"/>
          </p:cNvSpPr>
          <p:nvPr>
            <p:ph type="ftr" sz="quarter" idx="3"/>
          </p:nvPr>
        </p:nvSpPr>
        <p:spPr>
          <a:xfrm>
            <a:off x="6248400" y="9534527"/>
            <a:ext cx="5791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3106400" y="9534527"/>
            <a:ext cx="42672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71BA7C8A-80E3-F342-A618-B030C9A5BE12}" type="slidenum">
              <a:rPr lang="en-US" smtClean="0"/>
              <a:t>‹#›</a:t>
            </a:fld>
            <a:endParaRPr lang="en-US"/>
          </a:p>
        </p:txBody>
      </p:sp>
    </p:spTree>
    <p:extLst>
      <p:ext uri="{BB962C8B-B14F-4D97-AF65-F5344CB8AC3E}">
        <p14:creationId xmlns:p14="http://schemas.microsoft.com/office/powerpoint/2010/main" val="37087704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ctr" defTabSz="685800" rtl="0" eaLnBrk="1" latinLnBrk="0" hangingPunct="1">
        <a:spcBef>
          <a:spcPct val="0"/>
        </a:spcBef>
        <a:buNone/>
        <a:defRPr sz="6600" b="1" kern="1200">
          <a:solidFill>
            <a:schemeClr val="tx1"/>
          </a:solidFill>
          <a:latin typeface="+mj-lt"/>
          <a:ea typeface="+mj-ea"/>
          <a:cs typeface="+mj-cs"/>
        </a:defRPr>
      </a:lvl1pPr>
    </p:titleStyle>
    <p:bodyStyle>
      <a:lvl1pPr marL="514350" indent="-514350" algn="l" defTabSz="685800" rtl="0" eaLnBrk="1" latinLnBrk="0" hangingPunct="1">
        <a:spcBef>
          <a:spcPct val="20000"/>
        </a:spcBef>
        <a:buFont typeface="Arial"/>
        <a:buChar char="•"/>
        <a:defRPr sz="6000" b="1" kern="1200">
          <a:solidFill>
            <a:schemeClr val="tx1"/>
          </a:solidFill>
          <a:latin typeface="+mn-lt"/>
          <a:ea typeface="+mn-ea"/>
          <a:cs typeface="+mn-cs"/>
        </a:defRPr>
      </a:lvl1pPr>
      <a:lvl2pPr marL="1114425" indent="-428625" algn="l" defTabSz="685800" rtl="0" eaLnBrk="1" latinLnBrk="0" hangingPunct="1">
        <a:spcBef>
          <a:spcPct val="20000"/>
        </a:spcBef>
        <a:buFont typeface="Arial"/>
        <a:buChar char="–"/>
        <a:defRPr sz="6000" b="1" kern="1200">
          <a:solidFill>
            <a:schemeClr val="tx1"/>
          </a:solidFill>
          <a:latin typeface="+mn-lt"/>
          <a:ea typeface="+mn-ea"/>
          <a:cs typeface="+mn-cs"/>
        </a:defRPr>
      </a:lvl2pPr>
      <a:lvl3pPr marL="1714500" indent="-342900" algn="l" defTabSz="685800" rtl="0" eaLnBrk="1" latinLnBrk="0" hangingPunct="1">
        <a:spcBef>
          <a:spcPct val="20000"/>
        </a:spcBef>
        <a:buFont typeface="Arial"/>
        <a:buChar char="•"/>
        <a:defRPr sz="6000" b="1" kern="1200">
          <a:solidFill>
            <a:schemeClr val="tx1"/>
          </a:solidFill>
          <a:latin typeface="+mn-lt"/>
          <a:ea typeface="+mn-ea"/>
          <a:cs typeface="+mn-cs"/>
        </a:defRPr>
      </a:lvl3pPr>
      <a:lvl4pPr marL="2400300" indent="-342900" algn="l" defTabSz="685800" rtl="0" eaLnBrk="1" latinLnBrk="0" hangingPunct="1">
        <a:spcBef>
          <a:spcPct val="20000"/>
        </a:spcBef>
        <a:buFont typeface="Arial"/>
        <a:buChar char="–"/>
        <a:defRPr sz="6000" b="1" kern="1200">
          <a:solidFill>
            <a:schemeClr val="tx1"/>
          </a:solidFill>
          <a:latin typeface="+mn-lt"/>
          <a:ea typeface="+mn-ea"/>
          <a:cs typeface="+mn-cs"/>
        </a:defRPr>
      </a:lvl4pPr>
      <a:lvl5pPr marL="3086100" indent="-342900" algn="l" defTabSz="685800" rtl="0" eaLnBrk="1" latinLnBrk="0" hangingPunct="1">
        <a:spcBef>
          <a:spcPct val="20000"/>
        </a:spcBef>
        <a:buFont typeface="Arial"/>
        <a:buChar char="»"/>
        <a:defRPr sz="6000" b="1" kern="1200">
          <a:solidFill>
            <a:schemeClr val="tx1"/>
          </a:solidFill>
          <a:latin typeface="+mn-lt"/>
          <a:ea typeface="+mn-ea"/>
          <a:cs typeface="+mn-cs"/>
        </a:defRPr>
      </a:lvl5pPr>
      <a:lvl6pPr marL="3771900" indent="-342900" algn="l" defTabSz="685800" rtl="0" eaLnBrk="1" latinLnBrk="0" hangingPunct="1">
        <a:spcBef>
          <a:spcPct val="20000"/>
        </a:spcBef>
        <a:buFont typeface="Arial"/>
        <a:buChar char="•"/>
        <a:defRPr sz="3000" kern="1200">
          <a:solidFill>
            <a:schemeClr val="tx1"/>
          </a:solidFill>
          <a:latin typeface="+mn-lt"/>
          <a:ea typeface="+mn-ea"/>
          <a:cs typeface="+mn-cs"/>
        </a:defRPr>
      </a:lvl6pPr>
      <a:lvl7pPr marL="4457700" indent="-342900" algn="l" defTabSz="685800" rtl="0" eaLnBrk="1" latinLnBrk="0" hangingPunct="1">
        <a:spcBef>
          <a:spcPct val="20000"/>
        </a:spcBef>
        <a:buFont typeface="Arial"/>
        <a:buChar char="•"/>
        <a:defRPr sz="3000" kern="1200">
          <a:solidFill>
            <a:schemeClr val="tx1"/>
          </a:solidFill>
          <a:latin typeface="+mn-lt"/>
          <a:ea typeface="+mn-ea"/>
          <a:cs typeface="+mn-cs"/>
        </a:defRPr>
      </a:lvl7pPr>
      <a:lvl8pPr marL="5143500" indent="-342900" algn="l" defTabSz="685800" rtl="0" eaLnBrk="1" latinLnBrk="0" hangingPunct="1">
        <a:spcBef>
          <a:spcPct val="20000"/>
        </a:spcBef>
        <a:buFont typeface="Arial"/>
        <a:buChar char="•"/>
        <a:defRPr sz="3000" kern="1200">
          <a:solidFill>
            <a:schemeClr val="tx1"/>
          </a:solidFill>
          <a:latin typeface="+mn-lt"/>
          <a:ea typeface="+mn-ea"/>
          <a:cs typeface="+mn-cs"/>
        </a:defRPr>
      </a:lvl8pPr>
      <a:lvl9pPr marL="5829300" indent="-342900" algn="l" defTabSz="685800" rtl="0" eaLnBrk="1" latinLnBrk="0" hangingPunct="1">
        <a:spcBef>
          <a:spcPct val="20000"/>
        </a:spcBef>
        <a:buFont typeface="Arial"/>
        <a:buChar char="•"/>
        <a:defRPr sz="3000" kern="1200">
          <a:solidFill>
            <a:schemeClr val="tx1"/>
          </a:solidFill>
          <a:latin typeface="+mn-lt"/>
          <a:ea typeface="+mn-ea"/>
          <a:cs typeface="+mn-cs"/>
        </a:defRPr>
      </a:lvl9pPr>
    </p:bodyStyle>
    <p:other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3" Type="http://schemas.openxmlformats.org/officeDocument/2006/relationships/comments" Target="../comments/comment15.xml"/><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comments" Target="../comments/comment16.xml"/><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comments" Target="../comments/comment17.xml"/><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comments" Target="../comments/comment18.xml"/><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3" Type="http://schemas.openxmlformats.org/officeDocument/2006/relationships/comments" Target="../comments/comment19.xml"/><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3" Type="http://schemas.openxmlformats.org/officeDocument/2006/relationships/comments" Target="../comments/comment20.xml"/><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3" Type="http://schemas.openxmlformats.org/officeDocument/2006/relationships/comments" Target="../comments/comment21.xml"/><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1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6.xml"/></Relationships>
</file>

<file path=ppt/slides/_rels/slide1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dictionary.cambridge.org/us/dictionary/english/process" TargetMode="External"/><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hyperlink" Target="https://dictionary.cambridge.org/us/dictionary/english/easy" TargetMode="External"/><Relationship Id="rId4" Type="http://schemas.openxmlformats.org/officeDocument/2006/relationships/hyperlink" Target="https://dictionary.cambridge.org/us/dictionary/english/possible"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s://dictionary.cambridge.org/us/dictionary/english/people" TargetMode="External"/><Relationship Id="rId3" Type="http://schemas.openxmlformats.org/officeDocument/2006/relationships/hyperlink" Target="https://dictionary.cambridge.org/us/dictionary/english/process" TargetMode="External"/><Relationship Id="rId7" Type="http://schemas.openxmlformats.org/officeDocument/2006/relationships/hyperlink" Target="https://dictionary.cambridge.org/us/dictionary/english/helping" TargetMode="Externa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hyperlink" Target="https://dictionary.cambridge.org/us/dictionary/english/act" TargetMode="External"/><Relationship Id="rId5" Type="http://schemas.openxmlformats.org/officeDocument/2006/relationships/hyperlink" Target="https://dictionary.cambridge.org/us/dictionary/english/easy" TargetMode="External"/><Relationship Id="rId10" Type="http://schemas.openxmlformats.org/officeDocument/2006/relationships/hyperlink" Target="https://dictionary.cambridge.org/us/dictionary/english/solution" TargetMode="External"/><Relationship Id="rId4" Type="http://schemas.openxmlformats.org/officeDocument/2006/relationships/hyperlink" Target="https://dictionary.cambridge.org/us/dictionary/english/possible" TargetMode="External"/><Relationship Id="rId9" Type="http://schemas.openxmlformats.org/officeDocument/2006/relationships/hyperlink" Target="https://dictionary.cambridge.org/us/dictionary/english/deal" TargetMode="External"/></Relationships>
</file>

<file path=ppt/slides/_rels/slide36.xml.rels><?xml version="1.0" encoding="UTF-8" standalone="yes"?>
<Relationships xmlns="http://schemas.openxmlformats.org/package/2006/relationships"><Relationship Id="rId8" Type="http://schemas.openxmlformats.org/officeDocument/2006/relationships/hyperlink" Target="https://dictionary.cambridge.org/us/dictionary/english/people" TargetMode="External"/><Relationship Id="rId3" Type="http://schemas.openxmlformats.org/officeDocument/2006/relationships/hyperlink" Target="https://dictionary.cambridge.org/us/dictionary/english/process" TargetMode="External"/><Relationship Id="rId7" Type="http://schemas.openxmlformats.org/officeDocument/2006/relationships/hyperlink" Target="https://dictionary.cambridge.org/us/dictionary/english/helping" TargetMode="Externa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hyperlink" Target="https://dictionary.cambridge.org/us/dictionary/english/act" TargetMode="External"/><Relationship Id="rId5" Type="http://schemas.openxmlformats.org/officeDocument/2006/relationships/hyperlink" Target="https://dictionary.cambridge.org/us/dictionary/english/easy" TargetMode="External"/><Relationship Id="rId10" Type="http://schemas.openxmlformats.org/officeDocument/2006/relationships/hyperlink" Target="https://dictionary.cambridge.org/us/dictionary/english/solution" TargetMode="External"/><Relationship Id="rId4" Type="http://schemas.openxmlformats.org/officeDocument/2006/relationships/hyperlink" Target="https://dictionary.cambridge.org/us/dictionary/english/possible" TargetMode="External"/><Relationship Id="rId9" Type="http://schemas.openxmlformats.org/officeDocument/2006/relationships/hyperlink" Target="https://dictionary.cambridge.org/us/dictionary/english/deal"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comments" Target="../comments/commen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omments" Target="../comments/comment7.xm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comments" Target="../comments/comment8.xml"/></Relationships>
</file>

<file path=ppt/slides/_rels/slide5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omments" Target="../comments/comment9.xml"/></Relationships>
</file>

<file path=ppt/slides/_rels/slide5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comments" Target="../comments/comment1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comments" Target="../comments/comment11.xml"/><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comments" Target="../comments/comment12.xml"/><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comments" Target="../comments/comment13.xml"/><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comments" Target="../comments/comment14.xml"/><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txBox="1">
            <a:spLocks/>
          </p:cNvSpPr>
          <p:nvPr/>
        </p:nvSpPr>
        <p:spPr>
          <a:xfrm>
            <a:off x="668663" y="8195369"/>
            <a:ext cx="8022404" cy="925701"/>
          </a:xfrm>
          <a:prstGeom prst="rect">
            <a:avLst/>
          </a:prstGeom>
        </p:spPr>
        <p:txBody>
          <a:bodyPr vert="horz" lIns="137160" tIns="68580" rIns="137160" bIns="68580" rtlCol="0">
            <a:noAutofit/>
          </a:bodyPr>
          <a:lstStyle>
            <a:lvl1pPr marL="0" indent="0" algn="ctr" defTabSz="457200" rtl="0" eaLnBrk="1" latinLnBrk="0" hangingPunct="1">
              <a:spcBef>
                <a:spcPct val="20000"/>
              </a:spcBef>
              <a:buFont typeface="Arial"/>
              <a:buNone/>
              <a:defRPr sz="4500" b="1" kern="1200">
                <a:solidFill>
                  <a:srgbClr val="000000"/>
                </a:solidFill>
                <a:latin typeface="+mn-lt"/>
                <a:ea typeface="+mn-ea"/>
                <a:cs typeface="+mn-cs"/>
              </a:defRPr>
            </a:lvl1pPr>
            <a:lvl2pPr marL="457200" indent="0" algn="ctr" defTabSz="457200" rtl="0" eaLnBrk="1" latinLnBrk="0" hangingPunct="1">
              <a:spcBef>
                <a:spcPct val="20000"/>
              </a:spcBef>
              <a:buFont typeface="Arial"/>
              <a:buNone/>
              <a:defRPr sz="4000" b="1"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4000" b="1"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4000" b="1"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4000" b="1"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5400" dirty="0"/>
              <a:t>Brian A McNulty Ph.D. </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6008" b="5657"/>
          <a:stretch/>
        </p:blipFill>
        <p:spPr>
          <a:xfrm>
            <a:off x="15388019" y="6627826"/>
            <a:ext cx="2205564" cy="3135086"/>
          </a:xfrm>
          <a:prstGeom prst="rect">
            <a:avLst/>
          </a:prstGeom>
        </p:spPr>
      </p:pic>
      <p:pic>
        <p:nvPicPr>
          <p:cNvPr id="3" name="Picture 2">
            <a:extLst>
              <a:ext uri="{FF2B5EF4-FFF2-40B4-BE49-F238E27FC236}">
                <a16:creationId xmlns:a16="http://schemas.microsoft.com/office/drawing/2014/main" id="{ABD77ED2-823C-074B-8741-211FE9BADAC7}"/>
              </a:ext>
            </a:extLst>
          </p:cNvPr>
          <p:cNvPicPr>
            <a:picLocks noChangeAspect="1"/>
          </p:cNvPicPr>
          <p:nvPr/>
        </p:nvPicPr>
        <p:blipFill>
          <a:blip r:embed="rId3"/>
          <a:stretch>
            <a:fillRect/>
          </a:stretch>
        </p:blipFill>
        <p:spPr>
          <a:xfrm>
            <a:off x="440062" y="178408"/>
            <a:ext cx="4058525" cy="2951654"/>
          </a:xfrm>
          <a:prstGeom prst="rect">
            <a:avLst/>
          </a:prstGeom>
        </p:spPr>
      </p:pic>
      <p:sp>
        <p:nvSpPr>
          <p:cNvPr id="8" name="Title 1"/>
          <p:cNvSpPr>
            <a:spLocks noGrp="1"/>
          </p:cNvSpPr>
          <p:nvPr>
            <p:ph type="subTitle" idx="1"/>
          </p:nvPr>
        </p:nvSpPr>
        <p:spPr>
          <a:xfrm>
            <a:off x="668663" y="4186426"/>
            <a:ext cx="17148141" cy="1691861"/>
          </a:xfrm>
        </p:spPr>
        <p:txBody>
          <a:bodyPr>
            <a:normAutofit/>
          </a:bodyPr>
          <a:lstStyle/>
          <a:p>
            <a:r>
              <a:rPr lang="en-US" sz="8100" dirty="0">
                <a:solidFill>
                  <a:schemeClr val="tx1"/>
                </a:solidFill>
              </a:rPr>
              <a:t>Facilitation for Teacher-Based Teams</a:t>
            </a:r>
          </a:p>
        </p:txBody>
      </p:sp>
    </p:spTree>
    <p:extLst>
      <p:ext uri="{BB962C8B-B14F-4D97-AF65-F5344CB8AC3E}">
        <p14:creationId xmlns:p14="http://schemas.microsoft.com/office/powerpoint/2010/main" val="1695651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AF41F-B3C8-3946-AD79-A6634351F4C2}"/>
              </a:ext>
            </a:extLst>
          </p:cNvPr>
          <p:cNvSpPr>
            <a:spLocks noGrp="1"/>
          </p:cNvSpPr>
          <p:nvPr>
            <p:ph type="title"/>
          </p:nvPr>
        </p:nvSpPr>
        <p:spPr>
          <a:xfrm>
            <a:off x="713792" y="300416"/>
            <a:ext cx="9344610" cy="1714500"/>
          </a:xfrm>
        </p:spPr>
        <p:txBody>
          <a:bodyPr>
            <a:normAutofit/>
          </a:bodyPr>
          <a:lstStyle/>
          <a:p>
            <a:r>
              <a:rPr lang="en-US" dirty="0"/>
              <a:t>The PLC/TBT Bandwagon</a:t>
            </a:r>
          </a:p>
        </p:txBody>
      </p:sp>
      <p:sp>
        <p:nvSpPr>
          <p:cNvPr id="3" name="Content Placeholder 2">
            <a:extLst>
              <a:ext uri="{FF2B5EF4-FFF2-40B4-BE49-F238E27FC236}">
                <a16:creationId xmlns:a16="http://schemas.microsoft.com/office/drawing/2014/main" id="{D41AA45B-84BF-CB4F-894B-BB4D72A2597F}"/>
              </a:ext>
            </a:extLst>
          </p:cNvPr>
          <p:cNvSpPr>
            <a:spLocks noGrp="1"/>
          </p:cNvSpPr>
          <p:nvPr>
            <p:ph idx="1"/>
          </p:nvPr>
        </p:nvSpPr>
        <p:spPr>
          <a:xfrm>
            <a:off x="5040968" y="2718512"/>
            <a:ext cx="12805353" cy="7227240"/>
          </a:xfrm>
        </p:spPr>
        <p:txBody>
          <a:bodyPr>
            <a:normAutofit/>
          </a:bodyPr>
          <a:lstStyle/>
          <a:p>
            <a:r>
              <a:rPr lang="en-US" b="0" dirty="0"/>
              <a:t>Starts with the structures (like time, frequency, etc.) </a:t>
            </a:r>
            <a:endParaRPr lang="en-US" b="0" dirty="0" smtClean="0"/>
          </a:p>
          <a:p>
            <a:r>
              <a:rPr lang="en-US" b="0" dirty="0" smtClean="0"/>
              <a:t>A focus on planning what the PLC/TBT should look like</a:t>
            </a:r>
            <a:endParaRPr lang="en-US" b="0" dirty="0"/>
          </a:p>
        </p:txBody>
      </p:sp>
      <p:pic>
        <p:nvPicPr>
          <p:cNvPr id="5" name="Picture 4">
            <a:extLst>
              <a:ext uri="{FF2B5EF4-FFF2-40B4-BE49-F238E27FC236}">
                <a16:creationId xmlns:a16="http://schemas.microsoft.com/office/drawing/2014/main" id="{5D5B86D3-7D55-064A-B4C3-F74B87889C4F}"/>
              </a:ext>
            </a:extLst>
          </p:cNvPr>
          <p:cNvPicPr>
            <a:picLocks noChangeAspect="1"/>
          </p:cNvPicPr>
          <p:nvPr/>
        </p:nvPicPr>
        <p:blipFill>
          <a:blip r:embed="rId2"/>
          <a:stretch>
            <a:fillRect/>
          </a:stretch>
        </p:blipFill>
        <p:spPr>
          <a:xfrm>
            <a:off x="713793" y="3468377"/>
            <a:ext cx="3928188" cy="3829413"/>
          </a:xfrm>
          <a:prstGeom prst="rect">
            <a:avLst/>
          </a:prstGeom>
        </p:spPr>
      </p:pic>
      <p:pic>
        <p:nvPicPr>
          <p:cNvPr id="7" name="Picture 6">
            <a:extLst>
              <a:ext uri="{FF2B5EF4-FFF2-40B4-BE49-F238E27FC236}">
                <a16:creationId xmlns:a16="http://schemas.microsoft.com/office/drawing/2014/main" id="{3F50378A-C2E7-8544-B4CF-042A747A1C2F}"/>
              </a:ext>
            </a:extLst>
          </p:cNvPr>
          <p:cNvPicPr>
            <a:picLocks noChangeAspect="1"/>
          </p:cNvPicPr>
          <p:nvPr/>
        </p:nvPicPr>
        <p:blipFill>
          <a:blip r:embed="rId3"/>
          <a:stretch>
            <a:fillRect/>
          </a:stretch>
        </p:blipFill>
        <p:spPr>
          <a:xfrm>
            <a:off x="12890810" y="138985"/>
            <a:ext cx="5079381" cy="2037362"/>
          </a:xfrm>
          <a:prstGeom prst="rect">
            <a:avLst/>
          </a:prstGeom>
        </p:spPr>
      </p:pic>
      <p:sp>
        <p:nvSpPr>
          <p:cNvPr id="8" name="TextBox 7">
            <a:extLst>
              <a:ext uri="{FF2B5EF4-FFF2-40B4-BE49-F238E27FC236}">
                <a16:creationId xmlns:a16="http://schemas.microsoft.com/office/drawing/2014/main" id="{08502FE3-0895-6F4A-A33E-10C35F9E7846}"/>
              </a:ext>
            </a:extLst>
          </p:cNvPr>
          <p:cNvSpPr txBox="1"/>
          <p:nvPr/>
        </p:nvSpPr>
        <p:spPr>
          <a:xfrm>
            <a:off x="13126649" y="9386753"/>
            <a:ext cx="4522585" cy="646331"/>
          </a:xfrm>
          <a:prstGeom prst="rect">
            <a:avLst/>
          </a:prstGeom>
          <a:noFill/>
        </p:spPr>
        <p:txBody>
          <a:bodyPr wrap="none" rtlCol="0">
            <a:spAutoFit/>
          </a:bodyPr>
          <a:lstStyle/>
          <a:p>
            <a:r>
              <a:rPr lang="en-US" sz="3600" b="1" dirty="0"/>
              <a:t>Datnow and Park 2019</a:t>
            </a:r>
          </a:p>
        </p:txBody>
      </p:sp>
    </p:spTree>
    <p:extLst>
      <p:ext uri="{BB962C8B-B14F-4D97-AF65-F5344CB8AC3E}">
        <p14:creationId xmlns:p14="http://schemas.microsoft.com/office/powerpoint/2010/main" val="1205016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0E90C-729B-3044-8126-B00E06D99F34}"/>
              </a:ext>
            </a:extLst>
          </p:cNvPr>
          <p:cNvSpPr>
            <a:spLocks noGrp="1"/>
          </p:cNvSpPr>
          <p:nvPr>
            <p:ph type="title"/>
          </p:nvPr>
        </p:nvSpPr>
        <p:spPr/>
        <p:txBody>
          <a:bodyPr/>
          <a:lstStyle/>
          <a:p>
            <a:r>
              <a:rPr lang="en-US" dirty="0"/>
              <a:t>Advanced Facilitation </a:t>
            </a:r>
            <a:r>
              <a:rPr lang="en-US" dirty="0" smtClean="0"/>
              <a:t>Tips</a:t>
            </a:r>
            <a:endParaRPr lang="en-US" dirty="0"/>
          </a:p>
        </p:txBody>
      </p:sp>
      <p:sp>
        <p:nvSpPr>
          <p:cNvPr id="3" name="Content Placeholder 2">
            <a:extLst>
              <a:ext uri="{FF2B5EF4-FFF2-40B4-BE49-F238E27FC236}">
                <a16:creationId xmlns:a16="http://schemas.microsoft.com/office/drawing/2014/main" id="{59E4E5D4-66DD-1A48-B32F-2C53299B8421}"/>
              </a:ext>
            </a:extLst>
          </p:cNvPr>
          <p:cNvSpPr>
            <a:spLocks noGrp="1"/>
          </p:cNvSpPr>
          <p:nvPr>
            <p:ph idx="1"/>
          </p:nvPr>
        </p:nvSpPr>
        <p:spPr>
          <a:xfrm>
            <a:off x="914402" y="2126457"/>
            <a:ext cx="14110854" cy="8160543"/>
          </a:xfrm>
        </p:spPr>
        <p:txBody>
          <a:bodyPr>
            <a:noAutofit/>
          </a:bodyPr>
          <a:lstStyle/>
          <a:p>
            <a:pPr marL="0" indent="0">
              <a:buNone/>
            </a:pPr>
            <a:r>
              <a:rPr lang="en-US" sz="4800" b="0" dirty="0"/>
              <a:t>Once the team is comfortable with addressing teaching practices, it can begin to explore system issues like… </a:t>
            </a:r>
          </a:p>
          <a:p>
            <a:pPr>
              <a:spcAft>
                <a:spcPts val="1800"/>
              </a:spcAft>
            </a:pPr>
            <a:r>
              <a:rPr lang="en-US" sz="4800" b="0" dirty="0"/>
              <a:t>Do current structures, conditions, processes, and programs meet the needs of our diverse learners?</a:t>
            </a:r>
          </a:p>
          <a:p>
            <a:pPr>
              <a:spcAft>
                <a:spcPts val="1800"/>
              </a:spcAft>
            </a:pPr>
            <a:r>
              <a:rPr lang="en-US" sz="4800" b="0" dirty="0"/>
              <a:t>Do current interventions work for our students?</a:t>
            </a:r>
          </a:p>
          <a:p>
            <a:pPr>
              <a:spcAft>
                <a:spcPts val="1800"/>
              </a:spcAft>
            </a:pPr>
            <a:r>
              <a:rPr lang="en-US" sz="4800" b="0" dirty="0"/>
              <a:t>Are placements effective, e.g., special education?</a:t>
            </a:r>
          </a:p>
          <a:p>
            <a:pPr>
              <a:spcAft>
                <a:spcPts val="1800"/>
              </a:spcAft>
            </a:pPr>
            <a:r>
              <a:rPr lang="en-US" sz="4800" b="0" dirty="0"/>
              <a:t>How would we provide the necessary learning scaffolds and socio-emotional supports to teachers?</a:t>
            </a:r>
          </a:p>
        </p:txBody>
      </p:sp>
      <p:pic>
        <p:nvPicPr>
          <p:cNvPr id="6" name="Picture 5">
            <a:extLst>
              <a:ext uri="{FF2B5EF4-FFF2-40B4-BE49-F238E27FC236}">
                <a16:creationId xmlns:a16="http://schemas.microsoft.com/office/drawing/2014/main" id="{ED03EA18-92FB-AD49-97F3-D9AD134C68DA}"/>
              </a:ext>
            </a:extLst>
          </p:cNvPr>
          <p:cNvPicPr>
            <a:picLocks noChangeAspect="1"/>
          </p:cNvPicPr>
          <p:nvPr/>
        </p:nvPicPr>
        <p:blipFill>
          <a:blip r:embed="rId2"/>
          <a:stretch>
            <a:fillRect/>
          </a:stretch>
        </p:blipFill>
        <p:spPr>
          <a:xfrm>
            <a:off x="14884976" y="7530142"/>
            <a:ext cx="3153641" cy="2547527"/>
          </a:xfrm>
          <a:prstGeom prst="rect">
            <a:avLst/>
          </a:prstGeom>
        </p:spPr>
      </p:pic>
    </p:spTree>
    <p:extLst>
      <p:ext uri="{BB962C8B-B14F-4D97-AF65-F5344CB8AC3E}">
        <p14:creationId xmlns:p14="http://schemas.microsoft.com/office/powerpoint/2010/main" val="2359629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3F7F3-7721-FE40-9A85-BA34030DA140}"/>
              </a:ext>
            </a:extLst>
          </p:cNvPr>
          <p:cNvSpPr>
            <a:spLocks noGrp="1"/>
          </p:cNvSpPr>
          <p:nvPr>
            <p:ph type="title"/>
          </p:nvPr>
        </p:nvSpPr>
        <p:spPr>
          <a:xfrm>
            <a:off x="758537" y="416935"/>
            <a:ext cx="13456227" cy="3068693"/>
          </a:xfrm>
        </p:spPr>
        <p:txBody>
          <a:bodyPr>
            <a:normAutofit/>
          </a:bodyPr>
          <a:lstStyle/>
          <a:p>
            <a:pPr algn="l"/>
            <a:r>
              <a:rPr lang="en-US" sz="6000" dirty="0"/>
              <a:t>Mindset 2</a:t>
            </a:r>
            <a:br>
              <a:rPr lang="en-US" sz="6000" dirty="0"/>
            </a:br>
            <a:r>
              <a:rPr lang="en-US" sz="6000" dirty="0"/>
              <a:t>Identifying student strengths is necessary to plan for student growth.</a:t>
            </a:r>
          </a:p>
        </p:txBody>
      </p:sp>
      <p:pic>
        <p:nvPicPr>
          <p:cNvPr id="4" name="Picture 3">
            <a:extLst>
              <a:ext uri="{FF2B5EF4-FFF2-40B4-BE49-F238E27FC236}">
                <a16:creationId xmlns:a16="http://schemas.microsoft.com/office/drawing/2014/main" id="{BBC426D8-FE08-6247-9A12-6F52EE6165FA}"/>
              </a:ext>
            </a:extLst>
          </p:cNvPr>
          <p:cNvPicPr>
            <a:picLocks noChangeAspect="1"/>
          </p:cNvPicPr>
          <p:nvPr/>
        </p:nvPicPr>
        <p:blipFill>
          <a:blip r:embed="rId2"/>
          <a:stretch>
            <a:fillRect/>
          </a:stretch>
        </p:blipFill>
        <p:spPr>
          <a:xfrm>
            <a:off x="2572890" y="4267200"/>
            <a:ext cx="8095706" cy="4294910"/>
          </a:xfrm>
          <a:prstGeom prst="rect">
            <a:avLst/>
          </a:prstGeom>
        </p:spPr>
      </p:pic>
      <p:pic>
        <p:nvPicPr>
          <p:cNvPr id="5" name="Picture 4">
            <a:extLst>
              <a:ext uri="{FF2B5EF4-FFF2-40B4-BE49-F238E27FC236}">
                <a16:creationId xmlns:a16="http://schemas.microsoft.com/office/drawing/2014/main" id="{B7789668-2E65-7B46-9AEB-275A7250632A}"/>
              </a:ext>
            </a:extLst>
          </p:cNvPr>
          <p:cNvPicPr>
            <a:picLocks noChangeAspect="1"/>
          </p:cNvPicPr>
          <p:nvPr/>
        </p:nvPicPr>
        <p:blipFill>
          <a:blip r:embed="rId3"/>
          <a:stretch>
            <a:fillRect/>
          </a:stretch>
        </p:blipFill>
        <p:spPr>
          <a:xfrm rot="1149757">
            <a:off x="11693612" y="3385091"/>
            <a:ext cx="3987735" cy="5905500"/>
          </a:xfrm>
          <a:prstGeom prst="rect">
            <a:avLst/>
          </a:prstGeom>
        </p:spPr>
      </p:pic>
      <p:sp>
        <p:nvSpPr>
          <p:cNvPr id="6" name="TextBox 5">
            <a:extLst>
              <a:ext uri="{FF2B5EF4-FFF2-40B4-BE49-F238E27FC236}">
                <a16:creationId xmlns:a16="http://schemas.microsoft.com/office/drawing/2014/main" id="{3581DCB9-8391-D540-ADC3-4714DD8A818D}"/>
              </a:ext>
            </a:extLst>
          </p:cNvPr>
          <p:cNvSpPr txBox="1"/>
          <p:nvPr/>
        </p:nvSpPr>
        <p:spPr>
          <a:xfrm>
            <a:off x="6186167" y="9265063"/>
            <a:ext cx="5059462" cy="715581"/>
          </a:xfrm>
          <a:prstGeom prst="rect">
            <a:avLst/>
          </a:prstGeom>
          <a:noFill/>
        </p:spPr>
        <p:txBody>
          <a:bodyPr wrap="none" rtlCol="0">
            <a:spAutoFit/>
          </a:bodyPr>
          <a:lstStyle/>
          <a:p>
            <a:r>
              <a:rPr lang="en-US" sz="4050" b="1" dirty="0"/>
              <a:t>Datnow and Park 2019</a:t>
            </a:r>
          </a:p>
        </p:txBody>
      </p:sp>
      <p:sp>
        <p:nvSpPr>
          <p:cNvPr id="3" name="TextBox 2"/>
          <p:cNvSpPr txBox="1"/>
          <p:nvPr/>
        </p:nvSpPr>
        <p:spPr>
          <a:xfrm>
            <a:off x="3906983" y="5892520"/>
            <a:ext cx="5237018" cy="954107"/>
          </a:xfrm>
          <a:prstGeom prst="rect">
            <a:avLst/>
          </a:prstGeom>
          <a:solidFill>
            <a:schemeClr val="bg1"/>
          </a:solidFill>
          <a:ln>
            <a:noFill/>
          </a:ln>
        </p:spPr>
        <p:txBody>
          <a:bodyPr wrap="square" rtlCol="0">
            <a:spAutoFit/>
          </a:bodyPr>
          <a:lstStyle/>
          <a:p>
            <a:pPr algn="ctr"/>
            <a:r>
              <a:rPr lang="en-US" sz="5600" dirty="0" smtClean="0">
                <a:solidFill>
                  <a:srgbClr val="CC3300"/>
                </a:solidFill>
                <a:latin typeface="Arial Black" panose="020B0A04020102020204" pitchFamily="34" charset="0"/>
                <a:cs typeface="Arial" panose="020B0604020202020204" pitchFamily="34" charset="0"/>
              </a:rPr>
              <a:t>STRENGTHS</a:t>
            </a:r>
            <a:endParaRPr lang="en-US" sz="5600" dirty="0">
              <a:solidFill>
                <a:srgbClr val="CC3300"/>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24354539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B7F3A-6553-BB44-B161-681033215E1C}"/>
              </a:ext>
            </a:extLst>
          </p:cNvPr>
          <p:cNvSpPr>
            <a:spLocks noGrp="1"/>
          </p:cNvSpPr>
          <p:nvPr>
            <p:ph type="ctrTitle"/>
          </p:nvPr>
        </p:nvSpPr>
        <p:spPr>
          <a:xfrm>
            <a:off x="701387" y="311729"/>
            <a:ext cx="17300864" cy="3154680"/>
          </a:xfrm>
        </p:spPr>
        <p:txBody>
          <a:bodyPr>
            <a:normAutofit/>
          </a:bodyPr>
          <a:lstStyle/>
          <a:p>
            <a:r>
              <a:rPr lang="en-US" sz="6000" b="0" dirty="0">
                <a:latin typeface="+mn-lt"/>
              </a:rPr>
              <a:t>Professional collaboration time should be focused on…</a:t>
            </a:r>
          </a:p>
        </p:txBody>
      </p:sp>
      <p:pic>
        <p:nvPicPr>
          <p:cNvPr id="5" name="Picture 4">
            <a:extLst>
              <a:ext uri="{FF2B5EF4-FFF2-40B4-BE49-F238E27FC236}">
                <a16:creationId xmlns:a16="http://schemas.microsoft.com/office/drawing/2014/main" id="{C854B1D8-404C-6542-AD5E-4502E4DD28F8}"/>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5120640" y="2841831"/>
            <a:ext cx="7223760" cy="5113449"/>
          </a:xfrm>
          <a:prstGeom prst="rect">
            <a:avLst/>
          </a:prstGeom>
        </p:spPr>
      </p:pic>
    </p:spTree>
    <p:extLst>
      <p:ext uri="{BB962C8B-B14F-4D97-AF65-F5344CB8AC3E}">
        <p14:creationId xmlns:p14="http://schemas.microsoft.com/office/powerpoint/2010/main" val="29347230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B7F3A-6553-BB44-B161-681033215E1C}"/>
              </a:ext>
            </a:extLst>
          </p:cNvPr>
          <p:cNvSpPr>
            <a:spLocks noGrp="1"/>
          </p:cNvSpPr>
          <p:nvPr>
            <p:ph type="ctrTitle"/>
          </p:nvPr>
        </p:nvSpPr>
        <p:spPr>
          <a:xfrm>
            <a:off x="701387" y="311729"/>
            <a:ext cx="17300864" cy="3154680"/>
          </a:xfrm>
        </p:spPr>
        <p:txBody>
          <a:bodyPr>
            <a:normAutofit/>
          </a:bodyPr>
          <a:lstStyle/>
          <a:p>
            <a:r>
              <a:rPr lang="en-US" sz="6000" b="0" dirty="0">
                <a:latin typeface="+mn-lt"/>
              </a:rPr>
              <a:t>Professional collaboration time should be focused on…</a:t>
            </a:r>
          </a:p>
        </p:txBody>
      </p:sp>
      <p:sp>
        <p:nvSpPr>
          <p:cNvPr id="3" name="Subtitle 2">
            <a:extLst>
              <a:ext uri="{FF2B5EF4-FFF2-40B4-BE49-F238E27FC236}">
                <a16:creationId xmlns:a16="http://schemas.microsoft.com/office/drawing/2014/main" id="{DBDE3EC5-ED67-3843-B9C7-65B1C1C00495}"/>
              </a:ext>
            </a:extLst>
          </p:cNvPr>
          <p:cNvSpPr>
            <a:spLocks noGrp="1"/>
          </p:cNvSpPr>
          <p:nvPr>
            <p:ph type="subTitle" idx="1"/>
          </p:nvPr>
        </p:nvSpPr>
        <p:spPr>
          <a:xfrm>
            <a:off x="2447060" y="8161020"/>
            <a:ext cx="14334260" cy="1783080"/>
          </a:xfrm>
        </p:spPr>
        <p:txBody>
          <a:bodyPr>
            <a:noAutofit/>
          </a:bodyPr>
          <a:lstStyle/>
          <a:p>
            <a:r>
              <a:rPr lang="en-US" sz="6000" b="0" dirty="0"/>
              <a:t>…reflecting on student learning and strengths</a:t>
            </a:r>
          </a:p>
        </p:txBody>
      </p:sp>
      <p:pic>
        <p:nvPicPr>
          <p:cNvPr id="5" name="Picture 4">
            <a:extLst>
              <a:ext uri="{FF2B5EF4-FFF2-40B4-BE49-F238E27FC236}">
                <a16:creationId xmlns:a16="http://schemas.microsoft.com/office/drawing/2014/main" id="{C854B1D8-404C-6542-AD5E-4502E4DD28F8}"/>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5120640" y="2841831"/>
            <a:ext cx="7223760" cy="5113449"/>
          </a:xfrm>
          <a:prstGeom prst="rect">
            <a:avLst/>
          </a:prstGeom>
        </p:spPr>
      </p:pic>
    </p:spTree>
    <p:extLst>
      <p:ext uri="{BB962C8B-B14F-4D97-AF65-F5344CB8AC3E}">
        <p14:creationId xmlns:p14="http://schemas.microsoft.com/office/powerpoint/2010/main" val="1253266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9F4BC-32F9-5144-B490-CE740761B6AA}"/>
              </a:ext>
            </a:extLst>
          </p:cNvPr>
          <p:cNvSpPr>
            <a:spLocks noGrp="1"/>
          </p:cNvSpPr>
          <p:nvPr>
            <p:ph type="ctrTitle"/>
          </p:nvPr>
        </p:nvSpPr>
        <p:spPr>
          <a:xfrm>
            <a:off x="639041" y="2"/>
            <a:ext cx="16864446" cy="3679902"/>
          </a:xfrm>
        </p:spPr>
        <p:txBody>
          <a:bodyPr>
            <a:normAutofit/>
          </a:bodyPr>
          <a:lstStyle/>
          <a:p>
            <a:r>
              <a:rPr lang="en-US" b="0" dirty="0">
                <a:latin typeface="+mn-lt"/>
              </a:rPr>
              <a:t>Instead of confirming our belief that </a:t>
            </a:r>
            <a:r>
              <a:rPr lang="en-US" b="0" i="1" dirty="0" smtClean="0">
                <a:latin typeface="+mn-lt"/>
              </a:rPr>
              <a:t>this kid or these kids </a:t>
            </a:r>
            <a:r>
              <a:rPr lang="en-US" b="0" i="1" dirty="0">
                <a:latin typeface="+mn-lt"/>
              </a:rPr>
              <a:t>can’t reach this </a:t>
            </a:r>
            <a:r>
              <a:rPr lang="en-US" b="0" i="1" dirty="0" smtClean="0">
                <a:latin typeface="+mn-lt"/>
              </a:rPr>
              <a:t>goal</a:t>
            </a:r>
            <a:r>
              <a:rPr lang="en-US" b="0" dirty="0" smtClean="0">
                <a:latin typeface="+mn-lt"/>
              </a:rPr>
              <a:t>…</a:t>
            </a:r>
            <a:endParaRPr lang="en-US" b="0" dirty="0">
              <a:latin typeface="+mn-lt"/>
            </a:endParaRPr>
          </a:p>
        </p:txBody>
      </p:sp>
      <p:pic>
        <p:nvPicPr>
          <p:cNvPr id="5" name="Picture 4">
            <a:extLst>
              <a:ext uri="{FF2B5EF4-FFF2-40B4-BE49-F238E27FC236}">
                <a16:creationId xmlns:a16="http://schemas.microsoft.com/office/drawing/2014/main" id="{970A6836-1210-4542-9CCB-5B5876F011E3}"/>
              </a:ext>
            </a:extLst>
          </p:cNvPr>
          <p:cNvPicPr>
            <a:picLocks noChangeAspect="1"/>
          </p:cNvPicPr>
          <p:nvPr/>
        </p:nvPicPr>
        <p:blipFill rotWithShape="1">
          <a:blip r:embed="rId2"/>
          <a:srcRect t="7101"/>
          <a:stretch/>
        </p:blipFill>
        <p:spPr>
          <a:xfrm>
            <a:off x="6402532" y="5130541"/>
            <a:ext cx="5036993" cy="4679321"/>
          </a:xfrm>
          <a:prstGeom prst="rect">
            <a:avLst/>
          </a:prstGeom>
          <a:ln w="38100">
            <a:solidFill>
              <a:schemeClr val="bg1">
                <a:lumMod val="50000"/>
              </a:schemeClr>
            </a:solidFill>
          </a:ln>
        </p:spPr>
      </p:pic>
    </p:spTree>
    <p:extLst>
      <p:ext uri="{BB962C8B-B14F-4D97-AF65-F5344CB8AC3E}">
        <p14:creationId xmlns:p14="http://schemas.microsoft.com/office/powerpoint/2010/main" val="167753631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9F4BC-32F9-5144-B490-CE740761B6AA}"/>
              </a:ext>
            </a:extLst>
          </p:cNvPr>
          <p:cNvSpPr>
            <a:spLocks noGrp="1"/>
          </p:cNvSpPr>
          <p:nvPr>
            <p:ph type="ctrTitle"/>
          </p:nvPr>
        </p:nvSpPr>
        <p:spPr>
          <a:xfrm>
            <a:off x="639041" y="2"/>
            <a:ext cx="16864446" cy="3679902"/>
          </a:xfrm>
        </p:spPr>
        <p:txBody>
          <a:bodyPr>
            <a:normAutofit/>
          </a:bodyPr>
          <a:lstStyle/>
          <a:p>
            <a:r>
              <a:rPr lang="en-US" b="0" dirty="0">
                <a:latin typeface="+mn-lt"/>
              </a:rPr>
              <a:t>Instead of confirming our belief that </a:t>
            </a:r>
            <a:r>
              <a:rPr lang="en-US" b="0" i="1" dirty="0" smtClean="0">
                <a:latin typeface="+mn-lt"/>
              </a:rPr>
              <a:t>this kid or these kids </a:t>
            </a:r>
            <a:r>
              <a:rPr lang="en-US" b="0" i="1" dirty="0">
                <a:latin typeface="+mn-lt"/>
              </a:rPr>
              <a:t>can’t reach this </a:t>
            </a:r>
            <a:r>
              <a:rPr lang="en-US" b="0" i="1" dirty="0" smtClean="0">
                <a:latin typeface="+mn-lt"/>
              </a:rPr>
              <a:t>goal</a:t>
            </a:r>
            <a:r>
              <a:rPr lang="en-US" b="0" dirty="0" smtClean="0">
                <a:latin typeface="+mn-lt"/>
              </a:rPr>
              <a:t>…</a:t>
            </a:r>
            <a:endParaRPr lang="en-US" b="0" dirty="0">
              <a:latin typeface="+mn-lt"/>
            </a:endParaRPr>
          </a:p>
        </p:txBody>
      </p:sp>
      <p:sp>
        <p:nvSpPr>
          <p:cNvPr id="3" name="Subtitle 2">
            <a:extLst>
              <a:ext uri="{FF2B5EF4-FFF2-40B4-BE49-F238E27FC236}">
                <a16:creationId xmlns:a16="http://schemas.microsoft.com/office/drawing/2014/main" id="{B9393EE6-C9A5-FC4D-930A-F0D1BCDDBD03}"/>
              </a:ext>
            </a:extLst>
          </p:cNvPr>
          <p:cNvSpPr>
            <a:spLocks noGrp="1"/>
          </p:cNvSpPr>
          <p:nvPr>
            <p:ph type="subTitle" idx="1"/>
          </p:nvPr>
        </p:nvSpPr>
        <p:spPr>
          <a:xfrm>
            <a:off x="0" y="2835199"/>
            <a:ext cx="18288000" cy="1689410"/>
          </a:xfrm>
        </p:spPr>
        <p:txBody>
          <a:bodyPr>
            <a:normAutofit/>
          </a:bodyPr>
          <a:lstStyle/>
          <a:p>
            <a:r>
              <a:rPr lang="en-US" sz="6600" b="0" dirty="0"/>
              <a:t>…ask the following question:</a:t>
            </a:r>
          </a:p>
        </p:txBody>
      </p:sp>
      <p:pic>
        <p:nvPicPr>
          <p:cNvPr id="5" name="Picture 4">
            <a:extLst>
              <a:ext uri="{FF2B5EF4-FFF2-40B4-BE49-F238E27FC236}">
                <a16:creationId xmlns:a16="http://schemas.microsoft.com/office/drawing/2014/main" id="{970A6836-1210-4542-9CCB-5B5876F011E3}"/>
              </a:ext>
            </a:extLst>
          </p:cNvPr>
          <p:cNvPicPr>
            <a:picLocks noChangeAspect="1"/>
          </p:cNvPicPr>
          <p:nvPr/>
        </p:nvPicPr>
        <p:blipFill rotWithShape="1">
          <a:blip r:embed="rId2"/>
          <a:srcRect t="7101"/>
          <a:stretch/>
        </p:blipFill>
        <p:spPr>
          <a:xfrm>
            <a:off x="6402532" y="5130541"/>
            <a:ext cx="5036993" cy="4679321"/>
          </a:xfrm>
          <a:prstGeom prst="rect">
            <a:avLst/>
          </a:prstGeom>
          <a:ln w="38100">
            <a:solidFill>
              <a:schemeClr val="bg1">
                <a:lumMod val="50000"/>
              </a:schemeClr>
            </a:solidFill>
          </a:ln>
        </p:spPr>
      </p:pic>
    </p:spTree>
    <p:extLst>
      <p:ext uri="{BB962C8B-B14F-4D97-AF65-F5344CB8AC3E}">
        <p14:creationId xmlns:p14="http://schemas.microsoft.com/office/powerpoint/2010/main" val="3148382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47D18-BBBE-034F-BB2E-8A0D5E23EE4A}"/>
              </a:ext>
            </a:extLst>
          </p:cNvPr>
          <p:cNvSpPr>
            <a:spLocks noGrp="1"/>
          </p:cNvSpPr>
          <p:nvPr>
            <p:ph type="ctrTitle"/>
          </p:nvPr>
        </p:nvSpPr>
        <p:spPr>
          <a:xfrm>
            <a:off x="124691" y="142218"/>
            <a:ext cx="17524268" cy="2524827"/>
          </a:xfrm>
        </p:spPr>
        <p:txBody>
          <a:bodyPr>
            <a:normAutofit/>
          </a:bodyPr>
          <a:lstStyle/>
          <a:p>
            <a:r>
              <a:rPr lang="en-US" sz="5100" b="0" dirty="0"/>
              <a:t>What will it take for this student or these students to get to the learning goal that stretches them but is achievable?</a:t>
            </a:r>
          </a:p>
        </p:txBody>
      </p:sp>
      <p:sp>
        <p:nvSpPr>
          <p:cNvPr id="3" name="Subtitle 2">
            <a:extLst>
              <a:ext uri="{FF2B5EF4-FFF2-40B4-BE49-F238E27FC236}">
                <a16:creationId xmlns:a16="http://schemas.microsoft.com/office/drawing/2014/main" id="{67B7412E-AECC-2240-9647-85EA0378E86E}"/>
              </a:ext>
            </a:extLst>
          </p:cNvPr>
          <p:cNvSpPr>
            <a:spLocks noGrp="1"/>
          </p:cNvSpPr>
          <p:nvPr>
            <p:ph type="subTitle" idx="1"/>
          </p:nvPr>
        </p:nvSpPr>
        <p:spPr>
          <a:xfrm>
            <a:off x="3881005" y="2774469"/>
            <a:ext cx="10396106" cy="1417320"/>
          </a:xfrm>
        </p:spPr>
        <p:txBody>
          <a:bodyPr>
            <a:normAutofit/>
          </a:bodyPr>
          <a:lstStyle/>
          <a:p>
            <a:r>
              <a:rPr lang="en-US" sz="4800" dirty="0">
                <a:solidFill>
                  <a:schemeClr val="tx1">
                    <a:lumMod val="65000"/>
                    <a:lumOff val="35000"/>
                  </a:schemeClr>
                </a:solidFill>
              </a:rPr>
              <a:t>Zone of Proximal Development</a:t>
            </a:r>
          </a:p>
        </p:txBody>
      </p:sp>
      <p:sp>
        <p:nvSpPr>
          <p:cNvPr id="6" name="TextBox 5">
            <a:extLst>
              <a:ext uri="{FF2B5EF4-FFF2-40B4-BE49-F238E27FC236}">
                <a16:creationId xmlns:a16="http://schemas.microsoft.com/office/drawing/2014/main" id="{D24B21FF-EE07-4341-B2E0-AC95911D3501}"/>
              </a:ext>
            </a:extLst>
          </p:cNvPr>
          <p:cNvSpPr txBox="1"/>
          <p:nvPr/>
        </p:nvSpPr>
        <p:spPr>
          <a:xfrm>
            <a:off x="14277110" y="9471574"/>
            <a:ext cx="3930041" cy="553998"/>
          </a:xfrm>
          <a:prstGeom prst="rect">
            <a:avLst/>
          </a:prstGeom>
          <a:noFill/>
        </p:spPr>
        <p:txBody>
          <a:bodyPr wrap="square" rtlCol="0">
            <a:spAutoFit/>
          </a:bodyPr>
          <a:lstStyle/>
          <a:p>
            <a:r>
              <a:rPr lang="en-US" sz="3000" b="1" dirty="0" err="1"/>
              <a:t>Datnow</a:t>
            </a:r>
            <a:r>
              <a:rPr lang="en-US" sz="3000" b="1" dirty="0"/>
              <a:t> and Park 2019</a:t>
            </a:r>
          </a:p>
        </p:txBody>
      </p:sp>
      <p:sp>
        <p:nvSpPr>
          <p:cNvPr id="4" name="Oval 3"/>
          <p:cNvSpPr/>
          <p:nvPr/>
        </p:nvSpPr>
        <p:spPr>
          <a:xfrm>
            <a:off x="6182592" y="3562582"/>
            <a:ext cx="5922816" cy="5922816"/>
          </a:xfrm>
          <a:prstGeom prst="ellipse">
            <a:avLst/>
          </a:prstGeom>
          <a:solidFill>
            <a:srgbClr val="9BBB58"/>
          </a:solidFill>
          <a:ln w="2857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50"/>
          </a:p>
        </p:txBody>
      </p:sp>
      <p:sp>
        <p:nvSpPr>
          <p:cNvPr id="7" name="Oval 6"/>
          <p:cNvSpPr/>
          <p:nvPr/>
        </p:nvSpPr>
        <p:spPr>
          <a:xfrm>
            <a:off x="6298517" y="4929781"/>
            <a:ext cx="5690966" cy="4555617"/>
          </a:xfrm>
          <a:prstGeom prst="ellipse">
            <a:avLst/>
          </a:prstGeom>
          <a:solidFill>
            <a:srgbClr val="5FB0A7"/>
          </a:solidFill>
          <a:ln w="28575">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50"/>
          </a:p>
        </p:txBody>
      </p:sp>
      <p:sp>
        <p:nvSpPr>
          <p:cNvPr id="8" name="Oval 7"/>
          <p:cNvSpPr/>
          <p:nvPr/>
        </p:nvSpPr>
        <p:spPr>
          <a:xfrm>
            <a:off x="7688622" y="6872061"/>
            <a:ext cx="2905883" cy="2613338"/>
          </a:xfrm>
          <a:prstGeom prst="ellipse">
            <a:avLst/>
          </a:prstGeom>
          <a:solidFill>
            <a:srgbClr val="8064A1"/>
          </a:solidFill>
          <a:ln w="2857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50"/>
          </a:p>
        </p:txBody>
      </p:sp>
      <p:sp>
        <p:nvSpPr>
          <p:cNvPr id="9" name="TextBox 8"/>
          <p:cNvSpPr txBox="1"/>
          <p:nvPr/>
        </p:nvSpPr>
        <p:spPr>
          <a:xfrm>
            <a:off x="7188070" y="4041810"/>
            <a:ext cx="3906982" cy="615553"/>
          </a:xfrm>
          <a:prstGeom prst="rect">
            <a:avLst/>
          </a:prstGeom>
          <a:noFill/>
        </p:spPr>
        <p:txBody>
          <a:bodyPr wrap="square" rtlCol="0">
            <a:spAutoFit/>
          </a:bodyPr>
          <a:lstStyle/>
          <a:p>
            <a:pPr algn="ctr"/>
            <a:r>
              <a:rPr lang="en-US" sz="3400" dirty="0"/>
              <a:t>Out of Reach</a:t>
            </a:r>
          </a:p>
        </p:txBody>
      </p:sp>
      <p:sp>
        <p:nvSpPr>
          <p:cNvPr id="10" name="TextBox 9"/>
          <p:cNvSpPr txBox="1"/>
          <p:nvPr/>
        </p:nvSpPr>
        <p:spPr>
          <a:xfrm>
            <a:off x="6182592" y="5117301"/>
            <a:ext cx="5922816" cy="1138773"/>
          </a:xfrm>
          <a:prstGeom prst="rect">
            <a:avLst/>
          </a:prstGeom>
          <a:noFill/>
        </p:spPr>
        <p:txBody>
          <a:bodyPr wrap="square" rtlCol="0">
            <a:spAutoFit/>
          </a:bodyPr>
          <a:lstStyle/>
          <a:p>
            <a:pPr algn="ctr"/>
            <a:r>
              <a:rPr lang="en-US" sz="3400" b="1" dirty="0"/>
              <a:t>Zone of </a:t>
            </a:r>
          </a:p>
          <a:p>
            <a:pPr algn="ctr"/>
            <a:r>
              <a:rPr lang="en-US" sz="3400" b="1" dirty="0"/>
              <a:t>Proximal Development</a:t>
            </a:r>
          </a:p>
        </p:txBody>
      </p:sp>
      <p:sp>
        <p:nvSpPr>
          <p:cNvPr id="11" name="TextBox 10"/>
          <p:cNvSpPr txBox="1"/>
          <p:nvPr/>
        </p:nvSpPr>
        <p:spPr>
          <a:xfrm>
            <a:off x="6182592" y="6256586"/>
            <a:ext cx="5922815" cy="615553"/>
          </a:xfrm>
          <a:prstGeom prst="rect">
            <a:avLst/>
          </a:prstGeom>
          <a:noFill/>
        </p:spPr>
        <p:txBody>
          <a:bodyPr wrap="square" rtlCol="0">
            <a:spAutoFit/>
          </a:bodyPr>
          <a:lstStyle/>
          <a:p>
            <a:pPr algn="ctr"/>
            <a:r>
              <a:rPr lang="en-US" sz="3400" dirty="0"/>
              <a:t>Learns through Scaffolding</a:t>
            </a:r>
          </a:p>
        </p:txBody>
      </p:sp>
      <p:sp>
        <p:nvSpPr>
          <p:cNvPr id="12" name="TextBox 11"/>
          <p:cNvSpPr txBox="1"/>
          <p:nvPr/>
        </p:nvSpPr>
        <p:spPr>
          <a:xfrm>
            <a:off x="6182593" y="7208901"/>
            <a:ext cx="5922814" cy="970458"/>
          </a:xfrm>
          <a:prstGeom prst="rect">
            <a:avLst/>
          </a:prstGeom>
          <a:noFill/>
        </p:spPr>
        <p:txBody>
          <a:bodyPr wrap="square" rtlCol="0">
            <a:spAutoFit/>
          </a:bodyPr>
          <a:lstStyle/>
          <a:p>
            <a:pPr algn="ctr">
              <a:lnSpc>
                <a:spcPts val="3400"/>
              </a:lnSpc>
            </a:pPr>
            <a:r>
              <a:rPr lang="en-US" sz="3400" dirty="0"/>
              <a:t>Current</a:t>
            </a:r>
          </a:p>
          <a:p>
            <a:pPr algn="ctr">
              <a:lnSpc>
                <a:spcPts val="3400"/>
              </a:lnSpc>
            </a:pPr>
            <a:r>
              <a:rPr lang="en-US" sz="3400" dirty="0"/>
              <a:t>Understanding</a:t>
            </a:r>
          </a:p>
        </p:txBody>
      </p:sp>
      <p:sp>
        <p:nvSpPr>
          <p:cNvPr id="13" name="TextBox 12"/>
          <p:cNvSpPr txBox="1"/>
          <p:nvPr/>
        </p:nvSpPr>
        <p:spPr>
          <a:xfrm>
            <a:off x="6326226" y="8217293"/>
            <a:ext cx="5568875" cy="970458"/>
          </a:xfrm>
          <a:prstGeom prst="rect">
            <a:avLst/>
          </a:prstGeom>
          <a:noFill/>
        </p:spPr>
        <p:txBody>
          <a:bodyPr wrap="square" rtlCol="0">
            <a:spAutoFit/>
          </a:bodyPr>
          <a:lstStyle/>
          <a:p>
            <a:pPr algn="ctr">
              <a:lnSpc>
                <a:spcPts val="3400"/>
              </a:lnSpc>
            </a:pPr>
            <a:r>
              <a:rPr lang="en-US" sz="3400" dirty="0"/>
              <a:t>Can Work</a:t>
            </a:r>
          </a:p>
          <a:p>
            <a:pPr algn="ctr">
              <a:lnSpc>
                <a:spcPts val="3400"/>
              </a:lnSpc>
            </a:pPr>
            <a:r>
              <a:rPr lang="en-US" sz="3400" dirty="0"/>
              <a:t>Unassisted</a:t>
            </a:r>
          </a:p>
        </p:txBody>
      </p:sp>
      <p:sp>
        <p:nvSpPr>
          <p:cNvPr id="16" name="Rectangle 15"/>
          <p:cNvSpPr/>
          <p:nvPr/>
        </p:nvSpPr>
        <p:spPr>
          <a:xfrm>
            <a:off x="4909706" y="2774469"/>
            <a:ext cx="8354292" cy="7013766"/>
          </a:xfrm>
          <a:prstGeom prst="rect">
            <a:avLst/>
          </a:prstGeom>
          <a:noFill/>
          <a:ln w="3810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50"/>
          </a:p>
        </p:txBody>
      </p:sp>
    </p:spTree>
    <p:extLst>
      <p:ext uri="{BB962C8B-B14F-4D97-AF65-F5344CB8AC3E}">
        <p14:creationId xmlns:p14="http://schemas.microsoft.com/office/powerpoint/2010/main" val="2803511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16"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FE4B8-86B8-6042-A67F-F833D82A5D8F}"/>
              </a:ext>
            </a:extLst>
          </p:cNvPr>
          <p:cNvSpPr>
            <a:spLocks noGrp="1"/>
          </p:cNvSpPr>
          <p:nvPr>
            <p:ph type="ctrTitle"/>
          </p:nvPr>
        </p:nvSpPr>
        <p:spPr>
          <a:xfrm>
            <a:off x="-30480" y="416147"/>
            <a:ext cx="18288000" cy="2468879"/>
          </a:xfrm>
        </p:spPr>
        <p:txBody>
          <a:bodyPr>
            <a:normAutofit/>
          </a:bodyPr>
          <a:lstStyle/>
          <a:p>
            <a:r>
              <a:rPr lang="en-US" sz="6000" b="0" dirty="0"/>
              <a:t>How can we access student </a:t>
            </a:r>
            <a:r>
              <a:rPr lang="en-US" sz="6000" b="0" dirty="0">
                <a:solidFill>
                  <a:srgbClr val="0253FF"/>
                </a:solidFill>
              </a:rPr>
              <a:t>AND</a:t>
            </a:r>
            <a:r>
              <a:rPr lang="en-US" sz="6000" b="0" dirty="0"/>
              <a:t> teacher strengths…</a:t>
            </a:r>
          </a:p>
        </p:txBody>
      </p:sp>
      <p:sp>
        <p:nvSpPr>
          <p:cNvPr id="3" name="Subtitle 2">
            <a:extLst>
              <a:ext uri="{FF2B5EF4-FFF2-40B4-BE49-F238E27FC236}">
                <a16:creationId xmlns:a16="http://schemas.microsoft.com/office/drawing/2014/main" id="{79FAFFAA-3212-2F4E-8DFB-E3CBFC5681BF}"/>
              </a:ext>
            </a:extLst>
          </p:cNvPr>
          <p:cNvSpPr>
            <a:spLocks noGrp="1"/>
          </p:cNvSpPr>
          <p:nvPr>
            <p:ph type="subTitle" idx="1"/>
          </p:nvPr>
        </p:nvSpPr>
        <p:spPr>
          <a:xfrm>
            <a:off x="2499360" y="7650480"/>
            <a:ext cx="13228320" cy="2636520"/>
          </a:xfrm>
        </p:spPr>
        <p:txBody>
          <a:bodyPr>
            <a:normAutofit/>
          </a:bodyPr>
          <a:lstStyle/>
          <a:p>
            <a:r>
              <a:rPr lang="en-US" sz="6000" b="0" dirty="0">
                <a:solidFill>
                  <a:schemeClr val="tx1"/>
                </a:solidFill>
                <a:latin typeface="+mj-lt"/>
                <a:ea typeface="+mj-ea"/>
                <a:cs typeface="+mj-cs"/>
              </a:rPr>
              <a:t>…enabling learning to occur for both?</a:t>
            </a:r>
          </a:p>
        </p:txBody>
      </p:sp>
      <p:pic>
        <p:nvPicPr>
          <p:cNvPr id="5" name="Picture 4">
            <a:extLst>
              <a:ext uri="{FF2B5EF4-FFF2-40B4-BE49-F238E27FC236}">
                <a16:creationId xmlns:a16="http://schemas.microsoft.com/office/drawing/2014/main" id="{FC5BA274-4DA9-FC48-8B5C-E795824EEBB1}"/>
              </a:ext>
            </a:extLst>
          </p:cNvPr>
          <p:cNvPicPr>
            <a:picLocks noChangeAspect="1"/>
          </p:cNvPicPr>
          <p:nvPr/>
        </p:nvPicPr>
        <p:blipFill>
          <a:blip r:embed="rId2"/>
          <a:stretch>
            <a:fillRect/>
          </a:stretch>
        </p:blipFill>
        <p:spPr>
          <a:xfrm>
            <a:off x="5850774" y="3293921"/>
            <a:ext cx="6525491" cy="3262746"/>
          </a:xfrm>
          <a:prstGeom prst="rect">
            <a:avLst/>
          </a:prstGeom>
          <a:ln w="38100">
            <a:solidFill>
              <a:schemeClr val="bg1">
                <a:lumMod val="65000"/>
              </a:schemeClr>
            </a:solidFill>
          </a:ln>
        </p:spPr>
      </p:pic>
      <p:sp>
        <p:nvSpPr>
          <p:cNvPr id="6" name="TextBox 5">
            <a:extLst>
              <a:ext uri="{FF2B5EF4-FFF2-40B4-BE49-F238E27FC236}">
                <a16:creationId xmlns:a16="http://schemas.microsoft.com/office/drawing/2014/main" id="{E3CC8885-B7D5-9843-A6C7-F2AAD098C4C6}"/>
              </a:ext>
            </a:extLst>
          </p:cNvPr>
          <p:cNvSpPr txBox="1"/>
          <p:nvPr/>
        </p:nvSpPr>
        <p:spPr>
          <a:xfrm>
            <a:off x="12472667" y="9408650"/>
            <a:ext cx="5059462" cy="715581"/>
          </a:xfrm>
          <a:prstGeom prst="rect">
            <a:avLst/>
          </a:prstGeom>
          <a:noFill/>
        </p:spPr>
        <p:txBody>
          <a:bodyPr wrap="none" rtlCol="0">
            <a:spAutoFit/>
          </a:bodyPr>
          <a:lstStyle/>
          <a:p>
            <a:r>
              <a:rPr lang="en-US" sz="4050" b="1" dirty="0"/>
              <a:t>Datnow and Park 2019</a:t>
            </a:r>
          </a:p>
        </p:txBody>
      </p:sp>
    </p:spTree>
    <p:extLst>
      <p:ext uri="{BB962C8B-B14F-4D97-AF65-F5344CB8AC3E}">
        <p14:creationId xmlns:p14="http://schemas.microsoft.com/office/powerpoint/2010/main" val="3844300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BF9953-9F8B-B24F-B403-440D8B97FE0A}"/>
              </a:ext>
            </a:extLst>
          </p:cNvPr>
          <p:cNvSpPr>
            <a:spLocks noGrp="1"/>
          </p:cNvSpPr>
          <p:nvPr>
            <p:ph type="ctrTitle"/>
          </p:nvPr>
        </p:nvSpPr>
        <p:spPr>
          <a:xfrm>
            <a:off x="2524991" y="14206"/>
            <a:ext cx="12895119" cy="2804159"/>
          </a:xfrm>
        </p:spPr>
        <p:txBody>
          <a:bodyPr>
            <a:normAutofit/>
          </a:bodyPr>
          <a:lstStyle/>
          <a:p>
            <a:r>
              <a:rPr lang="en-US" sz="5400" b="0" dirty="0"/>
              <a:t>To do this, we need to move away from deficit thinking and towards…</a:t>
            </a:r>
          </a:p>
        </p:txBody>
      </p:sp>
      <p:pic>
        <p:nvPicPr>
          <p:cNvPr id="9" name="Picture 8">
            <a:extLst>
              <a:ext uri="{FF2B5EF4-FFF2-40B4-BE49-F238E27FC236}">
                <a16:creationId xmlns:a16="http://schemas.microsoft.com/office/drawing/2014/main" id="{ACD705D7-01E6-A94C-BD55-72480811C9E4}"/>
              </a:ext>
            </a:extLst>
          </p:cNvPr>
          <p:cNvPicPr>
            <a:picLocks noChangeAspect="1"/>
          </p:cNvPicPr>
          <p:nvPr/>
        </p:nvPicPr>
        <p:blipFill>
          <a:blip r:embed="rId2"/>
          <a:stretch>
            <a:fillRect/>
          </a:stretch>
        </p:blipFill>
        <p:spPr>
          <a:xfrm>
            <a:off x="5075243" y="2598844"/>
            <a:ext cx="8033805" cy="5006984"/>
          </a:xfrm>
          <a:prstGeom prst="rect">
            <a:avLst/>
          </a:prstGeom>
          <a:ln w="38100">
            <a:solidFill>
              <a:schemeClr val="bg1">
                <a:lumMod val="65000"/>
              </a:schemeClr>
            </a:solidFill>
          </a:ln>
        </p:spPr>
      </p:pic>
    </p:spTree>
    <p:extLst>
      <p:ext uri="{BB962C8B-B14F-4D97-AF65-F5344CB8AC3E}">
        <p14:creationId xmlns:p14="http://schemas.microsoft.com/office/powerpoint/2010/main" val="3714647176"/>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BF9953-9F8B-B24F-B403-440D8B97FE0A}"/>
              </a:ext>
            </a:extLst>
          </p:cNvPr>
          <p:cNvSpPr>
            <a:spLocks noGrp="1"/>
          </p:cNvSpPr>
          <p:nvPr>
            <p:ph type="ctrTitle"/>
          </p:nvPr>
        </p:nvSpPr>
        <p:spPr>
          <a:xfrm>
            <a:off x="2524991" y="14206"/>
            <a:ext cx="12895119" cy="2804159"/>
          </a:xfrm>
        </p:spPr>
        <p:txBody>
          <a:bodyPr>
            <a:normAutofit/>
          </a:bodyPr>
          <a:lstStyle/>
          <a:p>
            <a:r>
              <a:rPr lang="en-US" sz="5400" b="0" dirty="0"/>
              <a:t>To do this, we need to move away from deficit thinking and towards…</a:t>
            </a:r>
          </a:p>
        </p:txBody>
      </p:sp>
      <p:sp>
        <p:nvSpPr>
          <p:cNvPr id="5" name="Subtitle 4">
            <a:extLst>
              <a:ext uri="{FF2B5EF4-FFF2-40B4-BE49-F238E27FC236}">
                <a16:creationId xmlns:a16="http://schemas.microsoft.com/office/drawing/2014/main" id="{1CE40C7F-A9B3-1F4A-BEC3-31ADC9A637C6}"/>
              </a:ext>
            </a:extLst>
          </p:cNvPr>
          <p:cNvSpPr>
            <a:spLocks noGrp="1"/>
          </p:cNvSpPr>
          <p:nvPr>
            <p:ph type="subTitle" idx="1"/>
          </p:nvPr>
        </p:nvSpPr>
        <p:spPr>
          <a:xfrm>
            <a:off x="2743200" y="7861068"/>
            <a:ext cx="12048261" cy="2301240"/>
          </a:xfrm>
        </p:spPr>
        <p:txBody>
          <a:bodyPr>
            <a:normAutofit/>
          </a:bodyPr>
          <a:lstStyle/>
          <a:p>
            <a:r>
              <a:rPr lang="en-US" sz="6000" b="0" dirty="0">
                <a:solidFill>
                  <a:schemeClr val="tx1"/>
                </a:solidFill>
                <a:latin typeface="+mj-lt"/>
                <a:ea typeface="+mj-ea"/>
                <a:cs typeface="+mj-cs"/>
              </a:rPr>
              <a:t>…discussions of specific student strengths and growth.</a:t>
            </a:r>
          </a:p>
        </p:txBody>
      </p:sp>
      <p:pic>
        <p:nvPicPr>
          <p:cNvPr id="9" name="Picture 8">
            <a:extLst>
              <a:ext uri="{FF2B5EF4-FFF2-40B4-BE49-F238E27FC236}">
                <a16:creationId xmlns:a16="http://schemas.microsoft.com/office/drawing/2014/main" id="{ACD705D7-01E6-A94C-BD55-72480811C9E4}"/>
              </a:ext>
            </a:extLst>
          </p:cNvPr>
          <p:cNvPicPr>
            <a:picLocks noChangeAspect="1"/>
          </p:cNvPicPr>
          <p:nvPr/>
        </p:nvPicPr>
        <p:blipFill>
          <a:blip r:embed="rId2"/>
          <a:stretch>
            <a:fillRect/>
          </a:stretch>
        </p:blipFill>
        <p:spPr>
          <a:xfrm>
            <a:off x="5075243" y="2598844"/>
            <a:ext cx="8033805" cy="5006984"/>
          </a:xfrm>
          <a:prstGeom prst="rect">
            <a:avLst/>
          </a:prstGeom>
          <a:ln w="38100">
            <a:solidFill>
              <a:schemeClr val="bg1">
                <a:lumMod val="65000"/>
              </a:schemeClr>
            </a:solidFill>
          </a:ln>
        </p:spPr>
      </p:pic>
    </p:spTree>
    <p:extLst>
      <p:ext uri="{BB962C8B-B14F-4D97-AF65-F5344CB8AC3E}">
        <p14:creationId xmlns:p14="http://schemas.microsoft.com/office/powerpoint/2010/main" val="2310892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AF41F-B3C8-3946-AD79-A6634351F4C2}"/>
              </a:ext>
            </a:extLst>
          </p:cNvPr>
          <p:cNvSpPr>
            <a:spLocks noGrp="1"/>
          </p:cNvSpPr>
          <p:nvPr>
            <p:ph type="title"/>
          </p:nvPr>
        </p:nvSpPr>
        <p:spPr>
          <a:xfrm>
            <a:off x="713792" y="300416"/>
            <a:ext cx="9344610" cy="1714500"/>
          </a:xfrm>
        </p:spPr>
        <p:txBody>
          <a:bodyPr>
            <a:normAutofit/>
          </a:bodyPr>
          <a:lstStyle/>
          <a:p>
            <a:r>
              <a:rPr lang="en-US" dirty="0"/>
              <a:t>The PLC/TBT Bandwagon</a:t>
            </a:r>
          </a:p>
        </p:txBody>
      </p:sp>
      <p:sp>
        <p:nvSpPr>
          <p:cNvPr id="3" name="Content Placeholder 2">
            <a:extLst>
              <a:ext uri="{FF2B5EF4-FFF2-40B4-BE49-F238E27FC236}">
                <a16:creationId xmlns:a16="http://schemas.microsoft.com/office/drawing/2014/main" id="{D41AA45B-84BF-CB4F-894B-BB4D72A2597F}"/>
              </a:ext>
            </a:extLst>
          </p:cNvPr>
          <p:cNvSpPr>
            <a:spLocks noGrp="1"/>
          </p:cNvSpPr>
          <p:nvPr>
            <p:ph idx="1"/>
          </p:nvPr>
        </p:nvSpPr>
        <p:spPr>
          <a:xfrm>
            <a:off x="5040968" y="2718512"/>
            <a:ext cx="12805353" cy="7227240"/>
          </a:xfrm>
        </p:spPr>
        <p:txBody>
          <a:bodyPr>
            <a:normAutofit/>
          </a:bodyPr>
          <a:lstStyle/>
          <a:p>
            <a:r>
              <a:rPr lang="en-US" b="0" dirty="0"/>
              <a:t>Starts with the structures (like time, frequency, etc.) </a:t>
            </a:r>
          </a:p>
          <a:p>
            <a:r>
              <a:rPr lang="en-US" b="0" dirty="0"/>
              <a:t>A focus on planning what the PLC/TBT should look </a:t>
            </a:r>
            <a:r>
              <a:rPr lang="en-US" b="0" dirty="0" smtClean="0"/>
              <a:t>like</a:t>
            </a:r>
            <a:endParaRPr lang="en-US" b="0" dirty="0"/>
          </a:p>
          <a:p>
            <a:r>
              <a:rPr lang="en-US" b="0" dirty="0"/>
              <a:t>Rather than the Purpose and Vision for Professional Collaboration</a:t>
            </a:r>
          </a:p>
        </p:txBody>
      </p:sp>
      <p:pic>
        <p:nvPicPr>
          <p:cNvPr id="5" name="Picture 4">
            <a:extLst>
              <a:ext uri="{FF2B5EF4-FFF2-40B4-BE49-F238E27FC236}">
                <a16:creationId xmlns:a16="http://schemas.microsoft.com/office/drawing/2014/main" id="{5D5B86D3-7D55-064A-B4C3-F74B87889C4F}"/>
              </a:ext>
            </a:extLst>
          </p:cNvPr>
          <p:cNvPicPr>
            <a:picLocks noChangeAspect="1"/>
          </p:cNvPicPr>
          <p:nvPr/>
        </p:nvPicPr>
        <p:blipFill>
          <a:blip r:embed="rId2"/>
          <a:stretch>
            <a:fillRect/>
          </a:stretch>
        </p:blipFill>
        <p:spPr>
          <a:xfrm>
            <a:off x="713793" y="3468377"/>
            <a:ext cx="3928188" cy="3829413"/>
          </a:xfrm>
          <a:prstGeom prst="rect">
            <a:avLst/>
          </a:prstGeom>
        </p:spPr>
      </p:pic>
      <p:pic>
        <p:nvPicPr>
          <p:cNvPr id="7" name="Picture 6">
            <a:extLst>
              <a:ext uri="{FF2B5EF4-FFF2-40B4-BE49-F238E27FC236}">
                <a16:creationId xmlns:a16="http://schemas.microsoft.com/office/drawing/2014/main" id="{3F50378A-C2E7-8544-B4CF-042A747A1C2F}"/>
              </a:ext>
            </a:extLst>
          </p:cNvPr>
          <p:cNvPicPr>
            <a:picLocks noChangeAspect="1"/>
          </p:cNvPicPr>
          <p:nvPr/>
        </p:nvPicPr>
        <p:blipFill>
          <a:blip r:embed="rId3"/>
          <a:stretch>
            <a:fillRect/>
          </a:stretch>
        </p:blipFill>
        <p:spPr>
          <a:xfrm>
            <a:off x="12890810" y="138985"/>
            <a:ext cx="5079381" cy="2037362"/>
          </a:xfrm>
          <a:prstGeom prst="rect">
            <a:avLst/>
          </a:prstGeom>
        </p:spPr>
      </p:pic>
      <p:sp>
        <p:nvSpPr>
          <p:cNvPr id="8" name="TextBox 7">
            <a:extLst>
              <a:ext uri="{FF2B5EF4-FFF2-40B4-BE49-F238E27FC236}">
                <a16:creationId xmlns:a16="http://schemas.microsoft.com/office/drawing/2014/main" id="{08502FE3-0895-6F4A-A33E-10C35F9E7846}"/>
              </a:ext>
            </a:extLst>
          </p:cNvPr>
          <p:cNvSpPr txBox="1"/>
          <p:nvPr/>
        </p:nvSpPr>
        <p:spPr>
          <a:xfrm>
            <a:off x="13126649" y="9386753"/>
            <a:ext cx="4522585" cy="646331"/>
          </a:xfrm>
          <a:prstGeom prst="rect">
            <a:avLst/>
          </a:prstGeom>
          <a:noFill/>
        </p:spPr>
        <p:txBody>
          <a:bodyPr wrap="none" rtlCol="0">
            <a:spAutoFit/>
          </a:bodyPr>
          <a:lstStyle/>
          <a:p>
            <a:r>
              <a:rPr lang="en-US" sz="3600" b="1" dirty="0"/>
              <a:t>Datnow and Park 2019</a:t>
            </a:r>
          </a:p>
        </p:txBody>
      </p:sp>
    </p:spTree>
    <p:extLst>
      <p:ext uri="{BB962C8B-B14F-4D97-AF65-F5344CB8AC3E}">
        <p14:creationId xmlns:p14="http://schemas.microsoft.com/office/powerpoint/2010/main" val="3294421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0E90C-729B-3044-8126-B00E06D99F34}"/>
              </a:ext>
            </a:extLst>
          </p:cNvPr>
          <p:cNvSpPr>
            <a:spLocks noGrp="1"/>
          </p:cNvSpPr>
          <p:nvPr>
            <p:ph type="title"/>
          </p:nvPr>
        </p:nvSpPr>
        <p:spPr>
          <a:xfrm>
            <a:off x="38652" y="708872"/>
            <a:ext cx="18249348" cy="1527252"/>
          </a:xfrm>
        </p:spPr>
        <p:txBody>
          <a:bodyPr/>
          <a:lstStyle/>
          <a:p>
            <a:r>
              <a:rPr lang="en-US" dirty="0"/>
              <a:t>Facilitation </a:t>
            </a:r>
            <a:r>
              <a:rPr lang="en-US" dirty="0" smtClean="0"/>
              <a:t>Tips</a:t>
            </a:r>
            <a:endParaRPr lang="en-US" dirty="0"/>
          </a:p>
        </p:txBody>
      </p:sp>
      <p:pic>
        <p:nvPicPr>
          <p:cNvPr id="5" name="Picture 4">
            <a:extLst>
              <a:ext uri="{FF2B5EF4-FFF2-40B4-BE49-F238E27FC236}">
                <a16:creationId xmlns:a16="http://schemas.microsoft.com/office/drawing/2014/main" id="{D57BD71F-4511-9249-AFB3-EB1A63EB7C56}"/>
              </a:ext>
            </a:extLst>
          </p:cNvPr>
          <p:cNvPicPr>
            <a:picLocks noChangeAspect="1"/>
          </p:cNvPicPr>
          <p:nvPr/>
        </p:nvPicPr>
        <p:blipFill>
          <a:blip r:embed="rId2"/>
          <a:stretch>
            <a:fillRect/>
          </a:stretch>
        </p:blipFill>
        <p:spPr>
          <a:xfrm>
            <a:off x="16677410" y="157302"/>
            <a:ext cx="1366404" cy="2233275"/>
          </a:xfrm>
          <a:prstGeom prst="rect">
            <a:avLst/>
          </a:prstGeom>
        </p:spPr>
      </p:pic>
    </p:spTree>
    <p:extLst>
      <p:ext uri="{BB962C8B-B14F-4D97-AF65-F5344CB8AC3E}">
        <p14:creationId xmlns:p14="http://schemas.microsoft.com/office/powerpoint/2010/main" val="136526553"/>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0E90C-729B-3044-8126-B00E06D99F34}"/>
              </a:ext>
            </a:extLst>
          </p:cNvPr>
          <p:cNvSpPr>
            <a:spLocks noGrp="1"/>
          </p:cNvSpPr>
          <p:nvPr>
            <p:ph type="title"/>
          </p:nvPr>
        </p:nvSpPr>
        <p:spPr>
          <a:xfrm>
            <a:off x="38652" y="708872"/>
            <a:ext cx="18249348" cy="1527252"/>
          </a:xfrm>
        </p:spPr>
        <p:txBody>
          <a:bodyPr/>
          <a:lstStyle/>
          <a:p>
            <a:r>
              <a:rPr lang="en-US" dirty="0"/>
              <a:t>Facilitation </a:t>
            </a:r>
            <a:r>
              <a:rPr lang="en-US" dirty="0" smtClean="0"/>
              <a:t>Tips</a:t>
            </a:r>
            <a:endParaRPr lang="en-US" dirty="0"/>
          </a:p>
        </p:txBody>
      </p:sp>
      <p:sp>
        <p:nvSpPr>
          <p:cNvPr id="3" name="Content Placeholder 2">
            <a:extLst>
              <a:ext uri="{FF2B5EF4-FFF2-40B4-BE49-F238E27FC236}">
                <a16:creationId xmlns:a16="http://schemas.microsoft.com/office/drawing/2014/main" id="{59E4E5D4-66DD-1A48-B32F-2C53299B8421}"/>
              </a:ext>
            </a:extLst>
          </p:cNvPr>
          <p:cNvSpPr>
            <a:spLocks noGrp="1"/>
          </p:cNvSpPr>
          <p:nvPr>
            <p:ph idx="1"/>
          </p:nvPr>
        </p:nvSpPr>
        <p:spPr>
          <a:xfrm>
            <a:off x="933121" y="2295036"/>
            <a:ext cx="16882094" cy="6944634"/>
          </a:xfrm>
        </p:spPr>
        <p:txBody>
          <a:bodyPr>
            <a:noAutofit/>
          </a:bodyPr>
          <a:lstStyle/>
          <a:p>
            <a:r>
              <a:rPr lang="en-US" sz="3900" b="0" dirty="0"/>
              <a:t>Using multiple sources of data is a powerful tool to challenge assumptions about student learning and instructional practices</a:t>
            </a:r>
            <a:r>
              <a:rPr lang="en-US" sz="3900" b="0" dirty="0" smtClean="0"/>
              <a:t>.</a:t>
            </a:r>
            <a:endParaRPr lang="en-US" sz="3900" b="0" dirty="0"/>
          </a:p>
        </p:txBody>
      </p:sp>
      <p:pic>
        <p:nvPicPr>
          <p:cNvPr id="5" name="Picture 4">
            <a:extLst>
              <a:ext uri="{FF2B5EF4-FFF2-40B4-BE49-F238E27FC236}">
                <a16:creationId xmlns:a16="http://schemas.microsoft.com/office/drawing/2014/main" id="{D57BD71F-4511-9249-AFB3-EB1A63EB7C56}"/>
              </a:ext>
            </a:extLst>
          </p:cNvPr>
          <p:cNvPicPr>
            <a:picLocks noChangeAspect="1"/>
          </p:cNvPicPr>
          <p:nvPr/>
        </p:nvPicPr>
        <p:blipFill>
          <a:blip r:embed="rId2"/>
          <a:stretch>
            <a:fillRect/>
          </a:stretch>
        </p:blipFill>
        <p:spPr>
          <a:xfrm>
            <a:off x="16677410" y="157302"/>
            <a:ext cx="1366404" cy="2233275"/>
          </a:xfrm>
          <a:prstGeom prst="rect">
            <a:avLst/>
          </a:prstGeom>
        </p:spPr>
      </p:pic>
      <p:sp>
        <p:nvSpPr>
          <p:cNvPr id="6" name="TextBox 5">
            <a:extLst>
              <a:ext uri="{FF2B5EF4-FFF2-40B4-BE49-F238E27FC236}">
                <a16:creationId xmlns:a16="http://schemas.microsoft.com/office/drawing/2014/main" id="{35CEC496-8F2D-7E4E-8079-E75D69765BD5}"/>
              </a:ext>
            </a:extLst>
          </p:cNvPr>
          <p:cNvSpPr txBox="1"/>
          <p:nvPr/>
        </p:nvSpPr>
        <p:spPr>
          <a:xfrm>
            <a:off x="13641644" y="9489442"/>
            <a:ext cx="4522585" cy="646331"/>
          </a:xfrm>
          <a:prstGeom prst="rect">
            <a:avLst/>
          </a:prstGeom>
          <a:noFill/>
        </p:spPr>
        <p:txBody>
          <a:bodyPr wrap="none" rtlCol="0">
            <a:spAutoFit/>
          </a:bodyPr>
          <a:lstStyle/>
          <a:p>
            <a:r>
              <a:rPr lang="en-US" sz="3600" b="1" dirty="0"/>
              <a:t>Datnow and Park 2019</a:t>
            </a:r>
          </a:p>
        </p:txBody>
      </p:sp>
    </p:spTree>
    <p:extLst>
      <p:ext uri="{BB962C8B-B14F-4D97-AF65-F5344CB8AC3E}">
        <p14:creationId xmlns:p14="http://schemas.microsoft.com/office/powerpoint/2010/main" val="164765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0E90C-729B-3044-8126-B00E06D99F34}"/>
              </a:ext>
            </a:extLst>
          </p:cNvPr>
          <p:cNvSpPr>
            <a:spLocks noGrp="1"/>
          </p:cNvSpPr>
          <p:nvPr>
            <p:ph type="title"/>
          </p:nvPr>
        </p:nvSpPr>
        <p:spPr>
          <a:xfrm>
            <a:off x="38652" y="708872"/>
            <a:ext cx="18249348" cy="1527252"/>
          </a:xfrm>
        </p:spPr>
        <p:txBody>
          <a:bodyPr/>
          <a:lstStyle/>
          <a:p>
            <a:r>
              <a:rPr lang="en-US" dirty="0"/>
              <a:t>Facilitation </a:t>
            </a:r>
            <a:r>
              <a:rPr lang="en-US" dirty="0" smtClean="0"/>
              <a:t>Tips</a:t>
            </a:r>
            <a:endParaRPr lang="en-US" dirty="0"/>
          </a:p>
        </p:txBody>
      </p:sp>
      <p:sp>
        <p:nvSpPr>
          <p:cNvPr id="3" name="Content Placeholder 2">
            <a:extLst>
              <a:ext uri="{FF2B5EF4-FFF2-40B4-BE49-F238E27FC236}">
                <a16:creationId xmlns:a16="http://schemas.microsoft.com/office/drawing/2014/main" id="{59E4E5D4-66DD-1A48-B32F-2C53299B8421}"/>
              </a:ext>
            </a:extLst>
          </p:cNvPr>
          <p:cNvSpPr>
            <a:spLocks noGrp="1"/>
          </p:cNvSpPr>
          <p:nvPr>
            <p:ph idx="1"/>
          </p:nvPr>
        </p:nvSpPr>
        <p:spPr>
          <a:xfrm>
            <a:off x="933121" y="2295036"/>
            <a:ext cx="16882094" cy="6944634"/>
          </a:xfrm>
        </p:spPr>
        <p:txBody>
          <a:bodyPr>
            <a:noAutofit/>
          </a:bodyPr>
          <a:lstStyle/>
          <a:p>
            <a:r>
              <a:rPr lang="en-US" sz="3900" b="0" dirty="0"/>
              <a:t>Using multiple sources of data is a powerful tool to challenge assumptions about student learning and instructional practices.</a:t>
            </a:r>
          </a:p>
          <a:p>
            <a:r>
              <a:rPr lang="en-US" sz="3900" b="0" dirty="0"/>
              <a:t>Structures such as protocols that focus on multiple sources of data can facilitate dialogue about strengths. </a:t>
            </a:r>
            <a:r>
              <a:rPr lang="en-US" sz="3900" b="0" dirty="0">
                <a:solidFill>
                  <a:srgbClr val="FF0000"/>
                </a:solidFill>
              </a:rPr>
              <a:t>See handout #3 the Data Analysis Protocol</a:t>
            </a:r>
            <a:r>
              <a:rPr lang="en-US" sz="3900" b="0" dirty="0" smtClean="0">
                <a:solidFill>
                  <a:srgbClr val="FF0000"/>
                </a:solidFill>
              </a:rPr>
              <a:t>.</a:t>
            </a:r>
            <a:endParaRPr lang="en-US" sz="3900" b="0" dirty="0"/>
          </a:p>
        </p:txBody>
      </p:sp>
      <p:pic>
        <p:nvPicPr>
          <p:cNvPr id="5" name="Picture 4">
            <a:extLst>
              <a:ext uri="{FF2B5EF4-FFF2-40B4-BE49-F238E27FC236}">
                <a16:creationId xmlns:a16="http://schemas.microsoft.com/office/drawing/2014/main" id="{D57BD71F-4511-9249-AFB3-EB1A63EB7C56}"/>
              </a:ext>
            </a:extLst>
          </p:cNvPr>
          <p:cNvPicPr>
            <a:picLocks noChangeAspect="1"/>
          </p:cNvPicPr>
          <p:nvPr/>
        </p:nvPicPr>
        <p:blipFill>
          <a:blip r:embed="rId2"/>
          <a:stretch>
            <a:fillRect/>
          </a:stretch>
        </p:blipFill>
        <p:spPr>
          <a:xfrm>
            <a:off x="16677410" y="157302"/>
            <a:ext cx="1366404" cy="2233275"/>
          </a:xfrm>
          <a:prstGeom prst="rect">
            <a:avLst/>
          </a:prstGeom>
        </p:spPr>
      </p:pic>
      <p:sp>
        <p:nvSpPr>
          <p:cNvPr id="6" name="TextBox 5">
            <a:extLst>
              <a:ext uri="{FF2B5EF4-FFF2-40B4-BE49-F238E27FC236}">
                <a16:creationId xmlns:a16="http://schemas.microsoft.com/office/drawing/2014/main" id="{35CEC496-8F2D-7E4E-8079-E75D69765BD5}"/>
              </a:ext>
            </a:extLst>
          </p:cNvPr>
          <p:cNvSpPr txBox="1"/>
          <p:nvPr/>
        </p:nvSpPr>
        <p:spPr>
          <a:xfrm>
            <a:off x="13641644" y="9489442"/>
            <a:ext cx="4522585" cy="646331"/>
          </a:xfrm>
          <a:prstGeom prst="rect">
            <a:avLst/>
          </a:prstGeom>
          <a:noFill/>
        </p:spPr>
        <p:txBody>
          <a:bodyPr wrap="none" rtlCol="0">
            <a:spAutoFit/>
          </a:bodyPr>
          <a:lstStyle/>
          <a:p>
            <a:r>
              <a:rPr lang="en-US" sz="3600" b="1" dirty="0"/>
              <a:t>Datnow and Park 2019</a:t>
            </a:r>
          </a:p>
        </p:txBody>
      </p:sp>
    </p:spTree>
    <p:extLst>
      <p:ext uri="{BB962C8B-B14F-4D97-AF65-F5344CB8AC3E}">
        <p14:creationId xmlns:p14="http://schemas.microsoft.com/office/powerpoint/2010/main" val="1414030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1709" y="289133"/>
            <a:ext cx="8395743" cy="9547599"/>
          </a:xfrm>
          <a:prstGeom prst="rect">
            <a:avLst/>
          </a:prstGeom>
        </p:spPr>
      </p:pic>
      <p:sp>
        <p:nvSpPr>
          <p:cNvPr id="6" name="TextBox 5"/>
          <p:cNvSpPr txBox="1"/>
          <p:nvPr/>
        </p:nvSpPr>
        <p:spPr>
          <a:xfrm>
            <a:off x="637309" y="289133"/>
            <a:ext cx="7453745" cy="5016758"/>
          </a:xfrm>
          <a:prstGeom prst="rect">
            <a:avLst/>
          </a:prstGeom>
          <a:noFill/>
        </p:spPr>
        <p:txBody>
          <a:bodyPr wrap="square" rtlCol="0">
            <a:spAutoFit/>
          </a:bodyPr>
          <a:lstStyle/>
          <a:p>
            <a:pPr algn="ctr"/>
            <a:r>
              <a:rPr lang="en-US" sz="8000" b="1" dirty="0" smtClean="0">
                <a:solidFill>
                  <a:srgbClr val="0070C0"/>
                </a:solidFill>
              </a:rPr>
              <a:t>Handout #3</a:t>
            </a:r>
          </a:p>
          <a:p>
            <a:pPr algn="ctr"/>
            <a:r>
              <a:rPr lang="en-US" sz="8000" i="1" dirty="0" smtClean="0"/>
              <a:t>Data</a:t>
            </a:r>
          </a:p>
          <a:p>
            <a:pPr algn="ctr"/>
            <a:r>
              <a:rPr lang="en-US" sz="8000" i="1" dirty="0" smtClean="0"/>
              <a:t>Analysis</a:t>
            </a:r>
          </a:p>
          <a:p>
            <a:pPr algn="ctr"/>
            <a:r>
              <a:rPr lang="en-US" sz="8000" i="1" dirty="0" smtClean="0"/>
              <a:t>Protocol</a:t>
            </a:r>
            <a:endParaRPr lang="en-US" sz="8000" i="1" dirty="0"/>
          </a:p>
        </p:txBody>
      </p:sp>
    </p:spTree>
    <p:extLst>
      <p:ext uri="{BB962C8B-B14F-4D97-AF65-F5344CB8AC3E}">
        <p14:creationId xmlns:p14="http://schemas.microsoft.com/office/powerpoint/2010/main" val="170949610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E03F7F3-7721-FE40-9A85-BA34030DA140}"/>
              </a:ext>
            </a:extLst>
          </p:cNvPr>
          <p:cNvSpPr txBox="1">
            <a:spLocks/>
          </p:cNvSpPr>
          <p:nvPr/>
        </p:nvSpPr>
        <p:spPr>
          <a:xfrm>
            <a:off x="0" y="126215"/>
            <a:ext cx="18288000" cy="1229530"/>
          </a:xfrm>
          <a:prstGeom prst="rect">
            <a:avLst/>
          </a:prstGeom>
        </p:spPr>
        <p:txBody>
          <a:bodyPr vert="horz" lIns="137160" tIns="68580" rIns="137160" bIns="68580" rtlCol="0" anchor="t" anchorCtr="0">
            <a:noAutofit/>
          </a:bodyPr>
          <a:lstStyle>
            <a:lvl1pPr algn="ctr" defTabSz="457200" rtl="0" eaLnBrk="1" latinLnBrk="0" hangingPunct="1">
              <a:spcBef>
                <a:spcPct val="0"/>
              </a:spcBef>
              <a:buNone/>
              <a:defRPr sz="4400" b="1" kern="1200">
                <a:solidFill>
                  <a:schemeClr val="tx1"/>
                </a:solidFill>
                <a:latin typeface="+mj-lt"/>
                <a:ea typeface="+mj-ea"/>
                <a:cs typeface="+mj-cs"/>
              </a:defRPr>
            </a:lvl1pPr>
          </a:lstStyle>
          <a:p>
            <a:r>
              <a:rPr lang="en-US" sz="6600" dirty="0" smtClean="0"/>
              <a:t>Activity</a:t>
            </a:r>
            <a:endParaRPr lang="en-US" sz="6600" dirty="0"/>
          </a:p>
        </p:txBody>
      </p:sp>
      <p:sp>
        <p:nvSpPr>
          <p:cNvPr id="8" name="Title 1">
            <a:extLst>
              <a:ext uri="{FF2B5EF4-FFF2-40B4-BE49-F238E27FC236}">
                <a16:creationId xmlns:a16="http://schemas.microsoft.com/office/drawing/2014/main" id="{EE03F7F3-7721-FE40-9A85-BA34030DA140}"/>
              </a:ext>
            </a:extLst>
          </p:cNvPr>
          <p:cNvSpPr txBox="1">
            <a:spLocks/>
          </p:cNvSpPr>
          <p:nvPr/>
        </p:nvSpPr>
        <p:spPr>
          <a:xfrm>
            <a:off x="802309" y="2206518"/>
            <a:ext cx="17111617" cy="1478791"/>
          </a:xfrm>
          <a:prstGeom prst="rect">
            <a:avLst/>
          </a:prstGeom>
        </p:spPr>
        <p:txBody>
          <a:bodyPr vert="horz" lIns="137160" tIns="68580" rIns="137160" bIns="68580" rtlCol="0" anchor="t" anchorCtr="0">
            <a:noAutofit/>
          </a:bodyPr>
          <a:lstStyle>
            <a:lvl1pPr algn="ctr" defTabSz="457200" rtl="0" eaLnBrk="1" latinLnBrk="0" hangingPunct="1">
              <a:spcBef>
                <a:spcPct val="0"/>
              </a:spcBef>
              <a:buNone/>
              <a:defRPr sz="4400" b="1" kern="1200">
                <a:solidFill>
                  <a:schemeClr val="tx1"/>
                </a:solidFill>
                <a:latin typeface="+mj-lt"/>
                <a:ea typeface="+mj-ea"/>
                <a:cs typeface="+mj-cs"/>
              </a:defRPr>
            </a:lvl1pPr>
          </a:lstStyle>
          <a:p>
            <a:pPr algn="l"/>
            <a:r>
              <a:rPr lang="en-US" sz="6600" b="0" dirty="0" smtClean="0">
                <a:solidFill>
                  <a:srgbClr val="0070C0"/>
                </a:solidFill>
              </a:rPr>
              <a:t>Review Handout #3 – The Data Analysis Protocol</a:t>
            </a:r>
            <a:r>
              <a:rPr lang="en-US" sz="6600" b="0" dirty="0"/>
              <a:t/>
            </a:r>
            <a:br>
              <a:rPr lang="en-US" sz="6600" b="0" dirty="0"/>
            </a:br>
            <a:endParaRPr lang="en-US" sz="6600" b="0" dirty="0" smtClean="0"/>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24100" y="5138737"/>
            <a:ext cx="13639800"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8975729"/>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0E90C-729B-3044-8126-B00E06D99F34}"/>
              </a:ext>
            </a:extLst>
          </p:cNvPr>
          <p:cNvSpPr>
            <a:spLocks noGrp="1"/>
          </p:cNvSpPr>
          <p:nvPr>
            <p:ph type="title"/>
          </p:nvPr>
        </p:nvSpPr>
        <p:spPr>
          <a:xfrm>
            <a:off x="38652" y="708872"/>
            <a:ext cx="18249348" cy="1527252"/>
          </a:xfrm>
        </p:spPr>
        <p:txBody>
          <a:bodyPr/>
          <a:lstStyle/>
          <a:p>
            <a:r>
              <a:rPr lang="en-US" dirty="0"/>
              <a:t>Facilitation </a:t>
            </a:r>
            <a:r>
              <a:rPr lang="en-US" dirty="0" smtClean="0"/>
              <a:t>Tips</a:t>
            </a:r>
            <a:endParaRPr lang="en-US" dirty="0"/>
          </a:p>
        </p:txBody>
      </p:sp>
      <p:sp>
        <p:nvSpPr>
          <p:cNvPr id="3" name="Content Placeholder 2">
            <a:extLst>
              <a:ext uri="{FF2B5EF4-FFF2-40B4-BE49-F238E27FC236}">
                <a16:creationId xmlns:a16="http://schemas.microsoft.com/office/drawing/2014/main" id="{59E4E5D4-66DD-1A48-B32F-2C53299B8421}"/>
              </a:ext>
            </a:extLst>
          </p:cNvPr>
          <p:cNvSpPr>
            <a:spLocks noGrp="1"/>
          </p:cNvSpPr>
          <p:nvPr>
            <p:ph idx="1"/>
          </p:nvPr>
        </p:nvSpPr>
        <p:spPr>
          <a:xfrm>
            <a:off x="933121" y="2295036"/>
            <a:ext cx="16882094" cy="6944634"/>
          </a:xfrm>
        </p:spPr>
        <p:txBody>
          <a:bodyPr>
            <a:noAutofit/>
          </a:bodyPr>
          <a:lstStyle/>
          <a:p>
            <a:r>
              <a:rPr lang="en-US" sz="3900" b="0" dirty="0"/>
              <a:t>Using multiple sources of data is a powerful tool to challenge assumptions about student learning and instructional practices.</a:t>
            </a:r>
          </a:p>
          <a:p>
            <a:r>
              <a:rPr lang="en-US" sz="3900" b="0" dirty="0"/>
              <a:t>Structures such as protocols that focus on multiple sources of data can facilitate dialogue about strengths. </a:t>
            </a:r>
            <a:r>
              <a:rPr lang="en-US" sz="3900" b="0" dirty="0">
                <a:solidFill>
                  <a:srgbClr val="FF0000"/>
                </a:solidFill>
              </a:rPr>
              <a:t>See handout #3 the Data Analysis Protocol.</a:t>
            </a:r>
            <a:endParaRPr lang="en-US" sz="3900" b="0" dirty="0"/>
          </a:p>
          <a:p>
            <a:r>
              <a:rPr lang="en-US" sz="3900" b="0" dirty="0">
                <a:solidFill>
                  <a:srgbClr val="FF0000"/>
                </a:solidFill>
              </a:rPr>
              <a:t>You may also want to review the whole of Handout #2</a:t>
            </a:r>
            <a:r>
              <a:rPr lang="en-US" sz="3900" b="0" dirty="0" smtClean="0">
                <a:solidFill>
                  <a:srgbClr val="FF0000"/>
                </a:solidFill>
              </a:rPr>
              <a:t>.</a:t>
            </a:r>
            <a:endParaRPr lang="en-US" sz="3900" b="0" dirty="0"/>
          </a:p>
        </p:txBody>
      </p:sp>
      <p:pic>
        <p:nvPicPr>
          <p:cNvPr id="5" name="Picture 4">
            <a:extLst>
              <a:ext uri="{FF2B5EF4-FFF2-40B4-BE49-F238E27FC236}">
                <a16:creationId xmlns:a16="http://schemas.microsoft.com/office/drawing/2014/main" id="{D57BD71F-4511-9249-AFB3-EB1A63EB7C56}"/>
              </a:ext>
            </a:extLst>
          </p:cNvPr>
          <p:cNvPicPr>
            <a:picLocks noChangeAspect="1"/>
          </p:cNvPicPr>
          <p:nvPr/>
        </p:nvPicPr>
        <p:blipFill>
          <a:blip r:embed="rId2"/>
          <a:stretch>
            <a:fillRect/>
          </a:stretch>
        </p:blipFill>
        <p:spPr>
          <a:xfrm>
            <a:off x="16677410" y="157302"/>
            <a:ext cx="1366404" cy="2233275"/>
          </a:xfrm>
          <a:prstGeom prst="rect">
            <a:avLst/>
          </a:prstGeom>
        </p:spPr>
      </p:pic>
      <p:sp>
        <p:nvSpPr>
          <p:cNvPr id="6" name="TextBox 5">
            <a:extLst>
              <a:ext uri="{FF2B5EF4-FFF2-40B4-BE49-F238E27FC236}">
                <a16:creationId xmlns:a16="http://schemas.microsoft.com/office/drawing/2014/main" id="{35CEC496-8F2D-7E4E-8079-E75D69765BD5}"/>
              </a:ext>
            </a:extLst>
          </p:cNvPr>
          <p:cNvSpPr txBox="1"/>
          <p:nvPr/>
        </p:nvSpPr>
        <p:spPr>
          <a:xfrm>
            <a:off x="13641644" y="9489442"/>
            <a:ext cx="4522585" cy="646331"/>
          </a:xfrm>
          <a:prstGeom prst="rect">
            <a:avLst/>
          </a:prstGeom>
          <a:noFill/>
        </p:spPr>
        <p:txBody>
          <a:bodyPr wrap="none" rtlCol="0">
            <a:spAutoFit/>
          </a:bodyPr>
          <a:lstStyle/>
          <a:p>
            <a:r>
              <a:rPr lang="en-US" sz="3600" b="1" dirty="0"/>
              <a:t>Datnow and Park 2019</a:t>
            </a:r>
          </a:p>
        </p:txBody>
      </p:sp>
    </p:spTree>
    <p:extLst>
      <p:ext uri="{BB962C8B-B14F-4D97-AF65-F5344CB8AC3E}">
        <p14:creationId xmlns:p14="http://schemas.microsoft.com/office/powerpoint/2010/main" val="281845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0E90C-729B-3044-8126-B00E06D99F34}"/>
              </a:ext>
            </a:extLst>
          </p:cNvPr>
          <p:cNvSpPr>
            <a:spLocks noGrp="1"/>
          </p:cNvSpPr>
          <p:nvPr>
            <p:ph type="title"/>
          </p:nvPr>
        </p:nvSpPr>
        <p:spPr>
          <a:xfrm>
            <a:off x="38652" y="708872"/>
            <a:ext cx="18249348" cy="1527252"/>
          </a:xfrm>
        </p:spPr>
        <p:txBody>
          <a:bodyPr/>
          <a:lstStyle/>
          <a:p>
            <a:r>
              <a:rPr lang="en-US" dirty="0"/>
              <a:t>Facilitation </a:t>
            </a:r>
            <a:r>
              <a:rPr lang="en-US" dirty="0" smtClean="0"/>
              <a:t>Tips</a:t>
            </a:r>
            <a:endParaRPr lang="en-US" dirty="0"/>
          </a:p>
        </p:txBody>
      </p:sp>
      <p:sp>
        <p:nvSpPr>
          <p:cNvPr id="3" name="Content Placeholder 2">
            <a:extLst>
              <a:ext uri="{FF2B5EF4-FFF2-40B4-BE49-F238E27FC236}">
                <a16:creationId xmlns:a16="http://schemas.microsoft.com/office/drawing/2014/main" id="{59E4E5D4-66DD-1A48-B32F-2C53299B8421}"/>
              </a:ext>
            </a:extLst>
          </p:cNvPr>
          <p:cNvSpPr>
            <a:spLocks noGrp="1"/>
          </p:cNvSpPr>
          <p:nvPr>
            <p:ph idx="1"/>
          </p:nvPr>
        </p:nvSpPr>
        <p:spPr>
          <a:xfrm>
            <a:off x="933121" y="2295036"/>
            <a:ext cx="16882094" cy="6944634"/>
          </a:xfrm>
        </p:spPr>
        <p:txBody>
          <a:bodyPr>
            <a:noAutofit/>
          </a:bodyPr>
          <a:lstStyle/>
          <a:p>
            <a:r>
              <a:rPr lang="en-US" sz="3900" b="0" dirty="0"/>
              <a:t>Using multiple sources of data is a powerful tool to challenge assumptions about student learning and instructional practices.</a:t>
            </a:r>
          </a:p>
          <a:p>
            <a:r>
              <a:rPr lang="en-US" sz="3900" b="0" dirty="0"/>
              <a:t>Structures such as protocols that focus on multiple sources of data can facilitate dialogue about strengths. </a:t>
            </a:r>
            <a:r>
              <a:rPr lang="en-US" sz="3900" b="0" dirty="0">
                <a:solidFill>
                  <a:srgbClr val="FF0000"/>
                </a:solidFill>
              </a:rPr>
              <a:t>See handout #3 the Data Analysis Protocol.</a:t>
            </a:r>
            <a:endParaRPr lang="en-US" sz="3900" b="0" dirty="0"/>
          </a:p>
          <a:p>
            <a:r>
              <a:rPr lang="en-US" sz="3900" b="0" dirty="0">
                <a:solidFill>
                  <a:srgbClr val="FF0000"/>
                </a:solidFill>
              </a:rPr>
              <a:t>You may also want to review the whole of Handout #2.</a:t>
            </a:r>
            <a:endParaRPr lang="en-US" sz="3900" b="0" dirty="0"/>
          </a:p>
          <a:p>
            <a:r>
              <a:rPr lang="en-US" sz="3900" b="0" dirty="0"/>
              <a:t>A focused discussion on student strengths and assets, e.g., “What did this student do well?” or “What skills has this student already mastered</a:t>
            </a:r>
            <a:r>
              <a:rPr lang="en-US" sz="3900" b="0" dirty="0" smtClean="0"/>
              <a:t>?”</a:t>
            </a:r>
            <a:endParaRPr lang="en-US" sz="3900" b="0" dirty="0"/>
          </a:p>
        </p:txBody>
      </p:sp>
      <p:pic>
        <p:nvPicPr>
          <p:cNvPr id="5" name="Picture 4">
            <a:extLst>
              <a:ext uri="{FF2B5EF4-FFF2-40B4-BE49-F238E27FC236}">
                <a16:creationId xmlns:a16="http://schemas.microsoft.com/office/drawing/2014/main" id="{D57BD71F-4511-9249-AFB3-EB1A63EB7C56}"/>
              </a:ext>
            </a:extLst>
          </p:cNvPr>
          <p:cNvPicPr>
            <a:picLocks noChangeAspect="1"/>
          </p:cNvPicPr>
          <p:nvPr/>
        </p:nvPicPr>
        <p:blipFill>
          <a:blip r:embed="rId2"/>
          <a:stretch>
            <a:fillRect/>
          </a:stretch>
        </p:blipFill>
        <p:spPr>
          <a:xfrm>
            <a:off x="16677410" y="157302"/>
            <a:ext cx="1366404" cy="2233275"/>
          </a:xfrm>
          <a:prstGeom prst="rect">
            <a:avLst/>
          </a:prstGeom>
        </p:spPr>
      </p:pic>
      <p:sp>
        <p:nvSpPr>
          <p:cNvPr id="6" name="TextBox 5">
            <a:extLst>
              <a:ext uri="{FF2B5EF4-FFF2-40B4-BE49-F238E27FC236}">
                <a16:creationId xmlns:a16="http://schemas.microsoft.com/office/drawing/2014/main" id="{35CEC496-8F2D-7E4E-8079-E75D69765BD5}"/>
              </a:ext>
            </a:extLst>
          </p:cNvPr>
          <p:cNvSpPr txBox="1"/>
          <p:nvPr/>
        </p:nvSpPr>
        <p:spPr>
          <a:xfrm>
            <a:off x="13641644" y="9489442"/>
            <a:ext cx="4522585" cy="646331"/>
          </a:xfrm>
          <a:prstGeom prst="rect">
            <a:avLst/>
          </a:prstGeom>
          <a:noFill/>
        </p:spPr>
        <p:txBody>
          <a:bodyPr wrap="none" rtlCol="0">
            <a:spAutoFit/>
          </a:bodyPr>
          <a:lstStyle/>
          <a:p>
            <a:r>
              <a:rPr lang="en-US" sz="3600" b="1" dirty="0"/>
              <a:t>Datnow and Park 2019</a:t>
            </a:r>
          </a:p>
        </p:txBody>
      </p:sp>
    </p:spTree>
    <p:extLst>
      <p:ext uri="{BB962C8B-B14F-4D97-AF65-F5344CB8AC3E}">
        <p14:creationId xmlns:p14="http://schemas.microsoft.com/office/powerpoint/2010/main" val="663658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0E90C-729B-3044-8126-B00E06D99F34}"/>
              </a:ext>
            </a:extLst>
          </p:cNvPr>
          <p:cNvSpPr>
            <a:spLocks noGrp="1"/>
          </p:cNvSpPr>
          <p:nvPr>
            <p:ph type="title"/>
          </p:nvPr>
        </p:nvSpPr>
        <p:spPr>
          <a:xfrm>
            <a:off x="38652" y="708872"/>
            <a:ext cx="18249348" cy="1527252"/>
          </a:xfrm>
        </p:spPr>
        <p:txBody>
          <a:bodyPr/>
          <a:lstStyle/>
          <a:p>
            <a:r>
              <a:rPr lang="en-US" dirty="0"/>
              <a:t>Facilitation </a:t>
            </a:r>
            <a:r>
              <a:rPr lang="en-US" dirty="0" smtClean="0"/>
              <a:t>Tips</a:t>
            </a:r>
            <a:endParaRPr lang="en-US" dirty="0"/>
          </a:p>
        </p:txBody>
      </p:sp>
      <p:sp>
        <p:nvSpPr>
          <p:cNvPr id="3" name="Content Placeholder 2">
            <a:extLst>
              <a:ext uri="{FF2B5EF4-FFF2-40B4-BE49-F238E27FC236}">
                <a16:creationId xmlns:a16="http://schemas.microsoft.com/office/drawing/2014/main" id="{59E4E5D4-66DD-1A48-B32F-2C53299B8421}"/>
              </a:ext>
            </a:extLst>
          </p:cNvPr>
          <p:cNvSpPr>
            <a:spLocks noGrp="1"/>
          </p:cNvSpPr>
          <p:nvPr>
            <p:ph idx="1"/>
          </p:nvPr>
        </p:nvSpPr>
        <p:spPr>
          <a:xfrm>
            <a:off x="933121" y="2295036"/>
            <a:ext cx="16882094" cy="6944634"/>
          </a:xfrm>
        </p:spPr>
        <p:txBody>
          <a:bodyPr>
            <a:noAutofit/>
          </a:bodyPr>
          <a:lstStyle/>
          <a:p>
            <a:r>
              <a:rPr lang="en-US" sz="3900" b="0" dirty="0"/>
              <a:t>Using multiple sources of data is a powerful tool to challenge assumptions about student learning and instructional practices.</a:t>
            </a:r>
          </a:p>
          <a:p>
            <a:r>
              <a:rPr lang="en-US" sz="3900" b="0" dirty="0"/>
              <a:t>Structures such as protocols that focus on multiple sources of data can facilitate dialogue about strengths. </a:t>
            </a:r>
            <a:r>
              <a:rPr lang="en-US" sz="3900" b="0" dirty="0">
                <a:solidFill>
                  <a:srgbClr val="FF0000"/>
                </a:solidFill>
              </a:rPr>
              <a:t>See handout #3 the Data Analysis Protocol.</a:t>
            </a:r>
            <a:endParaRPr lang="en-US" sz="3900" b="0" dirty="0"/>
          </a:p>
          <a:p>
            <a:r>
              <a:rPr lang="en-US" sz="3900" b="0" dirty="0">
                <a:solidFill>
                  <a:srgbClr val="FF0000"/>
                </a:solidFill>
              </a:rPr>
              <a:t>You may also want to review the whole of Handout #2.</a:t>
            </a:r>
            <a:endParaRPr lang="en-US" sz="3900" b="0" dirty="0"/>
          </a:p>
          <a:p>
            <a:r>
              <a:rPr lang="en-US" sz="3900" b="0" dirty="0"/>
              <a:t>A focused discussion on student strengths and assets, e.g., “What did this student do well?” or “What skills has this student already mastered?”</a:t>
            </a:r>
          </a:p>
          <a:p>
            <a:r>
              <a:rPr lang="en-US" sz="3900" b="0" dirty="0"/>
              <a:t>Data, not pre-conceived perceptions, can challenge stereotypes</a:t>
            </a:r>
            <a:r>
              <a:rPr lang="en-US" sz="3900" b="0" dirty="0" smtClean="0"/>
              <a:t>.</a:t>
            </a:r>
            <a:endParaRPr lang="en-US" sz="3900" b="0" dirty="0"/>
          </a:p>
        </p:txBody>
      </p:sp>
      <p:pic>
        <p:nvPicPr>
          <p:cNvPr id="5" name="Picture 4">
            <a:extLst>
              <a:ext uri="{FF2B5EF4-FFF2-40B4-BE49-F238E27FC236}">
                <a16:creationId xmlns:a16="http://schemas.microsoft.com/office/drawing/2014/main" id="{D57BD71F-4511-9249-AFB3-EB1A63EB7C56}"/>
              </a:ext>
            </a:extLst>
          </p:cNvPr>
          <p:cNvPicPr>
            <a:picLocks noChangeAspect="1"/>
          </p:cNvPicPr>
          <p:nvPr/>
        </p:nvPicPr>
        <p:blipFill>
          <a:blip r:embed="rId2"/>
          <a:stretch>
            <a:fillRect/>
          </a:stretch>
        </p:blipFill>
        <p:spPr>
          <a:xfrm>
            <a:off x="16677410" y="157302"/>
            <a:ext cx="1366404" cy="2233275"/>
          </a:xfrm>
          <a:prstGeom prst="rect">
            <a:avLst/>
          </a:prstGeom>
        </p:spPr>
      </p:pic>
      <p:sp>
        <p:nvSpPr>
          <p:cNvPr id="6" name="TextBox 5">
            <a:extLst>
              <a:ext uri="{FF2B5EF4-FFF2-40B4-BE49-F238E27FC236}">
                <a16:creationId xmlns:a16="http://schemas.microsoft.com/office/drawing/2014/main" id="{35CEC496-8F2D-7E4E-8079-E75D69765BD5}"/>
              </a:ext>
            </a:extLst>
          </p:cNvPr>
          <p:cNvSpPr txBox="1"/>
          <p:nvPr/>
        </p:nvSpPr>
        <p:spPr>
          <a:xfrm>
            <a:off x="13641644" y="9489442"/>
            <a:ext cx="4522585" cy="646331"/>
          </a:xfrm>
          <a:prstGeom prst="rect">
            <a:avLst/>
          </a:prstGeom>
          <a:noFill/>
        </p:spPr>
        <p:txBody>
          <a:bodyPr wrap="none" rtlCol="0">
            <a:spAutoFit/>
          </a:bodyPr>
          <a:lstStyle/>
          <a:p>
            <a:r>
              <a:rPr lang="en-US" sz="3600" b="1" dirty="0"/>
              <a:t>Datnow and Park 2019</a:t>
            </a:r>
          </a:p>
        </p:txBody>
      </p:sp>
    </p:spTree>
    <p:extLst>
      <p:ext uri="{BB962C8B-B14F-4D97-AF65-F5344CB8AC3E}">
        <p14:creationId xmlns:p14="http://schemas.microsoft.com/office/powerpoint/2010/main" val="243528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0E90C-729B-3044-8126-B00E06D99F34}"/>
              </a:ext>
            </a:extLst>
          </p:cNvPr>
          <p:cNvSpPr>
            <a:spLocks noGrp="1"/>
          </p:cNvSpPr>
          <p:nvPr>
            <p:ph type="title"/>
          </p:nvPr>
        </p:nvSpPr>
        <p:spPr>
          <a:xfrm>
            <a:off x="38652" y="708872"/>
            <a:ext cx="18249348" cy="1527252"/>
          </a:xfrm>
        </p:spPr>
        <p:txBody>
          <a:bodyPr/>
          <a:lstStyle/>
          <a:p>
            <a:r>
              <a:rPr lang="en-US" dirty="0"/>
              <a:t>Facilitation </a:t>
            </a:r>
            <a:r>
              <a:rPr lang="en-US" dirty="0" smtClean="0"/>
              <a:t>Tips</a:t>
            </a:r>
            <a:endParaRPr lang="en-US" dirty="0"/>
          </a:p>
        </p:txBody>
      </p:sp>
      <p:sp>
        <p:nvSpPr>
          <p:cNvPr id="3" name="Content Placeholder 2">
            <a:extLst>
              <a:ext uri="{FF2B5EF4-FFF2-40B4-BE49-F238E27FC236}">
                <a16:creationId xmlns:a16="http://schemas.microsoft.com/office/drawing/2014/main" id="{59E4E5D4-66DD-1A48-B32F-2C53299B8421}"/>
              </a:ext>
            </a:extLst>
          </p:cNvPr>
          <p:cNvSpPr>
            <a:spLocks noGrp="1"/>
          </p:cNvSpPr>
          <p:nvPr>
            <p:ph idx="1"/>
          </p:nvPr>
        </p:nvSpPr>
        <p:spPr>
          <a:xfrm>
            <a:off x="933121" y="2295036"/>
            <a:ext cx="16882094" cy="6944634"/>
          </a:xfrm>
        </p:spPr>
        <p:txBody>
          <a:bodyPr>
            <a:noAutofit/>
          </a:bodyPr>
          <a:lstStyle/>
          <a:p>
            <a:r>
              <a:rPr lang="en-US" sz="3900" b="0" dirty="0"/>
              <a:t>Using multiple sources of data is a powerful tool to challenge assumptions about student learning and instructional practices.</a:t>
            </a:r>
          </a:p>
          <a:p>
            <a:r>
              <a:rPr lang="en-US" sz="3900" b="0" dirty="0"/>
              <a:t>Structures such as protocols that focus on multiple sources of data can facilitate dialogue about strengths. </a:t>
            </a:r>
            <a:r>
              <a:rPr lang="en-US" sz="3900" b="0" dirty="0">
                <a:solidFill>
                  <a:srgbClr val="FF0000"/>
                </a:solidFill>
              </a:rPr>
              <a:t>See handout #3 the Data Analysis Protocol.</a:t>
            </a:r>
            <a:endParaRPr lang="en-US" sz="3900" b="0" dirty="0"/>
          </a:p>
          <a:p>
            <a:r>
              <a:rPr lang="en-US" sz="3900" b="0" dirty="0">
                <a:solidFill>
                  <a:srgbClr val="FF0000"/>
                </a:solidFill>
              </a:rPr>
              <a:t>You may also want to review the whole of Handout #2.</a:t>
            </a:r>
            <a:endParaRPr lang="en-US" sz="3900" b="0" dirty="0"/>
          </a:p>
          <a:p>
            <a:r>
              <a:rPr lang="en-US" sz="3900" b="0" dirty="0"/>
              <a:t>A focused discussion on student strengths and assets, e.g., “What did this student do well?” or “What skills has this student already mastered?”</a:t>
            </a:r>
          </a:p>
          <a:p>
            <a:r>
              <a:rPr lang="en-US" sz="3900" b="0" dirty="0"/>
              <a:t>Data, not pre-conceived perceptions, can challenge stereotypes.</a:t>
            </a:r>
          </a:p>
          <a:p>
            <a:r>
              <a:rPr lang="en-US" sz="3900" b="0" dirty="0"/>
              <a:t>Focus on the relationship between the instructional practice and student learning.</a:t>
            </a:r>
          </a:p>
        </p:txBody>
      </p:sp>
      <p:pic>
        <p:nvPicPr>
          <p:cNvPr id="5" name="Picture 4">
            <a:extLst>
              <a:ext uri="{FF2B5EF4-FFF2-40B4-BE49-F238E27FC236}">
                <a16:creationId xmlns:a16="http://schemas.microsoft.com/office/drawing/2014/main" id="{D57BD71F-4511-9249-AFB3-EB1A63EB7C56}"/>
              </a:ext>
            </a:extLst>
          </p:cNvPr>
          <p:cNvPicPr>
            <a:picLocks noChangeAspect="1"/>
          </p:cNvPicPr>
          <p:nvPr/>
        </p:nvPicPr>
        <p:blipFill>
          <a:blip r:embed="rId2"/>
          <a:stretch>
            <a:fillRect/>
          </a:stretch>
        </p:blipFill>
        <p:spPr>
          <a:xfrm>
            <a:off x="16677410" y="157302"/>
            <a:ext cx="1366404" cy="2233275"/>
          </a:xfrm>
          <a:prstGeom prst="rect">
            <a:avLst/>
          </a:prstGeom>
        </p:spPr>
      </p:pic>
      <p:sp>
        <p:nvSpPr>
          <p:cNvPr id="6" name="TextBox 5">
            <a:extLst>
              <a:ext uri="{FF2B5EF4-FFF2-40B4-BE49-F238E27FC236}">
                <a16:creationId xmlns:a16="http://schemas.microsoft.com/office/drawing/2014/main" id="{35CEC496-8F2D-7E4E-8079-E75D69765BD5}"/>
              </a:ext>
            </a:extLst>
          </p:cNvPr>
          <p:cNvSpPr txBox="1"/>
          <p:nvPr/>
        </p:nvSpPr>
        <p:spPr>
          <a:xfrm>
            <a:off x="13641644" y="9489442"/>
            <a:ext cx="4522585" cy="646331"/>
          </a:xfrm>
          <a:prstGeom prst="rect">
            <a:avLst/>
          </a:prstGeom>
          <a:noFill/>
        </p:spPr>
        <p:txBody>
          <a:bodyPr wrap="none" rtlCol="0">
            <a:spAutoFit/>
          </a:bodyPr>
          <a:lstStyle/>
          <a:p>
            <a:r>
              <a:rPr lang="en-US" sz="3600" b="1" dirty="0"/>
              <a:t>Datnow and Park 2019</a:t>
            </a:r>
          </a:p>
        </p:txBody>
      </p:sp>
    </p:spTree>
    <p:extLst>
      <p:ext uri="{BB962C8B-B14F-4D97-AF65-F5344CB8AC3E}">
        <p14:creationId xmlns:p14="http://schemas.microsoft.com/office/powerpoint/2010/main" val="807834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46862E-5D57-2A41-844F-B4D0139B5AAE}"/>
              </a:ext>
            </a:extLst>
          </p:cNvPr>
          <p:cNvSpPr>
            <a:spLocks noGrp="1"/>
          </p:cNvSpPr>
          <p:nvPr>
            <p:ph type="title"/>
          </p:nvPr>
        </p:nvSpPr>
        <p:spPr>
          <a:xfrm>
            <a:off x="737051" y="187961"/>
            <a:ext cx="13716000" cy="3163431"/>
          </a:xfrm>
        </p:spPr>
        <p:txBody>
          <a:bodyPr>
            <a:normAutofit/>
          </a:bodyPr>
          <a:lstStyle/>
          <a:p>
            <a:pPr algn="l"/>
            <a:r>
              <a:rPr lang="en-US" sz="6000" b="0" dirty="0">
                <a:latin typeface="+mn-lt"/>
              </a:rPr>
              <a:t>Mindset 3</a:t>
            </a:r>
            <a:br>
              <a:rPr lang="en-US" sz="6000" b="0" dirty="0">
                <a:latin typeface="+mn-lt"/>
              </a:rPr>
            </a:br>
            <a:r>
              <a:rPr lang="en-US" sz="6000" b="0" dirty="0">
                <a:latin typeface="+mn-lt"/>
              </a:rPr>
              <a:t>The Needs of ALL Students—Not Just a Narrow Band—Must be Considered.</a:t>
            </a:r>
          </a:p>
        </p:txBody>
      </p:sp>
      <p:pic>
        <p:nvPicPr>
          <p:cNvPr id="6" name="Picture 5">
            <a:extLst>
              <a:ext uri="{FF2B5EF4-FFF2-40B4-BE49-F238E27FC236}">
                <a16:creationId xmlns:a16="http://schemas.microsoft.com/office/drawing/2014/main" id="{C9B8F9AA-757A-4E40-B7D7-E52D770513C5}"/>
              </a:ext>
            </a:extLst>
          </p:cNvPr>
          <p:cNvPicPr>
            <a:picLocks noChangeAspect="1"/>
          </p:cNvPicPr>
          <p:nvPr/>
        </p:nvPicPr>
        <p:blipFill>
          <a:blip r:embed="rId2"/>
          <a:stretch>
            <a:fillRect/>
          </a:stretch>
        </p:blipFill>
        <p:spPr>
          <a:xfrm>
            <a:off x="1062516" y="3351392"/>
            <a:ext cx="7148037" cy="5280660"/>
          </a:xfrm>
          <a:prstGeom prst="rect">
            <a:avLst/>
          </a:prstGeom>
        </p:spPr>
      </p:pic>
      <p:pic>
        <p:nvPicPr>
          <p:cNvPr id="3" name="Picture 2">
            <a:extLst>
              <a:ext uri="{FF2B5EF4-FFF2-40B4-BE49-F238E27FC236}">
                <a16:creationId xmlns:a16="http://schemas.microsoft.com/office/drawing/2014/main" id="{F2903816-0F9B-4143-B6A2-056FABF1AC1D}"/>
              </a:ext>
            </a:extLst>
          </p:cNvPr>
          <p:cNvPicPr>
            <a:picLocks noChangeAspect="1"/>
          </p:cNvPicPr>
          <p:nvPr/>
        </p:nvPicPr>
        <p:blipFill>
          <a:blip r:embed="rId3"/>
          <a:stretch>
            <a:fillRect/>
          </a:stretch>
        </p:blipFill>
        <p:spPr>
          <a:xfrm rot="1129633">
            <a:off x="12555212" y="2019308"/>
            <a:ext cx="4305305" cy="6375795"/>
          </a:xfrm>
          <a:prstGeom prst="rect">
            <a:avLst/>
          </a:prstGeom>
        </p:spPr>
      </p:pic>
      <p:sp>
        <p:nvSpPr>
          <p:cNvPr id="7" name="TextBox 6">
            <a:extLst>
              <a:ext uri="{FF2B5EF4-FFF2-40B4-BE49-F238E27FC236}">
                <a16:creationId xmlns:a16="http://schemas.microsoft.com/office/drawing/2014/main" id="{CF3B1D7F-388A-2143-AB4B-620176284655}"/>
              </a:ext>
            </a:extLst>
          </p:cNvPr>
          <p:cNvSpPr txBox="1"/>
          <p:nvPr/>
        </p:nvSpPr>
        <p:spPr>
          <a:xfrm>
            <a:off x="13680296" y="9594503"/>
            <a:ext cx="4522585" cy="646331"/>
          </a:xfrm>
          <a:prstGeom prst="rect">
            <a:avLst/>
          </a:prstGeom>
          <a:noFill/>
        </p:spPr>
        <p:txBody>
          <a:bodyPr wrap="none" rtlCol="0">
            <a:spAutoFit/>
          </a:bodyPr>
          <a:lstStyle/>
          <a:p>
            <a:r>
              <a:rPr lang="en-US" sz="3600" b="1" dirty="0"/>
              <a:t>Datnow and Park 2019</a:t>
            </a:r>
          </a:p>
        </p:txBody>
      </p:sp>
    </p:spTree>
    <p:extLst>
      <p:ext uri="{BB962C8B-B14F-4D97-AF65-F5344CB8AC3E}">
        <p14:creationId xmlns:p14="http://schemas.microsoft.com/office/powerpoint/2010/main" val="10587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5A989-AF30-7643-8DAC-C97AC5D7D2A0}"/>
              </a:ext>
            </a:extLst>
          </p:cNvPr>
          <p:cNvSpPr>
            <a:spLocks noGrp="1"/>
          </p:cNvSpPr>
          <p:nvPr>
            <p:ph type="title"/>
          </p:nvPr>
        </p:nvSpPr>
        <p:spPr>
          <a:xfrm>
            <a:off x="2971800" y="0"/>
            <a:ext cx="12344400" cy="1447800"/>
          </a:xfrm>
        </p:spPr>
        <p:txBody>
          <a:bodyPr/>
          <a:lstStyle/>
          <a:p>
            <a:r>
              <a:rPr lang="en-US" dirty="0"/>
              <a:t>What is the Purpose of TBTs?</a:t>
            </a:r>
          </a:p>
        </p:txBody>
      </p:sp>
      <p:pic>
        <p:nvPicPr>
          <p:cNvPr id="6" name="Picture 5">
            <a:extLst>
              <a:ext uri="{FF2B5EF4-FFF2-40B4-BE49-F238E27FC236}">
                <a16:creationId xmlns:a16="http://schemas.microsoft.com/office/drawing/2014/main" id="{6B39F910-C755-A049-88F3-85C1DE3AD1F1}"/>
              </a:ext>
            </a:extLst>
          </p:cNvPr>
          <p:cNvPicPr>
            <a:picLocks noChangeAspect="1"/>
          </p:cNvPicPr>
          <p:nvPr/>
        </p:nvPicPr>
        <p:blipFill>
          <a:blip r:embed="rId2"/>
          <a:stretch>
            <a:fillRect/>
          </a:stretch>
        </p:blipFill>
        <p:spPr>
          <a:xfrm rot="938714">
            <a:off x="13399515" y="2287181"/>
            <a:ext cx="3833370" cy="5676900"/>
          </a:xfrm>
          <a:prstGeom prst="rect">
            <a:avLst/>
          </a:prstGeom>
        </p:spPr>
      </p:pic>
    </p:spTree>
    <p:extLst>
      <p:ext uri="{BB962C8B-B14F-4D97-AF65-F5344CB8AC3E}">
        <p14:creationId xmlns:p14="http://schemas.microsoft.com/office/powerpoint/2010/main" val="3388645873"/>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8E12ED-A310-D74D-B4A2-C18275C03211}"/>
              </a:ext>
            </a:extLst>
          </p:cNvPr>
          <p:cNvSpPr>
            <a:spLocks noGrp="1"/>
          </p:cNvSpPr>
          <p:nvPr>
            <p:ph type="ctrTitle"/>
          </p:nvPr>
        </p:nvSpPr>
        <p:spPr>
          <a:xfrm>
            <a:off x="1597429" y="2"/>
            <a:ext cx="14879783" cy="2680854"/>
          </a:xfrm>
        </p:spPr>
        <p:txBody>
          <a:bodyPr>
            <a:normAutofit/>
          </a:bodyPr>
          <a:lstStyle/>
          <a:p>
            <a:r>
              <a:rPr lang="en-US" sz="6000" b="0" dirty="0"/>
              <a:t>High stakes accountability systems have resulted in educators engaging in…</a:t>
            </a:r>
          </a:p>
        </p:txBody>
      </p:sp>
      <p:pic>
        <p:nvPicPr>
          <p:cNvPr id="7" name="Picture 6">
            <a:extLst>
              <a:ext uri="{FF2B5EF4-FFF2-40B4-BE49-F238E27FC236}">
                <a16:creationId xmlns:a16="http://schemas.microsoft.com/office/drawing/2014/main" id="{4844A6DE-62EF-8C4F-A221-7D7AB13C14ED}"/>
              </a:ext>
            </a:extLst>
          </p:cNvPr>
          <p:cNvPicPr>
            <a:picLocks noChangeAspect="1"/>
          </p:cNvPicPr>
          <p:nvPr/>
        </p:nvPicPr>
        <p:blipFill>
          <a:blip r:embed="rId2"/>
          <a:stretch>
            <a:fillRect/>
          </a:stretch>
        </p:blipFill>
        <p:spPr>
          <a:xfrm>
            <a:off x="5213390" y="2996517"/>
            <a:ext cx="7647858" cy="3227131"/>
          </a:xfrm>
          <a:prstGeom prst="rect">
            <a:avLst/>
          </a:prstGeom>
        </p:spPr>
      </p:pic>
      <p:sp>
        <p:nvSpPr>
          <p:cNvPr id="6" name="TextBox 5">
            <a:extLst>
              <a:ext uri="{FF2B5EF4-FFF2-40B4-BE49-F238E27FC236}">
                <a16:creationId xmlns:a16="http://schemas.microsoft.com/office/drawing/2014/main" id="{7C3163B0-5F7D-924F-AF6D-45621C86B6B0}"/>
              </a:ext>
            </a:extLst>
          </p:cNvPr>
          <p:cNvSpPr txBox="1"/>
          <p:nvPr/>
        </p:nvSpPr>
        <p:spPr>
          <a:xfrm>
            <a:off x="12472667" y="9408650"/>
            <a:ext cx="5059462" cy="715581"/>
          </a:xfrm>
          <a:prstGeom prst="rect">
            <a:avLst/>
          </a:prstGeom>
          <a:noFill/>
        </p:spPr>
        <p:txBody>
          <a:bodyPr wrap="none" rtlCol="0">
            <a:spAutoFit/>
          </a:bodyPr>
          <a:lstStyle/>
          <a:p>
            <a:r>
              <a:rPr lang="en-US" sz="4050" b="1" dirty="0"/>
              <a:t>Datnow and Park 2019</a:t>
            </a:r>
          </a:p>
        </p:txBody>
      </p:sp>
    </p:spTree>
    <p:extLst>
      <p:ext uri="{BB962C8B-B14F-4D97-AF65-F5344CB8AC3E}">
        <p14:creationId xmlns:p14="http://schemas.microsoft.com/office/powerpoint/2010/main" val="3578725941"/>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8E12ED-A310-D74D-B4A2-C18275C03211}"/>
              </a:ext>
            </a:extLst>
          </p:cNvPr>
          <p:cNvSpPr>
            <a:spLocks noGrp="1"/>
          </p:cNvSpPr>
          <p:nvPr>
            <p:ph type="ctrTitle"/>
          </p:nvPr>
        </p:nvSpPr>
        <p:spPr>
          <a:xfrm>
            <a:off x="1597429" y="2"/>
            <a:ext cx="14879783" cy="2680854"/>
          </a:xfrm>
        </p:spPr>
        <p:txBody>
          <a:bodyPr>
            <a:normAutofit/>
          </a:bodyPr>
          <a:lstStyle/>
          <a:p>
            <a:r>
              <a:rPr lang="en-US" sz="6000" b="0" dirty="0"/>
              <a:t>High stakes accountability systems have resulted in educators engaging in…</a:t>
            </a:r>
          </a:p>
        </p:txBody>
      </p:sp>
      <p:sp>
        <p:nvSpPr>
          <p:cNvPr id="5" name="Subtitle 4">
            <a:extLst>
              <a:ext uri="{FF2B5EF4-FFF2-40B4-BE49-F238E27FC236}">
                <a16:creationId xmlns:a16="http://schemas.microsoft.com/office/drawing/2014/main" id="{49396C5E-2942-494E-8FA1-A107182B52BC}"/>
              </a:ext>
            </a:extLst>
          </p:cNvPr>
          <p:cNvSpPr>
            <a:spLocks noGrp="1"/>
          </p:cNvSpPr>
          <p:nvPr>
            <p:ph type="subTitle" idx="1"/>
          </p:nvPr>
        </p:nvSpPr>
        <p:spPr>
          <a:xfrm>
            <a:off x="2285999" y="6949028"/>
            <a:ext cx="13502640" cy="2575560"/>
          </a:xfrm>
        </p:spPr>
        <p:txBody>
          <a:bodyPr>
            <a:normAutofit/>
          </a:bodyPr>
          <a:lstStyle/>
          <a:p>
            <a:r>
              <a:rPr lang="en-US" sz="6000" b="0" dirty="0"/>
              <a:t>…</a:t>
            </a:r>
            <a:r>
              <a:rPr lang="en-US" sz="6000" b="0" i="1" dirty="0"/>
              <a:t>educational rationing </a:t>
            </a:r>
            <a:r>
              <a:rPr lang="en-US" sz="6000" b="0" dirty="0"/>
              <a:t>or </a:t>
            </a:r>
            <a:r>
              <a:rPr lang="en-US" sz="6000" b="0" i="1" dirty="0"/>
              <a:t>triaging</a:t>
            </a:r>
            <a:r>
              <a:rPr lang="en-US" sz="6000" b="0" dirty="0"/>
              <a:t> by focusing on students </a:t>
            </a:r>
            <a:r>
              <a:rPr lang="en-US" sz="6000" b="0" i="1" dirty="0"/>
              <a:t>on the bubble</a:t>
            </a:r>
            <a:r>
              <a:rPr lang="en-US" sz="6000" b="0" dirty="0"/>
              <a:t>.</a:t>
            </a:r>
          </a:p>
        </p:txBody>
      </p:sp>
      <p:pic>
        <p:nvPicPr>
          <p:cNvPr id="7" name="Picture 6">
            <a:extLst>
              <a:ext uri="{FF2B5EF4-FFF2-40B4-BE49-F238E27FC236}">
                <a16:creationId xmlns:a16="http://schemas.microsoft.com/office/drawing/2014/main" id="{4844A6DE-62EF-8C4F-A221-7D7AB13C14ED}"/>
              </a:ext>
            </a:extLst>
          </p:cNvPr>
          <p:cNvPicPr>
            <a:picLocks noChangeAspect="1"/>
          </p:cNvPicPr>
          <p:nvPr/>
        </p:nvPicPr>
        <p:blipFill>
          <a:blip r:embed="rId2"/>
          <a:stretch>
            <a:fillRect/>
          </a:stretch>
        </p:blipFill>
        <p:spPr>
          <a:xfrm>
            <a:off x="5213390" y="2996517"/>
            <a:ext cx="7647858" cy="3227131"/>
          </a:xfrm>
          <a:prstGeom prst="rect">
            <a:avLst/>
          </a:prstGeom>
        </p:spPr>
      </p:pic>
      <p:sp>
        <p:nvSpPr>
          <p:cNvPr id="6" name="TextBox 5">
            <a:extLst>
              <a:ext uri="{FF2B5EF4-FFF2-40B4-BE49-F238E27FC236}">
                <a16:creationId xmlns:a16="http://schemas.microsoft.com/office/drawing/2014/main" id="{7C3163B0-5F7D-924F-AF6D-45621C86B6B0}"/>
              </a:ext>
            </a:extLst>
          </p:cNvPr>
          <p:cNvSpPr txBox="1"/>
          <p:nvPr/>
        </p:nvSpPr>
        <p:spPr>
          <a:xfrm>
            <a:off x="12472667" y="9408650"/>
            <a:ext cx="5059462" cy="715581"/>
          </a:xfrm>
          <a:prstGeom prst="rect">
            <a:avLst/>
          </a:prstGeom>
          <a:noFill/>
        </p:spPr>
        <p:txBody>
          <a:bodyPr wrap="none" rtlCol="0">
            <a:spAutoFit/>
          </a:bodyPr>
          <a:lstStyle/>
          <a:p>
            <a:r>
              <a:rPr lang="en-US" sz="4050" b="1" dirty="0"/>
              <a:t>Datnow and Park 2019</a:t>
            </a:r>
          </a:p>
        </p:txBody>
      </p:sp>
    </p:spTree>
    <p:extLst>
      <p:ext uri="{BB962C8B-B14F-4D97-AF65-F5344CB8AC3E}">
        <p14:creationId xmlns:p14="http://schemas.microsoft.com/office/powerpoint/2010/main" val="2983655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D7D906-A1D3-FD46-836A-DEA0B3791593}"/>
              </a:ext>
            </a:extLst>
          </p:cNvPr>
          <p:cNvSpPr>
            <a:spLocks noGrp="1"/>
          </p:cNvSpPr>
          <p:nvPr>
            <p:ph type="ctrTitle"/>
          </p:nvPr>
        </p:nvSpPr>
        <p:spPr>
          <a:xfrm>
            <a:off x="1995055" y="179696"/>
            <a:ext cx="14528396" cy="2226660"/>
          </a:xfrm>
        </p:spPr>
        <p:txBody>
          <a:bodyPr>
            <a:noAutofit/>
          </a:bodyPr>
          <a:lstStyle/>
          <a:p>
            <a:r>
              <a:rPr lang="en-US" sz="6000" b="0" dirty="0">
                <a:latin typeface="+mn-lt"/>
              </a:rPr>
              <a:t>This triage approach leaves too many students behind… </a:t>
            </a:r>
          </a:p>
        </p:txBody>
      </p:sp>
      <p:sp>
        <p:nvSpPr>
          <p:cNvPr id="5" name="Subtitle 4">
            <a:extLst>
              <a:ext uri="{FF2B5EF4-FFF2-40B4-BE49-F238E27FC236}">
                <a16:creationId xmlns:a16="http://schemas.microsoft.com/office/drawing/2014/main" id="{1660ED3F-4DB8-8440-BB85-383D32BC7F50}"/>
              </a:ext>
            </a:extLst>
          </p:cNvPr>
          <p:cNvSpPr>
            <a:spLocks noGrp="1"/>
          </p:cNvSpPr>
          <p:nvPr>
            <p:ph type="subTitle" idx="1"/>
          </p:nvPr>
        </p:nvSpPr>
        <p:spPr>
          <a:xfrm>
            <a:off x="1336184" y="2735045"/>
            <a:ext cx="9016442" cy="3776708"/>
          </a:xfrm>
        </p:spPr>
        <p:txBody>
          <a:bodyPr>
            <a:noAutofit/>
          </a:bodyPr>
          <a:lstStyle/>
          <a:p>
            <a:r>
              <a:rPr lang="en-US" sz="6000" b="0" dirty="0"/>
              <a:t>…both HIGHER and </a:t>
            </a:r>
          </a:p>
          <a:p>
            <a:r>
              <a:rPr lang="en-US" sz="6000" b="0" dirty="0"/>
              <a:t>LOWER performing students…</a:t>
            </a:r>
          </a:p>
        </p:txBody>
      </p:sp>
      <p:sp>
        <p:nvSpPr>
          <p:cNvPr id="6" name="TextBox 5">
            <a:extLst>
              <a:ext uri="{FF2B5EF4-FFF2-40B4-BE49-F238E27FC236}">
                <a16:creationId xmlns:a16="http://schemas.microsoft.com/office/drawing/2014/main" id="{7F1B3A47-A9C4-034B-A9AA-A44BC3BC489A}"/>
              </a:ext>
            </a:extLst>
          </p:cNvPr>
          <p:cNvSpPr txBox="1"/>
          <p:nvPr/>
        </p:nvSpPr>
        <p:spPr>
          <a:xfrm>
            <a:off x="1995055" y="6713735"/>
            <a:ext cx="14528396" cy="1938992"/>
          </a:xfrm>
          <a:prstGeom prst="rect">
            <a:avLst/>
          </a:prstGeom>
          <a:noFill/>
        </p:spPr>
        <p:txBody>
          <a:bodyPr wrap="square" rtlCol="0">
            <a:spAutoFit/>
          </a:bodyPr>
          <a:lstStyle/>
          <a:p>
            <a:pPr algn="ctr"/>
            <a:r>
              <a:rPr lang="en-US" sz="6000" dirty="0"/>
              <a:t>…when the goal has always been to expand opportunity for ALL students.</a:t>
            </a:r>
          </a:p>
        </p:txBody>
      </p:sp>
      <p:pic>
        <p:nvPicPr>
          <p:cNvPr id="8" name="Picture 7">
            <a:extLst>
              <a:ext uri="{FF2B5EF4-FFF2-40B4-BE49-F238E27FC236}">
                <a16:creationId xmlns:a16="http://schemas.microsoft.com/office/drawing/2014/main" id="{A5BBFD10-02EA-A74D-9B58-A0003BB3A809}"/>
              </a:ext>
            </a:extLst>
          </p:cNvPr>
          <p:cNvPicPr>
            <a:picLocks noChangeAspect="1"/>
          </p:cNvPicPr>
          <p:nvPr/>
        </p:nvPicPr>
        <p:blipFill>
          <a:blip r:embed="rId2"/>
          <a:stretch>
            <a:fillRect/>
          </a:stretch>
        </p:blipFill>
        <p:spPr>
          <a:xfrm>
            <a:off x="9693754" y="2396739"/>
            <a:ext cx="6829697" cy="3824631"/>
          </a:xfrm>
          <a:prstGeom prst="rect">
            <a:avLst/>
          </a:prstGeom>
        </p:spPr>
      </p:pic>
    </p:spTree>
    <p:extLst>
      <p:ext uri="{BB962C8B-B14F-4D97-AF65-F5344CB8AC3E}">
        <p14:creationId xmlns:p14="http://schemas.microsoft.com/office/powerpoint/2010/main" val="2034593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B9176F9-775F-AF4A-923E-3E289C59B2BE}"/>
              </a:ext>
            </a:extLst>
          </p:cNvPr>
          <p:cNvSpPr>
            <a:spLocks noGrp="1"/>
          </p:cNvSpPr>
          <p:nvPr>
            <p:ph type="ctrTitle"/>
          </p:nvPr>
        </p:nvSpPr>
        <p:spPr>
          <a:xfrm>
            <a:off x="0" y="4"/>
            <a:ext cx="18288000" cy="2529839"/>
          </a:xfrm>
        </p:spPr>
        <p:txBody>
          <a:bodyPr/>
          <a:lstStyle/>
          <a:p>
            <a:r>
              <a:rPr lang="en-US" b="0" dirty="0">
                <a:latin typeface="+mn-lt"/>
              </a:rPr>
              <a:t>Shared responsibility for ALL students…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5963" y="2109011"/>
            <a:ext cx="8756073" cy="6019800"/>
          </a:xfrm>
          <a:prstGeom prst="rect">
            <a:avLst/>
          </a:prstGeom>
        </p:spPr>
      </p:pic>
    </p:spTree>
    <p:extLst>
      <p:ext uri="{BB962C8B-B14F-4D97-AF65-F5344CB8AC3E}">
        <p14:creationId xmlns:p14="http://schemas.microsoft.com/office/powerpoint/2010/main" val="2307206054"/>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B9176F9-775F-AF4A-923E-3E289C59B2BE}"/>
              </a:ext>
            </a:extLst>
          </p:cNvPr>
          <p:cNvSpPr>
            <a:spLocks noGrp="1"/>
          </p:cNvSpPr>
          <p:nvPr>
            <p:ph type="ctrTitle"/>
          </p:nvPr>
        </p:nvSpPr>
        <p:spPr>
          <a:xfrm>
            <a:off x="0" y="4"/>
            <a:ext cx="18288000" cy="2529839"/>
          </a:xfrm>
        </p:spPr>
        <p:txBody>
          <a:bodyPr/>
          <a:lstStyle/>
          <a:p>
            <a:r>
              <a:rPr lang="en-US" b="0" dirty="0">
                <a:latin typeface="+mn-lt"/>
              </a:rPr>
              <a:t>Shared responsibility for ALL students… </a:t>
            </a:r>
          </a:p>
        </p:txBody>
      </p:sp>
      <p:sp>
        <p:nvSpPr>
          <p:cNvPr id="5" name="Subtitle 4">
            <a:extLst>
              <a:ext uri="{FF2B5EF4-FFF2-40B4-BE49-F238E27FC236}">
                <a16:creationId xmlns:a16="http://schemas.microsoft.com/office/drawing/2014/main" id="{9AB63D32-E59D-524D-8172-7904599043FE}"/>
              </a:ext>
            </a:extLst>
          </p:cNvPr>
          <p:cNvSpPr>
            <a:spLocks noGrp="1"/>
          </p:cNvSpPr>
          <p:nvPr>
            <p:ph type="subTitle" idx="1"/>
          </p:nvPr>
        </p:nvSpPr>
        <p:spPr>
          <a:xfrm>
            <a:off x="0" y="7772400"/>
            <a:ext cx="18288000" cy="2514600"/>
          </a:xfrm>
        </p:spPr>
        <p:txBody>
          <a:bodyPr>
            <a:normAutofit/>
          </a:bodyPr>
          <a:lstStyle/>
          <a:p>
            <a:r>
              <a:rPr lang="en-US" sz="6600" b="0" dirty="0"/>
              <a:t>…can bolster Professional Collaboration.</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5963" y="2109011"/>
            <a:ext cx="8756073" cy="6019800"/>
          </a:xfrm>
          <a:prstGeom prst="rect">
            <a:avLst/>
          </a:prstGeom>
        </p:spPr>
      </p:pic>
    </p:spTree>
    <p:extLst>
      <p:ext uri="{BB962C8B-B14F-4D97-AF65-F5344CB8AC3E}">
        <p14:creationId xmlns:p14="http://schemas.microsoft.com/office/powerpoint/2010/main" val="3264302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90184-55C9-1049-A7BE-1697CF5FF7E6}"/>
              </a:ext>
            </a:extLst>
          </p:cNvPr>
          <p:cNvSpPr>
            <a:spLocks noGrp="1"/>
          </p:cNvSpPr>
          <p:nvPr>
            <p:ph type="title"/>
          </p:nvPr>
        </p:nvSpPr>
        <p:spPr>
          <a:xfrm>
            <a:off x="2286000" y="495300"/>
            <a:ext cx="13716000" cy="2819400"/>
          </a:xfrm>
        </p:spPr>
        <p:txBody>
          <a:bodyPr>
            <a:noAutofit/>
          </a:bodyPr>
          <a:lstStyle/>
          <a:p>
            <a:r>
              <a:rPr lang="en-US" b="0" dirty="0"/>
              <a:t>Collectively we can better meet the needs of diverse </a:t>
            </a:r>
            <a:r>
              <a:rPr lang="en-US" b="0" dirty="0" smtClean="0"/>
              <a:t>learners.</a:t>
            </a:r>
            <a:endParaRPr lang="en-US" b="0" dirty="0"/>
          </a:p>
        </p:txBody>
      </p:sp>
      <p:pic>
        <p:nvPicPr>
          <p:cNvPr id="5" name="Picture 4">
            <a:extLst>
              <a:ext uri="{FF2B5EF4-FFF2-40B4-BE49-F238E27FC236}">
                <a16:creationId xmlns:a16="http://schemas.microsoft.com/office/drawing/2014/main" id="{1B82BFFD-1E1D-1740-BB1E-F7EB9C1A54D8}"/>
              </a:ext>
            </a:extLst>
          </p:cNvPr>
          <p:cNvPicPr>
            <a:picLocks noChangeAspect="1"/>
          </p:cNvPicPr>
          <p:nvPr/>
        </p:nvPicPr>
        <p:blipFill>
          <a:blip r:embed="rId2"/>
          <a:stretch>
            <a:fillRect/>
          </a:stretch>
        </p:blipFill>
        <p:spPr>
          <a:xfrm>
            <a:off x="4643532" y="3460248"/>
            <a:ext cx="9000936" cy="5419248"/>
          </a:xfrm>
          <a:prstGeom prst="rect">
            <a:avLst/>
          </a:prstGeom>
        </p:spPr>
      </p:pic>
    </p:spTree>
    <p:extLst>
      <p:ext uri="{BB962C8B-B14F-4D97-AF65-F5344CB8AC3E}">
        <p14:creationId xmlns:p14="http://schemas.microsoft.com/office/powerpoint/2010/main" val="368273333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0E90C-729B-3044-8126-B00E06D99F34}"/>
              </a:ext>
            </a:extLst>
          </p:cNvPr>
          <p:cNvSpPr>
            <a:spLocks noGrp="1"/>
          </p:cNvSpPr>
          <p:nvPr>
            <p:ph type="title"/>
          </p:nvPr>
        </p:nvSpPr>
        <p:spPr>
          <a:xfrm>
            <a:off x="2286002" y="-262053"/>
            <a:ext cx="13715999" cy="1527252"/>
          </a:xfrm>
        </p:spPr>
        <p:txBody>
          <a:bodyPr/>
          <a:lstStyle/>
          <a:p>
            <a:r>
              <a:rPr lang="en-US" dirty="0"/>
              <a:t>Facilitation </a:t>
            </a:r>
            <a:r>
              <a:rPr lang="en-US" dirty="0" smtClean="0"/>
              <a:t>Tips</a:t>
            </a:r>
            <a:endParaRPr lang="en-US" dirty="0"/>
          </a:p>
        </p:txBody>
      </p:sp>
      <p:pic>
        <p:nvPicPr>
          <p:cNvPr id="5" name="Picture 4">
            <a:extLst>
              <a:ext uri="{FF2B5EF4-FFF2-40B4-BE49-F238E27FC236}">
                <a16:creationId xmlns:a16="http://schemas.microsoft.com/office/drawing/2014/main" id="{D57BD71F-4511-9249-AFB3-EB1A63EB7C56}"/>
              </a:ext>
            </a:extLst>
          </p:cNvPr>
          <p:cNvPicPr>
            <a:picLocks noChangeAspect="1"/>
          </p:cNvPicPr>
          <p:nvPr/>
        </p:nvPicPr>
        <p:blipFill>
          <a:blip r:embed="rId2"/>
          <a:stretch>
            <a:fillRect/>
          </a:stretch>
        </p:blipFill>
        <p:spPr>
          <a:xfrm>
            <a:off x="14645989" y="0"/>
            <a:ext cx="3428999" cy="5604417"/>
          </a:xfrm>
          <a:prstGeom prst="rect">
            <a:avLst/>
          </a:prstGeom>
        </p:spPr>
      </p:pic>
    </p:spTree>
    <p:extLst>
      <p:ext uri="{BB962C8B-B14F-4D97-AF65-F5344CB8AC3E}">
        <p14:creationId xmlns:p14="http://schemas.microsoft.com/office/powerpoint/2010/main" val="424911150"/>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0E90C-729B-3044-8126-B00E06D99F34}"/>
              </a:ext>
            </a:extLst>
          </p:cNvPr>
          <p:cNvSpPr>
            <a:spLocks noGrp="1"/>
          </p:cNvSpPr>
          <p:nvPr>
            <p:ph type="title"/>
          </p:nvPr>
        </p:nvSpPr>
        <p:spPr>
          <a:xfrm>
            <a:off x="2286002" y="-262053"/>
            <a:ext cx="13715999" cy="1527252"/>
          </a:xfrm>
        </p:spPr>
        <p:txBody>
          <a:bodyPr/>
          <a:lstStyle/>
          <a:p>
            <a:r>
              <a:rPr lang="en-US" dirty="0"/>
              <a:t>Facilitation </a:t>
            </a:r>
            <a:r>
              <a:rPr lang="en-US" dirty="0" smtClean="0"/>
              <a:t>Tips</a:t>
            </a:r>
            <a:endParaRPr lang="en-US" dirty="0"/>
          </a:p>
        </p:txBody>
      </p:sp>
      <p:sp>
        <p:nvSpPr>
          <p:cNvPr id="3" name="Content Placeholder 2">
            <a:extLst>
              <a:ext uri="{FF2B5EF4-FFF2-40B4-BE49-F238E27FC236}">
                <a16:creationId xmlns:a16="http://schemas.microsoft.com/office/drawing/2014/main" id="{59E4E5D4-66DD-1A48-B32F-2C53299B8421}"/>
              </a:ext>
            </a:extLst>
          </p:cNvPr>
          <p:cNvSpPr>
            <a:spLocks noGrp="1"/>
          </p:cNvSpPr>
          <p:nvPr>
            <p:ph idx="1"/>
          </p:nvPr>
        </p:nvSpPr>
        <p:spPr>
          <a:xfrm>
            <a:off x="732560" y="1283691"/>
            <a:ext cx="13591308" cy="6665355"/>
          </a:xfrm>
        </p:spPr>
        <p:txBody>
          <a:bodyPr>
            <a:noAutofit/>
          </a:bodyPr>
          <a:lstStyle/>
          <a:p>
            <a:r>
              <a:rPr lang="en-US" sz="4500" b="0" dirty="0"/>
              <a:t>Focusing on “what can we learn from this student or these students?” helps us all</a:t>
            </a:r>
            <a:r>
              <a:rPr lang="en-US" sz="4500" b="0" dirty="0" smtClean="0"/>
              <a:t>.</a:t>
            </a:r>
            <a:endParaRPr lang="en-US" sz="4500" b="0" dirty="0"/>
          </a:p>
        </p:txBody>
      </p:sp>
      <p:pic>
        <p:nvPicPr>
          <p:cNvPr id="5" name="Picture 4">
            <a:extLst>
              <a:ext uri="{FF2B5EF4-FFF2-40B4-BE49-F238E27FC236}">
                <a16:creationId xmlns:a16="http://schemas.microsoft.com/office/drawing/2014/main" id="{D57BD71F-4511-9249-AFB3-EB1A63EB7C56}"/>
              </a:ext>
            </a:extLst>
          </p:cNvPr>
          <p:cNvPicPr>
            <a:picLocks noChangeAspect="1"/>
          </p:cNvPicPr>
          <p:nvPr/>
        </p:nvPicPr>
        <p:blipFill>
          <a:blip r:embed="rId2"/>
          <a:stretch>
            <a:fillRect/>
          </a:stretch>
        </p:blipFill>
        <p:spPr>
          <a:xfrm>
            <a:off x="14645989" y="0"/>
            <a:ext cx="3428999" cy="5604417"/>
          </a:xfrm>
          <a:prstGeom prst="rect">
            <a:avLst/>
          </a:prstGeom>
        </p:spPr>
      </p:pic>
      <p:sp>
        <p:nvSpPr>
          <p:cNvPr id="6" name="TextBox 5">
            <a:extLst>
              <a:ext uri="{FF2B5EF4-FFF2-40B4-BE49-F238E27FC236}">
                <a16:creationId xmlns:a16="http://schemas.microsoft.com/office/drawing/2014/main" id="{8395C151-AE78-B749-A259-90F874C5459F}"/>
              </a:ext>
            </a:extLst>
          </p:cNvPr>
          <p:cNvSpPr txBox="1"/>
          <p:nvPr/>
        </p:nvSpPr>
        <p:spPr>
          <a:xfrm>
            <a:off x="13345504" y="9572707"/>
            <a:ext cx="4522585" cy="646331"/>
          </a:xfrm>
          <a:prstGeom prst="rect">
            <a:avLst/>
          </a:prstGeom>
          <a:noFill/>
        </p:spPr>
        <p:txBody>
          <a:bodyPr wrap="none" rtlCol="0">
            <a:spAutoFit/>
          </a:bodyPr>
          <a:lstStyle/>
          <a:p>
            <a:r>
              <a:rPr lang="en-US" sz="3600" b="1" dirty="0"/>
              <a:t>Datnow and Park 2019</a:t>
            </a:r>
          </a:p>
        </p:txBody>
      </p:sp>
    </p:spTree>
    <p:extLst>
      <p:ext uri="{BB962C8B-B14F-4D97-AF65-F5344CB8AC3E}">
        <p14:creationId xmlns:p14="http://schemas.microsoft.com/office/powerpoint/2010/main" val="2180607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0E90C-729B-3044-8126-B00E06D99F34}"/>
              </a:ext>
            </a:extLst>
          </p:cNvPr>
          <p:cNvSpPr>
            <a:spLocks noGrp="1"/>
          </p:cNvSpPr>
          <p:nvPr>
            <p:ph type="title"/>
          </p:nvPr>
        </p:nvSpPr>
        <p:spPr>
          <a:xfrm>
            <a:off x="2286002" y="-262053"/>
            <a:ext cx="13715999" cy="1527252"/>
          </a:xfrm>
        </p:spPr>
        <p:txBody>
          <a:bodyPr/>
          <a:lstStyle/>
          <a:p>
            <a:r>
              <a:rPr lang="en-US" dirty="0"/>
              <a:t>Facilitation </a:t>
            </a:r>
            <a:r>
              <a:rPr lang="en-US" dirty="0" smtClean="0"/>
              <a:t>Tips</a:t>
            </a:r>
            <a:endParaRPr lang="en-US" dirty="0"/>
          </a:p>
        </p:txBody>
      </p:sp>
      <p:sp>
        <p:nvSpPr>
          <p:cNvPr id="3" name="Content Placeholder 2">
            <a:extLst>
              <a:ext uri="{FF2B5EF4-FFF2-40B4-BE49-F238E27FC236}">
                <a16:creationId xmlns:a16="http://schemas.microsoft.com/office/drawing/2014/main" id="{59E4E5D4-66DD-1A48-B32F-2C53299B8421}"/>
              </a:ext>
            </a:extLst>
          </p:cNvPr>
          <p:cNvSpPr>
            <a:spLocks noGrp="1"/>
          </p:cNvSpPr>
          <p:nvPr>
            <p:ph idx="1"/>
          </p:nvPr>
        </p:nvSpPr>
        <p:spPr>
          <a:xfrm>
            <a:off x="732560" y="1283691"/>
            <a:ext cx="13591308" cy="6665355"/>
          </a:xfrm>
        </p:spPr>
        <p:txBody>
          <a:bodyPr>
            <a:noAutofit/>
          </a:bodyPr>
          <a:lstStyle/>
          <a:p>
            <a:r>
              <a:rPr lang="en-US" sz="4500" b="0" dirty="0"/>
              <a:t>Focusing on “what can we learn from this student or these students?” helps us all.</a:t>
            </a:r>
          </a:p>
          <a:p>
            <a:r>
              <a:rPr lang="en-US" sz="4500" b="0" dirty="0"/>
              <a:t>Meeting the needs of diverse learners requires “deep planning and careful thought about pedagogy and classroom management. This is better learned collaboratively</a:t>
            </a:r>
            <a:r>
              <a:rPr lang="en-US" sz="4500" b="0" dirty="0" smtClean="0"/>
              <a:t>.”</a:t>
            </a:r>
            <a:endParaRPr lang="en-US" sz="4500" b="0" dirty="0"/>
          </a:p>
        </p:txBody>
      </p:sp>
      <p:pic>
        <p:nvPicPr>
          <p:cNvPr id="5" name="Picture 4">
            <a:extLst>
              <a:ext uri="{FF2B5EF4-FFF2-40B4-BE49-F238E27FC236}">
                <a16:creationId xmlns:a16="http://schemas.microsoft.com/office/drawing/2014/main" id="{D57BD71F-4511-9249-AFB3-EB1A63EB7C56}"/>
              </a:ext>
            </a:extLst>
          </p:cNvPr>
          <p:cNvPicPr>
            <a:picLocks noChangeAspect="1"/>
          </p:cNvPicPr>
          <p:nvPr/>
        </p:nvPicPr>
        <p:blipFill>
          <a:blip r:embed="rId2"/>
          <a:stretch>
            <a:fillRect/>
          </a:stretch>
        </p:blipFill>
        <p:spPr>
          <a:xfrm>
            <a:off x="14645989" y="0"/>
            <a:ext cx="3428999" cy="5604417"/>
          </a:xfrm>
          <a:prstGeom prst="rect">
            <a:avLst/>
          </a:prstGeom>
        </p:spPr>
      </p:pic>
      <p:sp>
        <p:nvSpPr>
          <p:cNvPr id="6" name="TextBox 5">
            <a:extLst>
              <a:ext uri="{FF2B5EF4-FFF2-40B4-BE49-F238E27FC236}">
                <a16:creationId xmlns:a16="http://schemas.microsoft.com/office/drawing/2014/main" id="{8395C151-AE78-B749-A259-90F874C5459F}"/>
              </a:ext>
            </a:extLst>
          </p:cNvPr>
          <p:cNvSpPr txBox="1"/>
          <p:nvPr/>
        </p:nvSpPr>
        <p:spPr>
          <a:xfrm>
            <a:off x="13345504" y="9572707"/>
            <a:ext cx="4522585" cy="646331"/>
          </a:xfrm>
          <a:prstGeom prst="rect">
            <a:avLst/>
          </a:prstGeom>
          <a:noFill/>
        </p:spPr>
        <p:txBody>
          <a:bodyPr wrap="none" rtlCol="0">
            <a:spAutoFit/>
          </a:bodyPr>
          <a:lstStyle/>
          <a:p>
            <a:r>
              <a:rPr lang="en-US" sz="3600" b="1" dirty="0"/>
              <a:t>Datnow and Park 2019</a:t>
            </a:r>
          </a:p>
        </p:txBody>
      </p:sp>
    </p:spTree>
    <p:extLst>
      <p:ext uri="{BB962C8B-B14F-4D97-AF65-F5344CB8AC3E}">
        <p14:creationId xmlns:p14="http://schemas.microsoft.com/office/powerpoint/2010/main" val="2731279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0E90C-729B-3044-8126-B00E06D99F34}"/>
              </a:ext>
            </a:extLst>
          </p:cNvPr>
          <p:cNvSpPr>
            <a:spLocks noGrp="1"/>
          </p:cNvSpPr>
          <p:nvPr>
            <p:ph type="title"/>
          </p:nvPr>
        </p:nvSpPr>
        <p:spPr>
          <a:xfrm>
            <a:off x="2286002" y="-262053"/>
            <a:ext cx="13715999" cy="1527252"/>
          </a:xfrm>
        </p:spPr>
        <p:txBody>
          <a:bodyPr/>
          <a:lstStyle/>
          <a:p>
            <a:r>
              <a:rPr lang="en-US" dirty="0"/>
              <a:t>Facilitation </a:t>
            </a:r>
            <a:r>
              <a:rPr lang="en-US" dirty="0" smtClean="0"/>
              <a:t>Tips</a:t>
            </a:r>
            <a:endParaRPr lang="en-US" dirty="0"/>
          </a:p>
        </p:txBody>
      </p:sp>
      <p:sp>
        <p:nvSpPr>
          <p:cNvPr id="3" name="Content Placeholder 2">
            <a:extLst>
              <a:ext uri="{FF2B5EF4-FFF2-40B4-BE49-F238E27FC236}">
                <a16:creationId xmlns:a16="http://schemas.microsoft.com/office/drawing/2014/main" id="{59E4E5D4-66DD-1A48-B32F-2C53299B8421}"/>
              </a:ext>
            </a:extLst>
          </p:cNvPr>
          <p:cNvSpPr>
            <a:spLocks noGrp="1"/>
          </p:cNvSpPr>
          <p:nvPr>
            <p:ph idx="1"/>
          </p:nvPr>
        </p:nvSpPr>
        <p:spPr>
          <a:xfrm>
            <a:off x="732560" y="1283691"/>
            <a:ext cx="13591308" cy="6665355"/>
          </a:xfrm>
        </p:spPr>
        <p:txBody>
          <a:bodyPr>
            <a:noAutofit/>
          </a:bodyPr>
          <a:lstStyle/>
          <a:p>
            <a:r>
              <a:rPr lang="en-US" sz="4500" b="0" dirty="0"/>
              <a:t>Focusing on “what can we learn from this student or these students?” helps us all.</a:t>
            </a:r>
          </a:p>
          <a:p>
            <a:r>
              <a:rPr lang="en-US" sz="4500" b="0" dirty="0"/>
              <a:t>Meeting the needs of diverse learners requires “deep planning and careful thought about pedagogy and classroom management. This is better learned collaboratively.”</a:t>
            </a:r>
          </a:p>
          <a:p>
            <a:r>
              <a:rPr lang="en-US" sz="4500" b="0" dirty="0"/>
              <a:t>All students are part of this work, not just kids </a:t>
            </a:r>
            <a:r>
              <a:rPr lang="en-US" sz="4500" b="0" i="1" dirty="0"/>
              <a:t>on the bubble</a:t>
            </a:r>
            <a:r>
              <a:rPr lang="en-US" sz="4500" b="0" dirty="0"/>
              <a:t>. We don’t “Leave the low ones behind,” and we don’t “ignore students at the advanced levels.”</a:t>
            </a:r>
          </a:p>
        </p:txBody>
      </p:sp>
      <p:pic>
        <p:nvPicPr>
          <p:cNvPr id="5" name="Picture 4">
            <a:extLst>
              <a:ext uri="{FF2B5EF4-FFF2-40B4-BE49-F238E27FC236}">
                <a16:creationId xmlns:a16="http://schemas.microsoft.com/office/drawing/2014/main" id="{D57BD71F-4511-9249-AFB3-EB1A63EB7C56}"/>
              </a:ext>
            </a:extLst>
          </p:cNvPr>
          <p:cNvPicPr>
            <a:picLocks noChangeAspect="1"/>
          </p:cNvPicPr>
          <p:nvPr/>
        </p:nvPicPr>
        <p:blipFill>
          <a:blip r:embed="rId2"/>
          <a:stretch>
            <a:fillRect/>
          </a:stretch>
        </p:blipFill>
        <p:spPr>
          <a:xfrm>
            <a:off x="14645989" y="0"/>
            <a:ext cx="3428999" cy="5604417"/>
          </a:xfrm>
          <a:prstGeom prst="rect">
            <a:avLst/>
          </a:prstGeom>
        </p:spPr>
      </p:pic>
      <p:sp>
        <p:nvSpPr>
          <p:cNvPr id="6" name="TextBox 5">
            <a:extLst>
              <a:ext uri="{FF2B5EF4-FFF2-40B4-BE49-F238E27FC236}">
                <a16:creationId xmlns:a16="http://schemas.microsoft.com/office/drawing/2014/main" id="{8395C151-AE78-B749-A259-90F874C5459F}"/>
              </a:ext>
            </a:extLst>
          </p:cNvPr>
          <p:cNvSpPr txBox="1"/>
          <p:nvPr/>
        </p:nvSpPr>
        <p:spPr>
          <a:xfrm>
            <a:off x="13345504" y="9572707"/>
            <a:ext cx="4522585" cy="646331"/>
          </a:xfrm>
          <a:prstGeom prst="rect">
            <a:avLst/>
          </a:prstGeom>
          <a:noFill/>
        </p:spPr>
        <p:txBody>
          <a:bodyPr wrap="none" rtlCol="0">
            <a:spAutoFit/>
          </a:bodyPr>
          <a:lstStyle/>
          <a:p>
            <a:r>
              <a:rPr lang="en-US" sz="3600" b="1" dirty="0"/>
              <a:t>Datnow and Park 2019</a:t>
            </a:r>
          </a:p>
        </p:txBody>
      </p:sp>
    </p:spTree>
    <p:extLst>
      <p:ext uri="{BB962C8B-B14F-4D97-AF65-F5344CB8AC3E}">
        <p14:creationId xmlns:p14="http://schemas.microsoft.com/office/powerpoint/2010/main" val="2364942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5A989-AF30-7643-8DAC-C97AC5D7D2A0}"/>
              </a:ext>
            </a:extLst>
          </p:cNvPr>
          <p:cNvSpPr>
            <a:spLocks noGrp="1"/>
          </p:cNvSpPr>
          <p:nvPr>
            <p:ph type="title"/>
          </p:nvPr>
        </p:nvSpPr>
        <p:spPr>
          <a:xfrm>
            <a:off x="2971800" y="0"/>
            <a:ext cx="12344400" cy="1447800"/>
          </a:xfrm>
        </p:spPr>
        <p:txBody>
          <a:bodyPr/>
          <a:lstStyle/>
          <a:p>
            <a:r>
              <a:rPr lang="en-US" dirty="0"/>
              <a:t>What is the Purpose of TBTs?</a:t>
            </a:r>
          </a:p>
        </p:txBody>
      </p:sp>
      <p:sp>
        <p:nvSpPr>
          <p:cNvPr id="3" name="Content Placeholder 2">
            <a:extLst>
              <a:ext uri="{FF2B5EF4-FFF2-40B4-BE49-F238E27FC236}">
                <a16:creationId xmlns:a16="http://schemas.microsoft.com/office/drawing/2014/main" id="{6036DA69-85BA-7E4E-8EEC-87426B8B74D0}"/>
              </a:ext>
            </a:extLst>
          </p:cNvPr>
          <p:cNvSpPr>
            <a:spLocks noGrp="1"/>
          </p:cNvSpPr>
          <p:nvPr>
            <p:ph idx="1"/>
          </p:nvPr>
        </p:nvSpPr>
        <p:spPr>
          <a:xfrm>
            <a:off x="867748" y="2057400"/>
            <a:ext cx="10958804" cy="8229600"/>
          </a:xfrm>
        </p:spPr>
        <p:txBody>
          <a:bodyPr>
            <a:normAutofit/>
          </a:bodyPr>
          <a:lstStyle/>
          <a:p>
            <a:r>
              <a:rPr lang="en-US" b="0" dirty="0"/>
              <a:t>The ultimate goal has to be on </a:t>
            </a:r>
            <a:r>
              <a:rPr lang="en-US" b="0" dirty="0">
                <a:solidFill>
                  <a:srgbClr val="0253FF"/>
                </a:solidFill>
              </a:rPr>
              <a:t>student </a:t>
            </a:r>
            <a:r>
              <a:rPr lang="en-US" b="0" dirty="0" smtClean="0">
                <a:solidFill>
                  <a:srgbClr val="0253FF"/>
                </a:solidFill>
              </a:rPr>
              <a:t>learning</a:t>
            </a:r>
            <a:r>
              <a:rPr lang="en-US" b="0" dirty="0" smtClean="0"/>
              <a:t>; however, </a:t>
            </a:r>
            <a:r>
              <a:rPr lang="en-US" b="0" dirty="0">
                <a:solidFill>
                  <a:srgbClr val="0253FF"/>
                </a:solidFill>
              </a:rPr>
              <a:t>educators learning </a:t>
            </a:r>
            <a:r>
              <a:rPr lang="en-US" b="0" dirty="0"/>
              <a:t>is equally as </a:t>
            </a:r>
            <a:r>
              <a:rPr lang="en-US" b="0" dirty="0" smtClean="0"/>
              <a:t>critical.</a:t>
            </a:r>
            <a:endParaRPr lang="en-US" b="0" dirty="0"/>
          </a:p>
        </p:txBody>
      </p:sp>
      <p:sp>
        <p:nvSpPr>
          <p:cNvPr id="4" name="TextBox 3">
            <a:extLst>
              <a:ext uri="{FF2B5EF4-FFF2-40B4-BE49-F238E27FC236}">
                <a16:creationId xmlns:a16="http://schemas.microsoft.com/office/drawing/2014/main" id="{83BA3E25-BAB6-344E-955C-B6F028109979}"/>
              </a:ext>
            </a:extLst>
          </p:cNvPr>
          <p:cNvSpPr txBox="1"/>
          <p:nvPr/>
        </p:nvSpPr>
        <p:spPr>
          <a:xfrm>
            <a:off x="13012348" y="9046343"/>
            <a:ext cx="4522585" cy="646331"/>
          </a:xfrm>
          <a:prstGeom prst="rect">
            <a:avLst/>
          </a:prstGeom>
          <a:noFill/>
        </p:spPr>
        <p:txBody>
          <a:bodyPr wrap="none" rtlCol="0">
            <a:spAutoFit/>
          </a:bodyPr>
          <a:lstStyle/>
          <a:p>
            <a:r>
              <a:rPr lang="en-US" sz="3600" b="1" dirty="0"/>
              <a:t>Datnow and Park 2019</a:t>
            </a:r>
          </a:p>
        </p:txBody>
      </p:sp>
      <p:pic>
        <p:nvPicPr>
          <p:cNvPr id="6" name="Picture 5">
            <a:extLst>
              <a:ext uri="{FF2B5EF4-FFF2-40B4-BE49-F238E27FC236}">
                <a16:creationId xmlns:a16="http://schemas.microsoft.com/office/drawing/2014/main" id="{6B39F910-C755-A049-88F3-85C1DE3AD1F1}"/>
              </a:ext>
            </a:extLst>
          </p:cNvPr>
          <p:cNvPicPr>
            <a:picLocks noChangeAspect="1"/>
          </p:cNvPicPr>
          <p:nvPr/>
        </p:nvPicPr>
        <p:blipFill>
          <a:blip r:embed="rId2"/>
          <a:stretch>
            <a:fillRect/>
          </a:stretch>
        </p:blipFill>
        <p:spPr>
          <a:xfrm rot="938714">
            <a:off x="13399515" y="2287181"/>
            <a:ext cx="3833370" cy="5676900"/>
          </a:xfrm>
          <a:prstGeom prst="rect">
            <a:avLst/>
          </a:prstGeom>
        </p:spPr>
      </p:pic>
    </p:spTree>
    <p:extLst>
      <p:ext uri="{BB962C8B-B14F-4D97-AF65-F5344CB8AC3E}">
        <p14:creationId xmlns:p14="http://schemas.microsoft.com/office/powerpoint/2010/main" val="3376252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8AFE00-8AF4-4B44-A481-58B9D21DC221}"/>
              </a:ext>
            </a:extLst>
          </p:cNvPr>
          <p:cNvSpPr>
            <a:spLocks noGrp="1"/>
          </p:cNvSpPr>
          <p:nvPr>
            <p:ph type="title"/>
          </p:nvPr>
        </p:nvSpPr>
        <p:spPr>
          <a:xfrm>
            <a:off x="867642" y="234175"/>
            <a:ext cx="16043562" cy="3678002"/>
          </a:xfrm>
        </p:spPr>
        <p:txBody>
          <a:bodyPr>
            <a:normAutofit/>
          </a:bodyPr>
          <a:lstStyle/>
          <a:p>
            <a:pPr algn="l"/>
            <a:r>
              <a:rPr lang="en-US" sz="6000" b="0" dirty="0">
                <a:latin typeface="+mn-lt"/>
              </a:rPr>
              <a:t>Mindset 4</a:t>
            </a:r>
            <a:br>
              <a:rPr lang="en-US" sz="6000" b="0" dirty="0">
                <a:latin typeface="+mn-lt"/>
              </a:rPr>
            </a:br>
            <a:r>
              <a:rPr lang="en-US" sz="6000" b="0" dirty="0">
                <a:latin typeface="+mn-lt"/>
              </a:rPr>
              <a:t>Professional Collaboration Is about Both Student and Teacher Learning.</a:t>
            </a:r>
          </a:p>
        </p:txBody>
      </p:sp>
      <p:pic>
        <p:nvPicPr>
          <p:cNvPr id="6" name="Picture 5">
            <a:extLst>
              <a:ext uri="{FF2B5EF4-FFF2-40B4-BE49-F238E27FC236}">
                <a16:creationId xmlns:a16="http://schemas.microsoft.com/office/drawing/2014/main" id="{D4238270-18CF-B14B-909B-9214BAD56866}"/>
              </a:ext>
            </a:extLst>
          </p:cNvPr>
          <p:cNvPicPr>
            <a:picLocks noChangeAspect="1"/>
          </p:cNvPicPr>
          <p:nvPr/>
        </p:nvPicPr>
        <p:blipFill>
          <a:blip r:embed="rId2"/>
          <a:stretch>
            <a:fillRect/>
          </a:stretch>
        </p:blipFill>
        <p:spPr>
          <a:xfrm>
            <a:off x="10879743" y="4247282"/>
            <a:ext cx="5790474" cy="4114802"/>
          </a:xfrm>
          <a:prstGeom prst="rect">
            <a:avLst/>
          </a:prstGeom>
        </p:spPr>
      </p:pic>
      <p:sp>
        <p:nvSpPr>
          <p:cNvPr id="5" name="TextBox 4">
            <a:extLst>
              <a:ext uri="{FF2B5EF4-FFF2-40B4-BE49-F238E27FC236}">
                <a16:creationId xmlns:a16="http://schemas.microsoft.com/office/drawing/2014/main" id="{6B9FE305-D819-6141-97A2-E70EB451BCD3}"/>
              </a:ext>
            </a:extLst>
          </p:cNvPr>
          <p:cNvSpPr txBox="1"/>
          <p:nvPr/>
        </p:nvSpPr>
        <p:spPr>
          <a:xfrm>
            <a:off x="13316728" y="9420191"/>
            <a:ext cx="4522585" cy="646331"/>
          </a:xfrm>
          <a:prstGeom prst="rect">
            <a:avLst/>
          </a:prstGeom>
          <a:noFill/>
        </p:spPr>
        <p:txBody>
          <a:bodyPr wrap="none" rtlCol="0">
            <a:spAutoFit/>
          </a:bodyPr>
          <a:lstStyle/>
          <a:p>
            <a:r>
              <a:rPr lang="en-US" sz="3600" b="1" dirty="0"/>
              <a:t>Datnow and Park 2019</a:t>
            </a:r>
          </a:p>
        </p:txBody>
      </p:sp>
      <p:sp>
        <p:nvSpPr>
          <p:cNvPr id="2" name="Rectangle 1"/>
          <p:cNvSpPr/>
          <p:nvPr/>
        </p:nvSpPr>
        <p:spPr>
          <a:xfrm>
            <a:off x="1028699" y="3678383"/>
            <a:ext cx="16169054" cy="5018808"/>
          </a:xfrm>
          <a:prstGeom prst="rect">
            <a:avLst/>
          </a:prstGeom>
          <a:noFill/>
          <a:ln w="38100">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50"/>
          </a:p>
        </p:txBody>
      </p:sp>
      <p:grpSp>
        <p:nvGrpSpPr>
          <p:cNvPr id="19" name="Group 18"/>
          <p:cNvGrpSpPr/>
          <p:nvPr/>
        </p:nvGrpSpPr>
        <p:grpSpPr>
          <a:xfrm>
            <a:off x="1475837" y="4605278"/>
            <a:ext cx="8602967" cy="3293880"/>
            <a:chOff x="854938" y="3070185"/>
            <a:chExt cx="5735311" cy="2195920"/>
          </a:xfrm>
        </p:grpSpPr>
        <p:sp>
          <p:nvSpPr>
            <p:cNvPr id="7" name="TextBox 6"/>
            <p:cNvSpPr txBox="1"/>
            <p:nvPr/>
          </p:nvSpPr>
          <p:spPr>
            <a:xfrm>
              <a:off x="2795155" y="3101410"/>
              <a:ext cx="3795094" cy="2164695"/>
            </a:xfrm>
            <a:prstGeom prst="rect">
              <a:avLst/>
            </a:prstGeom>
            <a:noFill/>
            <a:ln w="19050">
              <a:noFill/>
            </a:ln>
          </p:spPr>
          <p:txBody>
            <a:bodyPr wrap="square" rtlCol="0">
              <a:spAutoFit/>
            </a:bodyPr>
            <a:lstStyle/>
            <a:p>
              <a:pPr>
                <a:lnSpc>
                  <a:spcPts val="12300"/>
                </a:lnSpc>
              </a:pPr>
              <a:r>
                <a:rPr lang="en-US" sz="12600" kern="100" spc="-900" dirty="0">
                  <a:solidFill>
                    <a:srgbClr val="94C803"/>
                  </a:solidFill>
                </a:rPr>
                <a:t>everyone</a:t>
              </a:r>
            </a:p>
            <a:p>
              <a:pPr>
                <a:lnSpc>
                  <a:spcPts val="12300"/>
                </a:lnSpc>
              </a:pPr>
              <a:r>
                <a:rPr lang="en-US" sz="12600" kern="100" spc="-900" dirty="0">
                  <a:solidFill>
                    <a:srgbClr val="3B004F"/>
                  </a:solidFill>
                </a:rPr>
                <a:t>learning</a:t>
              </a:r>
            </a:p>
          </p:txBody>
        </p:sp>
        <p:sp>
          <p:nvSpPr>
            <p:cNvPr id="14" name="Freeform 13"/>
            <p:cNvSpPr/>
            <p:nvPr/>
          </p:nvSpPr>
          <p:spPr>
            <a:xfrm rot="2027318">
              <a:off x="1709129" y="3382728"/>
              <a:ext cx="1132314" cy="651749"/>
            </a:xfrm>
            <a:custGeom>
              <a:avLst/>
              <a:gdLst>
                <a:gd name="connsiteX0" fmla="*/ 291632 w 1322919"/>
                <a:gd name="connsiteY0" fmla="*/ 99626 h 727595"/>
                <a:gd name="connsiteX1" fmla="*/ 661460 w 1322919"/>
                <a:gd name="connsiteY1" fmla="*/ 0 h 727595"/>
                <a:gd name="connsiteX2" fmla="*/ 1322919 w 1322919"/>
                <a:gd name="connsiteY2" fmla="*/ 583342 h 727595"/>
                <a:gd name="connsiteX3" fmla="*/ 1322587 w 1322919"/>
                <a:gd name="connsiteY3" fmla="*/ 586243 h 727595"/>
                <a:gd name="connsiteX4" fmla="*/ 1293439 w 1322919"/>
                <a:gd name="connsiteY4" fmla="*/ 503432 h 727595"/>
                <a:gd name="connsiteX5" fmla="*/ 683962 w 1322919"/>
                <a:gd name="connsiteY5" fmla="*/ 147152 h 727595"/>
                <a:gd name="connsiteX6" fmla="*/ 35940 w 1322919"/>
                <a:gd name="connsiteY6" fmla="*/ 612932 h 727595"/>
                <a:gd name="connsiteX7" fmla="*/ 22833 w 1322919"/>
                <a:gd name="connsiteY7" fmla="*/ 727595 h 727595"/>
                <a:gd name="connsiteX8" fmla="*/ 13439 w 1322919"/>
                <a:gd name="connsiteY8" fmla="*/ 700906 h 727595"/>
                <a:gd name="connsiteX9" fmla="*/ 0 w 1322919"/>
                <a:gd name="connsiteY9" fmla="*/ 583343 h 727595"/>
                <a:gd name="connsiteX10" fmla="*/ 291632 w 1322919"/>
                <a:gd name="connsiteY10" fmla="*/ 99626 h 72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22919" h="727595">
                  <a:moveTo>
                    <a:pt x="291632" y="99626"/>
                  </a:moveTo>
                  <a:cubicBezTo>
                    <a:pt x="397201" y="36727"/>
                    <a:pt x="524467" y="0"/>
                    <a:pt x="661460" y="0"/>
                  </a:cubicBezTo>
                  <a:cubicBezTo>
                    <a:pt x="1026774" y="-1"/>
                    <a:pt x="1322919" y="261172"/>
                    <a:pt x="1322919" y="583342"/>
                  </a:cubicBezTo>
                  <a:lnTo>
                    <a:pt x="1322587" y="586243"/>
                  </a:lnTo>
                  <a:lnTo>
                    <a:pt x="1293439" y="503432"/>
                  </a:lnTo>
                  <a:cubicBezTo>
                    <a:pt x="1193024" y="294061"/>
                    <a:pt x="957947" y="147151"/>
                    <a:pt x="683962" y="147152"/>
                  </a:cubicBezTo>
                  <a:cubicBezTo>
                    <a:pt x="364311" y="147152"/>
                    <a:pt x="97619" y="347112"/>
                    <a:pt x="35940" y="612932"/>
                  </a:cubicBezTo>
                  <a:lnTo>
                    <a:pt x="22833" y="727595"/>
                  </a:lnTo>
                  <a:lnTo>
                    <a:pt x="13439" y="700906"/>
                  </a:lnTo>
                  <a:cubicBezTo>
                    <a:pt x="4627" y="662933"/>
                    <a:pt x="0" y="623614"/>
                    <a:pt x="0" y="583343"/>
                  </a:cubicBezTo>
                  <a:cubicBezTo>
                    <a:pt x="1" y="381986"/>
                    <a:pt x="115683" y="204457"/>
                    <a:pt x="291632" y="99626"/>
                  </a:cubicBezTo>
                  <a:close/>
                </a:path>
              </a:pathLst>
            </a:custGeom>
            <a:solidFill>
              <a:srgbClr val="3B004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50"/>
            </a:p>
          </p:txBody>
        </p:sp>
        <p:sp>
          <p:nvSpPr>
            <p:cNvPr id="16" name="Freeform 15"/>
            <p:cNvSpPr/>
            <p:nvPr/>
          </p:nvSpPr>
          <p:spPr>
            <a:xfrm rot="8880779">
              <a:off x="1749486" y="4379017"/>
              <a:ext cx="1185016" cy="651749"/>
            </a:xfrm>
            <a:custGeom>
              <a:avLst/>
              <a:gdLst>
                <a:gd name="connsiteX0" fmla="*/ 291632 w 1322919"/>
                <a:gd name="connsiteY0" fmla="*/ 99626 h 727595"/>
                <a:gd name="connsiteX1" fmla="*/ 661460 w 1322919"/>
                <a:gd name="connsiteY1" fmla="*/ 0 h 727595"/>
                <a:gd name="connsiteX2" fmla="*/ 1322919 w 1322919"/>
                <a:gd name="connsiteY2" fmla="*/ 583342 h 727595"/>
                <a:gd name="connsiteX3" fmla="*/ 1322587 w 1322919"/>
                <a:gd name="connsiteY3" fmla="*/ 586243 h 727595"/>
                <a:gd name="connsiteX4" fmla="*/ 1293439 w 1322919"/>
                <a:gd name="connsiteY4" fmla="*/ 503432 h 727595"/>
                <a:gd name="connsiteX5" fmla="*/ 683962 w 1322919"/>
                <a:gd name="connsiteY5" fmla="*/ 147152 h 727595"/>
                <a:gd name="connsiteX6" fmla="*/ 35940 w 1322919"/>
                <a:gd name="connsiteY6" fmla="*/ 612932 h 727595"/>
                <a:gd name="connsiteX7" fmla="*/ 22833 w 1322919"/>
                <a:gd name="connsiteY7" fmla="*/ 727595 h 727595"/>
                <a:gd name="connsiteX8" fmla="*/ 13439 w 1322919"/>
                <a:gd name="connsiteY8" fmla="*/ 700906 h 727595"/>
                <a:gd name="connsiteX9" fmla="*/ 0 w 1322919"/>
                <a:gd name="connsiteY9" fmla="*/ 583343 h 727595"/>
                <a:gd name="connsiteX10" fmla="*/ 291632 w 1322919"/>
                <a:gd name="connsiteY10" fmla="*/ 99626 h 72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22919" h="727595">
                  <a:moveTo>
                    <a:pt x="291632" y="99626"/>
                  </a:moveTo>
                  <a:cubicBezTo>
                    <a:pt x="397201" y="36727"/>
                    <a:pt x="524467" y="0"/>
                    <a:pt x="661460" y="0"/>
                  </a:cubicBezTo>
                  <a:cubicBezTo>
                    <a:pt x="1026774" y="-1"/>
                    <a:pt x="1322919" y="261172"/>
                    <a:pt x="1322919" y="583342"/>
                  </a:cubicBezTo>
                  <a:lnTo>
                    <a:pt x="1322587" y="586243"/>
                  </a:lnTo>
                  <a:lnTo>
                    <a:pt x="1293439" y="503432"/>
                  </a:lnTo>
                  <a:cubicBezTo>
                    <a:pt x="1193024" y="294061"/>
                    <a:pt x="957947" y="147151"/>
                    <a:pt x="683962" y="147152"/>
                  </a:cubicBezTo>
                  <a:cubicBezTo>
                    <a:pt x="364311" y="147152"/>
                    <a:pt x="97619" y="347112"/>
                    <a:pt x="35940" y="612932"/>
                  </a:cubicBezTo>
                  <a:lnTo>
                    <a:pt x="22833" y="727595"/>
                  </a:lnTo>
                  <a:lnTo>
                    <a:pt x="13439" y="700906"/>
                  </a:lnTo>
                  <a:cubicBezTo>
                    <a:pt x="4627" y="662933"/>
                    <a:pt x="0" y="623614"/>
                    <a:pt x="0" y="583343"/>
                  </a:cubicBezTo>
                  <a:cubicBezTo>
                    <a:pt x="1" y="381986"/>
                    <a:pt x="115683" y="204457"/>
                    <a:pt x="291632" y="99626"/>
                  </a:cubicBezTo>
                  <a:close/>
                </a:path>
              </a:pathLst>
            </a:custGeom>
            <a:solidFill>
              <a:srgbClr val="3B004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50"/>
            </a:p>
          </p:txBody>
        </p:sp>
        <p:sp>
          <p:nvSpPr>
            <p:cNvPr id="17" name="Freeform 16"/>
            <p:cNvSpPr/>
            <p:nvPr/>
          </p:nvSpPr>
          <p:spPr>
            <a:xfrm rot="16200000">
              <a:off x="835345" y="3922740"/>
              <a:ext cx="1271669" cy="651749"/>
            </a:xfrm>
            <a:custGeom>
              <a:avLst/>
              <a:gdLst>
                <a:gd name="connsiteX0" fmla="*/ 291632 w 1322919"/>
                <a:gd name="connsiteY0" fmla="*/ 99626 h 727595"/>
                <a:gd name="connsiteX1" fmla="*/ 661460 w 1322919"/>
                <a:gd name="connsiteY1" fmla="*/ 0 h 727595"/>
                <a:gd name="connsiteX2" fmla="*/ 1322919 w 1322919"/>
                <a:gd name="connsiteY2" fmla="*/ 583342 h 727595"/>
                <a:gd name="connsiteX3" fmla="*/ 1322587 w 1322919"/>
                <a:gd name="connsiteY3" fmla="*/ 586243 h 727595"/>
                <a:gd name="connsiteX4" fmla="*/ 1293439 w 1322919"/>
                <a:gd name="connsiteY4" fmla="*/ 503432 h 727595"/>
                <a:gd name="connsiteX5" fmla="*/ 683962 w 1322919"/>
                <a:gd name="connsiteY5" fmla="*/ 147152 h 727595"/>
                <a:gd name="connsiteX6" fmla="*/ 35940 w 1322919"/>
                <a:gd name="connsiteY6" fmla="*/ 612932 h 727595"/>
                <a:gd name="connsiteX7" fmla="*/ 22833 w 1322919"/>
                <a:gd name="connsiteY7" fmla="*/ 727595 h 727595"/>
                <a:gd name="connsiteX8" fmla="*/ 13439 w 1322919"/>
                <a:gd name="connsiteY8" fmla="*/ 700906 h 727595"/>
                <a:gd name="connsiteX9" fmla="*/ 0 w 1322919"/>
                <a:gd name="connsiteY9" fmla="*/ 583343 h 727595"/>
                <a:gd name="connsiteX10" fmla="*/ 291632 w 1322919"/>
                <a:gd name="connsiteY10" fmla="*/ 99626 h 72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22919" h="727595">
                  <a:moveTo>
                    <a:pt x="291632" y="99626"/>
                  </a:moveTo>
                  <a:cubicBezTo>
                    <a:pt x="397201" y="36727"/>
                    <a:pt x="524467" y="0"/>
                    <a:pt x="661460" y="0"/>
                  </a:cubicBezTo>
                  <a:cubicBezTo>
                    <a:pt x="1026774" y="-1"/>
                    <a:pt x="1322919" y="261172"/>
                    <a:pt x="1322919" y="583342"/>
                  </a:cubicBezTo>
                  <a:lnTo>
                    <a:pt x="1322587" y="586243"/>
                  </a:lnTo>
                  <a:lnTo>
                    <a:pt x="1293439" y="503432"/>
                  </a:lnTo>
                  <a:cubicBezTo>
                    <a:pt x="1193024" y="294061"/>
                    <a:pt x="957947" y="147151"/>
                    <a:pt x="683962" y="147152"/>
                  </a:cubicBezTo>
                  <a:cubicBezTo>
                    <a:pt x="364311" y="147152"/>
                    <a:pt x="97619" y="347112"/>
                    <a:pt x="35940" y="612932"/>
                  </a:cubicBezTo>
                  <a:lnTo>
                    <a:pt x="22833" y="727595"/>
                  </a:lnTo>
                  <a:lnTo>
                    <a:pt x="13439" y="700906"/>
                  </a:lnTo>
                  <a:cubicBezTo>
                    <a:pt x="4627" y="662933"/>
                    <a:pt x="0" y="623614"/>
                    <a:pt x="0" y="583343"/>
                  </a:cubicBezTo>
                  <a:cubicBezTo>
                    <a:pt x="1" y="381986"/>
                    <a:pt x="115683" y="204457"/>
                    <a:pt x="291632" y="99626"/>
                  </a:cubicBezTo>
                  <a:close/>
                </a:path>
              </a:pathLst>
            </a:custGeom>
            <a:solidFill>
              <a:srgbClr val="3B004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50"/>
            </a:p>
          </p:txBody>
        </p:sp>
        <p:sp>
          <p:nvSpPr>
            <p:cNvPr id="8" name="Oval 7"/>
            <p:cNvSpPr/>
            <p:nvPr/>
          </p:nvSpPr>
          <p:spPr>
            <a:xfrm rot="547773">
              <a:off x="2262558" y="3070185"/>
              <a:ext cx="238991" cy="363682"/>
            </a:xfrm>
            <a:prstGeom prst="ellipse">
              <a:avLst/>
            </a:prstGeom>
            <a:solidFill>
              <a:srgbClr val="3B004F"/>
            </a:solid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50"/>
            </a:p>
          </p:txBody>
        </p:sp>
        <p:sp>
          <p:nvSpPr>
            <p:cNvPr id="9" name="Oval 8"/>
            <p:cNvSpPr/>
            <p:nvPr/>
          </p:nvSpPr>
          <p:spPr>
            <a:xfrm rot="20089358">
              <a:off x="2494731" y="4856458"/>
              <a:ext cx="238991" cy="363682"/>
            </a:xfrm>
            <a:prstGeom prst="ellipse">
              <a:avLst/>
            </a:prstGeom>
            <a:solidFill>
              <a:srgbClr val="3B004F"/>
            </a:solid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50"/>
            </a:p>
          </p:txBody>
        </p:sp>
        <p:sp>
          <p:nvSpPr>
            <p:cNvPr id="10" name="Oval 9"/>
            <p:cNvSpPr/>
            <p:nvPr/>
          </p:nvSpPr>
          <p:spPr>
            <a:xfrm rot="4674380">
              <a:off x="917283" y="4194274"/>
              <a:ext cx="238991" cy="363682"/>
            </a:xfrm>
            <a:prstGeom prst="ellipse">
              <a:avLst/>
            </a:prstGeom>
            <a:solidFill>
              <a:srgbClr val="3B004F"/>
            </a:solid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50"/>
            </a:p>
          </p:txBody>
        </p:sp>
      </p:grpSp>
      <p:sp>
        <p:nvSpPr>
          <p:cNvPr id="18" name="TextBox 17"/>
          <p:cNvSpPr txBox="1"/>
          <p:nvPr/>
        </p:nvSpPr>
        <p:spPr>
          <a:xfrm>
            <a:off x="2088776" y="3912176"/>
            <a:ext cx="1436318" cy="4131900"/>
          </a:xfrm>
          <a:prstGeom prst="rect">
            <a:avLst/>
          </a:prstGeom>
          <a:noFill/>
        </p:spPr>
        <p:txBody>
          <a:bodyPr wrap="square" rtlCol="0">
            <a:spAutoFit/>
          </a:bodyPr>
          <a:lstStyle/>
          <a:p>
            <a:r>
              <a:rPr lang="en-US" sz="26250" b="1" dirty="0">
                <a:solidFill>
                  <a:srgbClr val="94C803"/>
                </a:solidFill>
              </a:rPr>
              <a:t>e</a:t>
            </a:r>
          </a:p>
        </p:txBody>
      </p:sp>
    </p:spTree>
    <p:extLst>
      <p:ext uri="{BB962C8B-B14F-4D97-AF65-F5344CB8AC3E}">
        <p14:creationId xmlns:p14="http://schemas.microsoft.com/office/powerpoint/2010/main" val="358198332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DE9F7-B8E1-8F46-BD72-B5345EEB598A}"/>
              </a:ext>
            </a:extLst>
          </p:cNvPr>
          <p:cNvSpPr>
            <a:spLocks noGrp="1"/>
          </p:cNvSpPr>
          <p:nvPr>
            <p:ph type="ctrTitle"/>
          </p:nvPr>
        </p:nvSpPr>
        <p:spPr>
          <a:xfrm>
            <a:off x="3077308" y="17587"/>
            <a:ext cx="12133385" cy="3233057"/>
          </a:xfrm>
        </p:spPr>
        <p:txBody>
          <a:bodyPr>
            <a:normAutofit/>
          </a:bodyPr>
          <a:lstStyle/>
          <a:p>
            <a:r>
              <a:rPr lang="en-US" b="0" dirty="0"/>
              <a:t>While </a:t>
            </a:r>
            <a:r>
              <a:rPr lang="en-US" b="0" i="1" dirty="0"/>
              <a:t>student</a:t>
            </a:r>
            <a:r>
              <a:rPr lang="en-US" b="0" dirty="0"/>
              <a:t> </a:t>
            </a:r>
            <a:r>
              <a:rPr lang="en-US" b="0" i="1" dirty="0"/>
              <a:t>learning</a:t>
            </a:r>
            <a:r>
              <a:rPr lang="en-US" b="0" dirty="0"/>
              <a:t> should be at the forefront of </a:t>
            </a:r>
            <a:r>
              <a:rPr lang="en-US" b="0" dirty="0" smtClean="0"/>
              <a:t>PLCs/TBTs… </a:t>
            </a:r>
            <a:endParaRPr lang="en-US" b="0" dirty="0"/>
          </a:p>
        </p:txBody>
      </p:sp>
      <p:pic>
        <p:nvPicPr>
          <p:cNvPr id="5" name="Picture 4">
            <a:extLst>
              <a:ext uri="{FF2B5EF4-FFF2-40B4-BE49-F238E27FC236}">
                <a16:creationId xmlns:a16="http://schemas.microsoft.com/office/drawing/2014/main" id="{0B52A424-14D2-924D-9E08-BBEAFFBEF92D}"/>
              </a:ext>
            </a:extLst>
          </p:cNvPr>
          <p:cNvPicPr>
            <a:picLocks noChangeAspect="1"/>
          </p:cNvPicPr>
          <p:nvPr/>
        </p:nvPicPr>
        <p:blipFill>
          <a:blip r:embed="rId2"/>
          <a:stretch>
            <a:fillRect/>
          </a:stretch>
        </p:blipFill>
        <p:spPr>
          <a:xfrm>
            <a:off x="6622473" y="3674936"/>
            <a:ext cx="5087996" cy="3373563"/>
          </a:xfrm>
          <a:prstGeom prst="rect">
            <a:avLst/>
          </a:prstGeom>
          <a:ln w="38100">
            <a:solidFill>
              <a:schemeClr val="bg1">
                <a:lumMod val="65000"/>
              </a:schemeClr>
            </a:solidFill>
          </a:ln>
        </p:spPr>
      </p:pic>
    </p:spTree>
    <p:extLst>
      <p:ext uri="{BB962C8B-B14F-4D97-AF65-F5344CB8AC3E}">
        <p14:creationId xmlns:p14="http://schemas.microsoft.com/office/powerpoint/2010/main" val="3874319503"/>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DE9F7-B8E1-8F46-BD72-B5345EEB598A}"/>
              </a:ext>
            </a:extLst>
          </p:cNvPr>
          <p:cNvSpPr>
            <a:spLocks noGrp="1"/>
          </p:cNvSpPr>
          <p:nvPr>
            <p:ph type="ctrTitle"/>
          </p:nvPr>
        </p:nvSpPr>
        <p:spPr>
          <a:xfrm>
            <a:off x="3077308" y="17587"/>
            <a:ext cx="12133385" cy="3233057"/>
          </a:xfrm>
        </p:spPr>
        <p:txBody>
          <a:bodyPr>
            <a:normAutofit/>
          </a:bodyPr>
          <a:lstStyle/>
          <a:p>
            <a:r>
              <a:rPr lang="en-US" b="0" dirty="0"/>
              <a:t>While </a:t>
            </a:r>
            <a:r>
              <a:rPr lang="en-US" b="0" i="1" dirty="0"/>
              <a:t>student</a:t>
            </a:r>
            <a:r>
              <a:rPr lang="en-US" b="0" dirty="0"/>
              <a:t> </a:t>
            </a:r>
            <a:r>
              <a:rPr lang="en-US" b="0" i="1" dirty="0"/>
              <a:t>learning</a:t>
            </a:r>
            <a:r>
              <a:rPr lang="en-US" b="0" dirty="0"/>
              <a:t> should be at the forefront of </a:t>
            </a:r>
            <a:r>
              <a:rPr lang="en-US" b="0" dirty="0" smtClean="0"/>
              <a:t>PLCs/TBTs… </a:t>
            </a:r>
            <a:endParaRPr lang="en-US" b="0" dirty="0"/>
          </a:p>
        </p:txBody>
      </p:sp>
      <p:sp>
        <p:nvSpPr>
          <p:cNvPr id="3" name="Subtitle 2">
            <a:extLst>
              <a:ext uri="{FF2B5EF4-FFF2-40B4-BE49-F238E27FC236}">
                <a16:creationId xmlns:a16="http://schemas.microsoft.com/office/drawing/2014/main" id="{8D7BCA7D-745E-204F-952E-6722D61FD87C}"/>
              </a:ext>
            </a:extLst>
          </p:cNvPr>
          <p:cNvSpPr>
            <a:spLocks noGrp="1"/>
          </p:cNvSpPr>
          <p:nvPr>
            <p:ph type="subTitle" idx="1"/>
          </p:nvPr>
        </p:nvSpPr>
        <p:spPr>
          <a:xfrm>
            <a:off x="4000500" y="7957039"/>
            <a:ext cx="10287000" cy="1573823"/>
          </a:xfrm>
        </p:spPr>
        <p:txBody>
          <a:bodyPr>
            <a:normAutofit/>
          </a:bodyPr>
          <a:lstStyle/>
          <a:p>
            <a:r>
              <a:rPr lang="en-US" sz="6600" b="0" dirty="0"/>
              <a:t>…so should </a:t>
            </a:r>
            <a:r>
              <a:rPr lang="en-US" sz="6600" b="0" i="1" dirty="0"/>
              <a:t>teacher learning</a:t>
            </a:r>
            <a:r>
              <a:rPr lang="en-US" sz="6600" b="0" dirty="0"/>
              <a:t>.</a:t>
            </a:r>
          </a:p>
        </p:txBody>
      </p:sp>
      <p:pic>
        <p:nvPicPr>
          <p:cNvPr id="5" name="Picture 4">
            <a:extLst>
              <a:ext uri="{FF2B5EF4-FFF2-40B4-BE49-F238E27FC236}">
                <a16:creationId xmlns:a16="http://schemas.microsoft.com/office/drawing/2014/main" id="{0B52A424-14D2-924D-9E08-BBEAFFBEF92D}"/>
              </a:ext>
            </a:extLst>
          </p:cNvPr>
          <p:cNvPicPr>
            <a:picLocks noChangeAspect="1"/>
          </p:cNvPicPr>
          <p:nvPr/>
        </p:nvPicPr>
        <p:blipFill>
          <a:blip r:embed="rId2"/>
          <a:stretch>
            <a:fillRect/>
          </a:stretch>
        </p:blipFill>
        <p:spPr>
          <a:xfrm>
            <a:off x="6622473" y="3674936"/>
            <a:ext cx="5087996" cy="3373563"/>
          </a:xfrm>
          <a:prstGeom prst="rect">
            <a:avLst/>
          </a:prstGeom>
          <a:ln w="38100">
            <a:solidFill>
              <a:schemeClr val="bg1">
                <a:lumMod val="65000"/>
              </a:schemeClr>
            </a:solidFill>
          </a:ln>
        </p:spPr>
      </p:pic>
    </p:spTree>
    <p:extLst>
      <p:ext uri="{BB962C8B-B14F-4D97-AF65-F5344CB8AC3E}">
        <p14:creationId xmlns:p14="http://schemas.microsoft.com/office/powerpoint/2010/main" val="2220788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0" y="2"/>
            <a:ext cx="13716000" cy="3017520"/>
          </a:xfrm>
        </p:spPr>
        <p:txBody>
          <a:bodyPr/>
          <a:lstStyle/>
          <a:p>
            <a:r>
              <a:rPr lang="en-US" b="0" dirty="0">
                <a:latin typeface="+mn-lt"/>
              </a:rPr>
              <a:t>We have a bias for </a:t>
            </a:r>
            <a:r>
              <a:rPr lang="en-US" b="0" dirty="0" smtClean="0">
                <a:latin typeface="+mn-lt"/>
              </a:rPr>
              <a:t>action… </a:t>
            </a:r>
            <a:endParaRPr lang="en-US" b="0" dirty="0">
              <a:latin typeface="+mn-lt"/>
            </a:endParaRPr>
          </a:p>
        </p:txBody>
      </p:sp>
      <p:sp>
        <p:nvSpPr>
          <p:cNvPr id="5" name="Subtitle 4"/>
          <p:cNvSpPr>
            <a:spLocks noGrp="1"/>
          </p:cNvSpPr>
          <p:nvPr>
            <p:ph type="subTitle" idx="1"/>
          </p:nvPr>
        </p:nvSpPr>
        <p:spPr>
          <a:xfrm>
            <a:off x="2286000" y="7492722"/>
            <a:ext cx="13716000" cy="2240280"/>
          </a:xfrm>
        </p:spPr>
        <p:txBody>
          <a:bodyPr>
            <a:normAutofit/>
          </a:bodyPr>
          <a:lstStyle/>
          <a:p>
            <a:r>
              <a:rPr lang="en-US" sz="6600" b="0" dirty="0"/>
              <a:t>…instead of a bias for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2500" y="2269629"/>
            <a:ext cx="8763000" cy="4933950"/>
          </a:xfrm>
          <a:prstGeom prst="rect">
            <a:avLst/>
          </a:prstGeom>
        </p:spPr>
      </p:pic>
      <p:sp>
        <p:nvSpPr>
          <p:cNvPr id="7" name="TextBox 6"/>
          <p:cNvSpPr txBox="1"/>
          <p:nvPr/>
        </p:nvSpPr>
        <p:spPr>
          <a:xfrm>
            <a:off x="14595232" y="9386753"/>
            <a:ext cx="2980303" cy="646331"/>
          </a:xfrm>
          <a:prstGeom prst="rect">
            <a:avLst/>
          </a:prstGeom>
          <a:noFill/>
        </p:spPr>
        <p:txBody>
          <a:bodyPr wrap="none" rtlCol="0">
            <a:spAutoFit/>
          </a:bodyPr>
          <a:lstStyle/>
          <a:p>
            <a:r>
              <a:rPr lang="en-US" sz="3600" b="1" dirty="0"/>
              <a:t>Cashman 2012</a:t>
            </a:r>
          </a:p>
        </p:txBody>
      </p:sp>
    </p:spTree>
    <p:extLst>
      <p:ext uri="{BB962C8B-B14F-4D97-AF65-F5344CB8AC3E}">
        <p14:creationId xmlns:p14="http://schemas.microsoft.com/office/powerpoint/2010/main" val="4068415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Title 1"/>
          <p:cNvSpPr>
            <a:spLocks noGrp="1"/>
          </p:cNvSpPr>
          <p:nvPr>
            <p:ph type="title"/>
          </p:nvPr>
        </p:nvSpPr>
        <p:spPr>
          <a:xfrm>
            <a:off x="1142512" y="513898"/>
            <a:ext cx="15685478" cy="5013326"/>
          </a:xfrm>
        </p:spPr>
        <p:txBody>
          <a:bodyPr>
            <a:normAutofit/>
          </a:bodyPr>
          <a:lstStyle/>
          <a:p>
            <a:pPr algn="ctr"/>
            <a:r>
              <a:rPr lang="en-US" b="0" dirty="0">
                <a:latin typeface="+mn-lt"/>
              </a:rPr>
              <a:t>Research consistently shows that supporting adult learning is directly and positively linked to enhancing </a:t>
            </a:r>
            <a:r>
              <a:rPr lang="en-US" b="0" dirty="0" smtClean="0">
                <a:latin typeface="+mn-lt"/>
              </a:rPr>
              <a:t>children’s </a:t>
            </a:r>
            <a:r>
              <a:rPr lang="en-US" b="0" dirty="0">
                <a:latin typeface="+mn-lt"/>
              </a:rPr>
              <a:t>achievement. </a:t>
            </a:r>
          </a:p>
        </p:txBody>
      </p:sp>
      <p:sp>
        <p:nvSpPr>
          <p:cNvPr id="185347" name="TextBox 2"/>
          <p:cNvSpPr txBox="1">
            <a:spLocks noChangeArrowheads="1"/>
          </p:cNvSpPr>
          <p:nvPr/>
        </p:nvSpPr>
        <p:spPr bwMode="auto">
          <a:xfrm>
            <a:off x="12940445" y="9324727"/>
            <a:ext cx="4458721" cy="646331"/>
          </a:xfrm>
          <a:prstGeom prst="rect">
            <a:avLst/>
          </a:prstGeom>
          <a:noFill/>
          <a:ln w="9525">
            <a:noFill/>
            <a:miter lim="800000"/>
            <a:headEnd/>
            <a:tailEnd/>
          </a:ln>
        </p:spPr>
        <p:txBody>
          <a:bodyPr wrap="none">
            <a:prstTxWarp prst="textNoShape">
              <a:avLst/>
            </a:prstTxWarp>
            <a:spAutoFit/>
          </a:bodyPr>
          <a:lstStyle/>
          <a:p>
            <a:r>
              <a:rPr lang="en-US" sz="3600" b="1" dirty="0">
                <a:solidFill>
                  <a:srgbClr val="2A2C2D"/>
                </a:solidFill>
              </a:rPr>
              <a:t>Drago-Severson,  2009</a:t>
            </a:r>
          </a:p>
        </p:txBody>
      </p:sp>
      <p:pic>
        <p:nvPicPr>
          <p:cNvPr id="4" name="Picture 3" descr="support.jpg"/>
          <p:cNvPicPr>
            <a:picLocks noChangeAspect="1"/>
          </p:cNvPicPr>
          <p:nvPr/>
        </p:nvPicPr>
        <p:blipFill>
          <a:blip r:embed="rId2"/>
          <a:stretch>
            <a:fillRect/>
          </a:stretch>
        </p:blipFill>
        <p:spPr>
          <a:xfrm>
            <a:off x="3877408" y="5686502"/>
            <a:ext cx="10215683" cy="2091552"/>
          </a:xfrm>
          <a:prstGeom prst="rect">
            <a:avLst/>
          </a:prstGeom>
          <a:ln w="38100">
            <a:solidFill>
              <a:schemeClr val="bg1">
                <a:lumMod val="65000"/>
              </a:schemeClr>
            </a:solidFill>
          </a:ln>
        </p:spPr>
      </p:pic>
    </p:spTree>
    <p:extLst>
      <p:ext uri="{BB962C8B-B14F-4D97-AF65-F5344CB8AC3E}">
        <p14:creationId xmlns:p14="http://schemas.microsoft.com/office/powerpoint/2010/main" val="1307798273"/>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6205034-4E0B-1A4A-B6AB-2EF6E557BCAA}"/>
              </a:ext>
            </a:extLst>
          </p:cNvPr>
          <p:cNvSpPr>
            <a:spLocks noGrp="1"/>
          </p:cNvSpPr>
          <p:nvPr>
            <p:ph type="ctrTitle"/>
          </p:nvPr>
        </p:nvSpPr>
        <p:spPr>
          <a:xfrm>
            <a:off x="2286000" y="439619"/>
            <a:ext cx="13716000" cy="2426676"/>
          </a:xfrm>
        </p:spPr>
        <p:txBody>
          <a:bodyPr>
            <a:normAutofit/>
          </a:bodyPr>
          <a:lstStyle/>
          <a:p>
            <a:r>
              <a:rPr lang="en-US" sz="6000" b="0" dirty="0">
                <a:latin typeface="+mn-lt"/>
              </a:rPr>
              <a:t>We need </a:t>
            </a:r>
            <a:r>
              <a:rPr lang="en-US" sz="6000" b="0" dirty="0">
                <a:solidFill>
                  <a:srgbClr val="0253FF"/>
                </a:solidFill>
                <a:latin typeface="+mn-lt"/>
              </a:rPr>
              <a:t>to collectively develop </a:t>
            </a:r>
            <a:r>
              <a:rPr lang="en-US" sz="6000" b="0" dirty="0">
                <a:latin typeface="+mn-lt"/>
              </a:rPr>
              <a:t>a </a:t>
            </a:r>
            <a:r>
              <a:rPr lang="en-US" sz="6000" b="0" dirty="0">
                <a:solidFill>
                  <a:srgbClr val="0253FF"/>
                </a:solidFill>
                <a:latin typeface="+mn-lt"/>
              </a:rPr>
              <a:t>shared belief </a:t>
            </a:r>
            <a:r>
              <a:rPr lang="en-US" sz="6000" b="0" dirty="0">
                <a:latin typeface="+mn-lt"/>
              </a:rPr>
              <a:t>and a </a:t>
            </a:r>
            <a:r>
              <a:rPr lang="en-US" sz="6000" b="0" dirty="0">
                <a:solidFill>
                  <a:srgbClr val="0253FF"/>
                </a:solidFill>
                <a:latin typeface="+mn-lt"/>
              </a:rPr>
              <a:t>value</a:t>
            </a:r>
            <a:r>
              <a:rPr lang="en-US" sz="6000" b="0" dirty="0">
                <a:latin typeface="+mn-lt"/>
              </a:rPr>
              <a:t> for </a:t>
            </a:r>
            <a:r>
              <a:rPr lang="en-US" sz="6000" b="0" dirty="0">
                <a:solidFill>
                  <a:srgbClr val="0253FF"/>
                </a:solidFill>
                <a:latin typeface="+mn-lt"/>
              </a:rPr>
              <a:t>continuous learning.</a:t>
            </a:r>
          </a:p>
        </p:txBody>
      </p:sp>
      <p:sp>
        <p:nvSpPr>
          <p:cNvPr id="5" name="Subtitle 4">
            <a:extLst>
              <a:ext uri="{FF2B5EF4-FFF2-40B4-BE49-F238E27FC236}">
                <a16:creationId xmlns:a16="http://schemas.microsoft.com/office/drawing/2014/main" id="{63FCFEA1-0248-EF4A-B17B-97F48EBED4C0}"/>
              </a:ext>
            </a:extLst>
          </p:cNvPr>
          <p:cNvSpPr>
            <a:spLocks noGrp="1"/>
          </p:cNvSpPr>
          <p:nvPr>
            <p:ph type="subTitle" idx="1"/>
          </p:nvPr>
        </p:nvSpPr>
        <p:spPr>
          <a:xfrm>
            <a:off x="0" y="7644614"/>
            <a:ext cx="18288000" cy="2124306"/>
          </a:xfrm>
        </p:spPr>
        <p:txBody>
          <a:bodyPr>
            <a:noAutofit/>
          </a:bodyPr>
          <a:lstStyle/>
          <a:p>
            <a:r>
              <a:rPr lang="en-US" sz="8100" b="0" dirty="0"/>
              <a:t>Everyone here needs to be a </a:t>
            </a:r>
            <a:r>
              <a:rPr lang="en-US" sz="8100" b="0" i="1" dirty="0"/>
              <a:t>Learner</a:t>
            </a:r>
            <a:r>
              <a:rPr lang="en-US" sz="8100" b="0" dirty="0"/>
              <a:t>!</a:t>
            </a:r>
          </a:p>
        </p:txBody>
      </p:sp>
      <p:pic>
        <p:nvPicPr>
          <p:cNvPr id="6" name="Picture 5">
            <a:extLst>
              <a:ext uri="{FF2B5EF4-FFF2-40B4-BE49-F238E27FC236}">
                <a16:creationId xmlns:a16="http://schemas.microsoft.com/office/drawing/2014/main" id="{CC28805D-DC63-D24D-84DC-2ABBCAC84562}"/>
              </a:ext>
            </a:extLst>
          </p:cNvPr>
          <p:cNvPicPr>
            <a:picLocks noChangeAspect="1"/>
          </p:cNvPicPr>
          <p:nvPr/>
        </p:nvPicPr>
        <p:blipFill rotWithShape="1">
          <a:blip r:embed="rId2"/>
          <a:srcRect l="7255"/>
          <a:stretch/>
        </p:blipFill>
        <p:spPr>
          <a:xfrm>
            <a:off x="5538474" y="3280244"/>
            <a:ext cx="7211052" cy="4114754"/>
          </a:xfrm>
          <a:prstGeom prst="rect">
            <a:avLst/>
          </a:prstGeom>
          <a:ln w="38100">
            <a:solidFill>
              <a:schemeClr val="bg1">
                <a:lumMod val="65000"/>
              </a:schemeClr>
            </a:solidFill>
          </a:ln>
        </p:spPr>
      </p:pic>
    </p:spTree>
    <p:extLst>
      <p:ext uri="{BB962C8B-B14F-4D97-AF65-F5344CB8AC3E}">
        <p14:creationId xmlns:p14="http://schemas.microsoft.com/office/powerpoint/2010/main" val="349903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4A841-E198-234F-A671-320B6495427A}"/>
              </a:ext>
            </a:extLst>
          </p:cNvPr>
          <p:cNvSpPr>
            <a:spLocks noGrp="1"/>
          </p:cNvSpPr>
          <p:nvPr>
            <p:ph type="title"/>
          </p:nvPr>
        </p:nvSpPr>
        <p:spPr>
          <a:xfrm>
            <a:off x="914400" y="0"/>
            <a:ext cx="16459200" cy="1714500"/>
          </a:xfrm>
        </p:spPr>
        <p:txBody>
          <a:bodyPr/>
          <a:lstStyle/>
          <a:p>
            <a:r>
              <a:rPr lang="en-US" dirty="0"/>
              <a:t>Becoming </a:t>
            </a:r>
            <a:r>
              <a:rPr lang="en-US" dirty="0" smtClean="0"/>
              <a:t>More </a:t>
            </a:r>
            <a:r>
              <a:rPr lang="en-US" dirty="0"/>
              <a:t>of a </a:t>
            </a:r>
            <a:r>
              <a:rPr lang="en-US" i="1" dirty="0" smtClean="0"/>
              <a:t>Learner</a:t>
            </a:r>
            <a:endParaRPr lang="en-US" i="1" dirty="0"/>
          </a:p>
        </p:txBody>
      </p:sp>
      <p:pic>
        <p:nvPicPr>
          <p:cNvPr id="4" name="Picture 3">
            <a:extLst>
              <a:ext uri="{FF2B5EF4-FFF2-40B4-BE49-F238E27FC236}">
                <a16:creationId xmlns:a16="http://schemas.microsoft.com/office/drawing/2014/main" id="{A2E8EC28-3683-2840-8C6E-43B7EE27E8B1}"/>
              </a:ext>
            </a:extLst>
          </p:cNvPr>
          <p:cNvPicPr>
            <a:picLocks noChangeAspect="1"/>
          </p:cNvPicPr>
          <p:nvPr/>
        </p:nvPicPr>
        <p:blipFill rotWithShape="1">
          <a:blip r:embed="rId2"/>
          <a:srcRect l="5977"/>
          <a:stretch/>
        </p:blipFill>
        <p:spPr>
          <a:xfrm>
            <a:off x="14788663" y="8423893"/>
            <a:ext cx="3319631" cy="1388327"/>
          </a:xfrm>
          <a:prstGeom prst="rect">
            <a:avLst/>
          </a:prstGeom>
        </p:spPr>
      </p:pic>
    </p:spTree>
    <p:extLst>
      <p:ext uri="{BB962C8B-B14F-4D97-AF65-F5344CB8AC3E}">
        <p14:creationId xmlns:p14="http://schemas.microsoft.com/office/powerpoint/2010/main" val="1832021916"/>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4A841-E198-234F-A671-320B6495427A}"/>
              </a:ext>
            </a:extLst>
          </p:cNvPr>
          <p:cNvSpPr>
            <a:spLocks noGrp="1"/>
          </p:cNvSpPr>
          <p:nvPr>
            <p:ph type="title"/>
          </p:nvPr>
        </p:nvSpPr>
        <p:spPr>
          <a:xfrm>
            <a:off x="914400" y="0"/>
            <a:ext cx="16459200" cy="1714500"/>
          </a:xfrm>
        </p:spPr>
        <p:txBody>
          <a:bodyPr/>
          <a:lstStyle/>
          <a:p>
            <a:r>
              <a:rPr lang="en-US" dirty="0"/>
              <a:t>Becoming </a:t>
            </a:r>
            <a:r>
              <a:rPr lang="en-US" dirty="0" smtClean="0"/>
              <a:t>More </a:t>
            </a:r>
            <a:r>
              <a:rPr lang="en-US" dirty="0"/>
              <a:t>of a </a:t>
            </a:r>
            <a:r>
              <a:rPr lang="en-US" i="1" dirty="0" smtClean="0"/>
              <a:t>Learner</a:t>
            </a:r>
            <a:endParaRPr lang="en-US" i="1" dirty="0"/>
          </a:p>
        </p:txBody>
      </p:sp>
      <p:sp>
        <p:nvSpPr>
          <p:cNvPr id="3" name="Content Placeholder 2">
            <a:extLst>
              <a:ext uri="{FF2B5EF4-FFF2-40B4-BE49-F238E27FC236}">
                <a16:creationId xmlns:a16="http://schemas.microsoft.com/office/drawing/2014/main" id="{E6462DA4-0BDC-4948-BA49-E50A59FB80B6}"/>
              </a:ext>
            </a:extLst>
          </p:cNvPr>
          <p:cNvSpPr>
            <a:spLocks noGrp="1"/>
          </p:cNvSpPr>
          <p:nvPr>
            <p:ph idx="1"/>
          </p:nvPr>
        </p:nvSpPr>
        <p:spPr>
          <a:xfrm>
            <a:off x="1125417" y="1565462"/>
            <a:ext cx="16248183" cy="7886700"/>
          </a:xfrm>
        </p:spPr>
        <p:txBody>
          <a:bodyPr>
            <a:normAutofit/>
          </a:bodyPr>
          <a:lstStyle/>
          <a:p>
            <a:r>
              <a:rPr lang="en-US" sz="5400" b="0" dirty="0"/>
              <a:t>While </a:t>
            </a:r>
            <a:r>
              <a:rPr lang="en-US" sz="5400" b="0" dirty="0">
                <a:solidFill>
                  <a:srgbClr val="0253FF"/>
                </a:solidFill>
              </a:rPr>
              <a:t>student learning </a:t>
            </a:r>
            <a:r>
              <a:rPr lang="en-US" sz="5400" b="0" dirty="0"/>
              <a:t>is always our </a:t>
            </a:r>
            <a:r>
              <a:rPr lang="en-US" sz="5400" b="0" dirty="0">
                <a:solidFill>
                  <a:srgbClr val="0253FF"/>
                </a:solidFill>
              </a:rPr>
              <a:t>primary goal</a:t>
            </a:r>
            <a:r>
              <a:rPr lang="en-US" sz="5400" b="0" dirty="0"/>
              <a:t>, it is </a:t>
            </a:r>
            <a:r>
              <a:rPr lang="en-US" sz="5400" b="0" dirty="0">
                <a:solidFill>
                  <a:srgbClr val="0253FF"/>
                </a:solidFill>
              </a:rPr>
              <a:t>impossible</a:t>
            </a:r>
            <a:r>
              <a:rPr lang="en-US" sz="5400" b="0" dirty="0"/>
              <a:t> to get there </a:t>
            </a:r>
            <a:r>
              <a:rPr lang="en-US" sz="5400" b="0" dirty="0">
                <a:solidFill>
                  <a:srgbClr val="0253FF"/>
                </a:solidFill>
              </a:rPr>
              <a:t>without an emphasis on teacher learning</a:t>
            </a:r>
            <a:r>
              <a:rPr lang="en-US" sz="5400" b="0" dirty="0" smtClean="0">
                <a:solidFill>
                  <a:srgbClr val="0253FF"/>
                </a:solidFill>
              </a:rPr>
              <a:t>.</a:t>
            </a:r>
            <a:endParaRPr lang="en-US" sz="5400" b="0" dirty="0">
              <a:solidFill>
                <a:srgbClr val="0253FF"/>
              </a:solidFill>
            </a:endParaRPr>
          </a:p>
        </p:txBody>
      </p:sp>
      <p:pic>
        <p:nvPicPr>
          <p:cNvPr id="4" name="Picture 3">
            <a:extLst>
              <a:ext uri="{FF2B5EF4-FFF2-40B4-BE49-F238E27FC236}">
                <a16:creationId xmlns:a16="http://schemas.microsoft.com/office/drawing/2014/main" id="{A2E8EC28-3683-2840-8C6E-43B7EE27E8B1}"/>
              </a:ext>
            </a:extLst>
          </p:cNvPr>
          <p:cNvPicPr>
            <a:picLocks noChangeAspect="1"/>
          </p:cNvPicPr>
          <p:nvPr/>
        </p:nvPicPr>
        <p:blipFill rotWithShape="1">
          <a:blip r:embed="rId2"/>
          <a:srcRect l="5977"/>
          <a:stretch/>
        </p:blipFill>
        <p:spPr>
          <a:xfrm>
            <a:off x="14788663" y="8423893"/>
            <a:ext cx="3319631" cy="1388327"/>
          </a:xfrm>
          <a:prstGeom prst="rect">
            <a:avLst/>
          </a:prstGeom>
        </p:spPr>
      </p:pic>
    </p:spTree>
    <p:extLst>
      <p:ext uri="{BB962C8B-B14F-4D97-AF65-F5344CB8AC3E}">
        <p14:creationId xmlns:p14="http://schemas.microsoft.com/office/powerpoint/2010/main" val="172567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4A841-E198-234F-A671-320B6495427A}"/>
              </a:ext>
            </a:extLst>
          </p:cNvPr>
          <p:cNvSpPr>
            <a:spLocks noGrp="1"/>
          </p:cNvSpPr>
          <p:nvPr>
            <p:ph type="title"/>
          </p:nvPr>
        </p:nvSpPr>
        <p:spPr>
          <a:xfrm>
            <a:off x="914400" y="0"/>
            <a:ext cx="16459200" cy="1714500"/>
          </a:xfrm>
        </p:spPr>
        <p:txBody>
          <a:bodyPr/>
          <a:lstStyle/>
          <a:p>
            <a:r>
              <a:rPr lang="en-US" dirty="0"/>
              <a:t>Becoming </a:t>
            </a:r>
            <a:r>
              <a:rPr lang="en-US" dirty="0" smtClean="0"/>
              <a:t>More </a:t>
            </a:r>
            <a:r>
              <a:rPr lang="en-US" dirty="0"/>
              <a:t>of a </a:t>
            </a:r>
            <a:r>
              <a:rPr lang="en-US" i="1" dirty="0" smtClean="0"/>
              <a:t>Learner</a:t>
            </a:r>
            <a:endParaRPr lang="en-US" i="1" dirty="0"/>
          </a:p>
        </p:txBody>
      </p:sp>
      <p:sp>
        <p:nvSpPr>
          <p:cNvPr id="3" name="Content Placeholder 2">
            <a:extLst>
              <a:ext uri="{FF2B5EF4-FFF2-40B4-BE49-F238E27FC236}">
                <a16:creationId xmlns:a16="http://schemas.microsoft.com/office/drawing/2014/main" id="{E6462DA4-0BDC-4948-BA49-E50A59FB80B6}"/>
              </a:ext>
            </a:extLst>
          </p:cNvPr>
          <p:cNvSpPr>
            <a:spLocks noGrp="1"/>
          </p:cNvSpPr>
          <p:nvPr>
            <p:ph idx="1"/>
          </p:nvPr>
        </p:nvSpPr>
        <p:spPr>
          <a:xfrm>
            <a:off x="1125417" y="1565462"/>
            <a:ext cx="16248183" cy="7886700"/>
          </a:xfrm>
        </p:spPr>
        <p:txBody>
          <a:bodyPr>
            <a:normAutofit/>
          </a:bodyPr>
          <a:lstStyle/>
          <a:p>
            <a:r>
              <a:rPr lang="en-US" sz="5400" b="0" dirty="0"/>
              <a:t>While </a:t>
            </a:r>
            <a:r>
              <a:rPr lang="en-US" sz="5400" b="0" dirty="0">
                <a:solidFill>
                  <a:srgbClr val="0253FF"/>
                </a:solidFill>
              </a:rPr>
              <a:t>student learning </a:t>
            </a:r>
            <a:r>
              <a:rPr lang="en-US" sz="5400" b="0" dirty="0"/>
              <a:t>is always our </a:t>
            </a:r>
            <a:r>
              <a:rPr lang="en-US" sz="5400" b="0" dirty="0">
                <a:solidFill>
                  <a:srgbClr val="0253FF"/>
                </a:solidFill>
              </a:rPr>
              <a:t>primary goal</a:t>
            </a:r>
            <a:r>
              <a:rPr lang="en-US" sz="5400" b="0" dirty="0"/>
              <a:t>, it is </a:t>
            </a:r>
            <a:r>
              <a:rPr lang="en-US" sz="5400" b="0" dirty="0">
                <a:solidFill>
                  <a:srgbClr val="0253FF"/>
                </a:solidFill>
              </a:rPr>
              <a:t>impossible</a:t>
            </a:r>
            <a:r>
              <a:rPr lang="en-US" sz="5400" b="0" dirty="0"/>
              <a:t> to get there </a:t>
            </a:r>
            <a:r>
              <a:rPr lang="en-US" sz="5400" b="0" dirty="0">
                <a:solidFill>
                  <a:srgbClr val="0253FF"/>
                </a:solidFill>
              </a:rPr>
              <a:t>without an emphasis on teacher learning.</a:t>
            </a:r>
          </a:p>
          <a:p>
            <a:r>
              <a:rPr lang="en-US" sz="5400" b="0" dirty="0"/>
              <a:t>Learning new skills and experimenting with new or innovative practices </a:t>
            </a:r>
            <a:r>
              <a:rPr lang="en-US" sz="5400" b="0" dirty="0">
                <a:solidFill>
                  <a:srgbClr val="0253FF"/>
                </a:solidFill>
              </a:rPr>
              <a:t>requires new learning</a:t>
            </a:r>
            <a:r>
              <a:rPr lang="en-US" sz="5400" b="0" dirty="0" smtClean="0">
                <a:solidFill>
                  <a:srgbClr val="0253FF"/>
                </a:solidFill>
              </a:rPr>
              <a:t>.</a:t>
            </a:r>
            <a:endParaRPr lang="en-US" sz="5400" b="0" dirty="0">
              <a:solidFill>
                <a:srgbClr val="0253FF"/>
              </a:solidFill>
            </a:endParaRPr>
          </a:p>
        </p:txBody>
      </p:sp>
      <p:pic>
        <p:nvPicPr>
          <p:cNvPr id="4" name="Picture 3">
            <a:extLst>
              <a:ext uri="{FF2B5EF4-FFF2-40B4-BE49-F238E27FC236}">
                <a16:creationId xmlns:a16="http://schemas.microsoft.com/office/drawing/2014/main" id="{A2E8EC28-3683-2840-8C6E-43B7EE27E8B1}"/>
              </a:ext>
            </a:extLst>
          </p:cNvPr>
          <p:cNvPicPr>
            <a:picLocks noChangeAspect="1"/>
          </p:cNvPicPr>
          <p:nvPr/>
        </p:nvPicPr>
        <p:blipFill rotWithShape="1">
          <a:blip r:embed="rId2"/>
          <a:srcRect l="5977"/>
          <a:stretch/>
        </p:blipFill>
        <p:spPr>
          <a:xfrm>
            <a:off x="14788663" y="8423893"/>
            <a:ext cx="3319631" cy="1388327"/>
          </a:xfrm>
          <a:prstGeom prst="rect">
            <a:avLst/>
          </a:prstGeom>
        </p:spPr>
      </p:pic>
    </p:spTree>
    <p:extLst>
      <p:ext uri="{BB962C8B-B14F-4D97-AF65-F5344CB8AC3E}">
        <p14:creationId xmlns:p14="http://schemas.microsoft.com/office/powerpoint/2010/main" val="817273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4A841-E198-234F-A671-320B6495427A}"/>
              </a:ext>
            </a:extLst>
          </p:cNvPr>
          <p:cNvSpPr>
            <a:spLocks noGrp="1"/>
          </p:cNvSpPr>
          <p:nvPr>
            <p:ph type="title"/>
          </p:nvPr>
        </p:nvSpPr>
        <p:spPr>
          <a:xfrm>
            <a:off x="914400" y="0"/>
            <a:ext cx="16459200" cy="1714500"/>
          </a:xfrm>
        </p:spPr>
        <p:txBody>
          <a:bodyPr/>
          <a:lstStyle/>
          <a:p>
            <a:r>
              <a:rPr lang="en-US" dirty="0"/>
              <a:t>Becoming </a:t>
            </a:r>
            <a:r>
              <a:rPr lang="en-US" dirty="0" smtClean="0"/>
              <a:t>More </a:t>
            </a:r>
            <a:r>
              <a:rPr lang="en-US" dirty="0"/>
              <a:t>of a </a:t>
            </a:r>
            <a:r>
              <a:rPr lang="en-US" i="1" dirty="0" smtClean="0"/>
              <a:t>Learner</a:t>
            </a:r>
            <a:endParaRPr lang="en-US" i="1" dirty="0"/>
          </a:p>
        </p:txBody>
      </p:sp>
      <p:sp>
        <p:nvSpPr>
          <p:cNvPr id="3" name="Content Placeholder 2">
            <a:extLst>
              <a:ext uri="{FF2B5EF4-FFF2-40B4-BE49-F238E27FC236}">
                <a16:creationId xmlns:a16="http://schemas.microsoft.com/office/drawing/2014/main" id="{E6462DA4-0BDC-4948-BA49-E50A59FB80B6}"/>
              </a:ext>
            </a:extLst>
          </p:cNvPr>
          <p:cNvSpPr>
            <a:spLocks noGrp="1"/>
          </p:cNvSpPr>
          <p:nvPr>
            <p:ph idx="1"/>
          </p:nvPr>
        </p:nvSpPr>
        <p:spPr>
          <a:xfrm>
            <a:off x="1125417" y="1565462"/>
            <a:ext cx="16248183" cy="7886700"/>
          </a:xfrm>
        </p:spPr>
        <p:txBody>
          <a:bodyPr>
            <a:normAutofit/>
          </a:bodyPr>
          <a:lstStyle/>
          <a:p>
            <a:r>
              <a:rPr lang="en-US" sz="5400" b="0" dirty="0"/>
              <a:t>While </a:t>
            </a:r>
            <a:r>
              <a:rPr lang="en-US" sz="5400" b="0" dirty="0">
                <a:solidFill>
                  <a:srgbClr val="0253FF"/>
                </a:solidFill>
              </a:rPr>
              <a:t>student learning </a:t>
            </a:r>
            <a:r>
              <a:rPr lang="en-US" sz="5400" b="0" dirty="0"/>
              <a:t>is always our </a:t>
            </a:r>
            <a:r>
              <a:rPr lang="en-US" sz="5400" b="0" dirty="0">
                <a:solidFill>
                  <a:srgbClr val="0253FF"/>
                </a:solidFill>
              </a:rPr>
              <a:t>primary goal</a:t>
            </a:r>
            <a:r>
              <a:rPr lang="en-US" sz="5400" b="0" dirty="0"/>
              <a:t>, it is </a:t>
            </a:r>
            <a:r>
              <a:rPr lang="en-US" sz="5400" b="0" dirty="0">
                <a:solidFill>
                  <a:srgbClr val="0253FF"/>
                </a:solidFill>
              </a:rPr>
              <a:t>impossible</a:t>
            </a:r>
            <a:r>
              <a:rPr lang="en-US" sz="5400" b="0" dirty="0"/>
              <a:t> to get there </a:t>
            </a:r>
            <a:r>
              <a:rPr lang="en-US" sz="5400" b="0" dirty="0">
                <a:solidFill>
                  <a:srgbClr val="0253FF"/>
                </a:solidFill>
              </a:rPr>
              <a:t>without an emphasis on teacher learning.</a:t>
            </a:r>
          </a:p>
          <a:p>
            <a:r>
              <a:rPr lang="en-US" sz="5400" b="0" dirty="0"/>
              <a:t>Learning new skills and experimenting with new or innovative practices </a:t>
            </a:r>
            <a:r>
              <a:rPr lang="en-US" sz="5400" b="0" dirty="0">
                <a:solidFill>
                  <a:srgbClr val="0253FF"/>
                </a:solidFill>
              </a:rPr>
              <a:t>requires new learning.</a:t>
            </a:r>
          </a:p>
          <a:p>
            <a:r>
              <a:rPr lang="en-US" sz="5400" b="0" dirty="0"/>
              <a:t>This takes </a:t>
            </a:r>
            <a:r>
              <a:rPr lang="en-US" sz="5400" b="0" dirty="0">
                <a:solidFill>
                  <a:srgbClr val="0253FF"/>
                </a:solidFill>
              </a:rPr>
              <a:t>time and trust </a:t>
            </a:r>
            <a:r>
              <a:rPr lang="en-US" sz="5400" b="0" dirty="0"/>
              <a:t>to develop a shared value and belief around continuous learning.</a:t>
            </a:r>
          </a:p>
        </p:txBody>
      </p:sp>
      <p:pic>
        <p:nvPicPr>
          <p:cNvPr id="4" name="Picture 3">
            <a:extLst>
              <a:ext uri="{FF2B5EF4-FFF2-40B4-BE49-F238E27FC236}">
                <a16:creationId xmlns:a16="http://schemas.microsoft.com/office/drawing/2014/main" id="{A2E8EC28-3683-2840-8C6E-43B7EE27E8B1}"/>
              </a:ext>
            </a:extLst>
          </p:cNvPr>
          <p:cNvPicPr>
            <a:picLocks noChangeAspect="1"/>
          </p:cNvPicPr>
          <p:nvPr/>
        </p:nvPicPr>
        <p:blipFill rotWithShape="1">
          <a:blip r:embed="rId2"/>
          <a:srcRect l="5977"/>
          <a:stretch/>
        </p:blipFill>
        <p:spPr>
          <a:xfrm>
            <a:off x="14788663" y="8423893"/>
            <a:ext cx="3319631" cy="1388327"/>
          </a:xfrm>
          <a:prstGeom prst="rect">
            <a:avLst/>
          </a:prstGeom>
        </p:spPr>
      </p:pic>
    </p:spTree>
    <p:extLst>
      <p:ext uri="{BB962C8B-B14F-4D97-AF65-F5344CB8AC3E}">
        <p14:creationId xmlns:p14="http://schemas.microsoft.com/office/powerpoint/2010/main" val="4051467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5A989-AF30-7643-8DAC-C97AC5D7D2A0}"/>
              </a:ext>
            </a:extLst>
          </p:cNvPr>
          <p:cNvSpPr>
            <a:spLocks noGrp="1"/>
          </p:cNvSpPr>
          <p:nvPr>
            <p:ph type="title"/>
          </p:nvPr>
        </p:nvSpPr>
        <p:spPr>
          <a:xfrm>
            <a:off x="2971800" y="0"/>
            <a:ext cx="12344400" cy="1447800"/>
          </a:xfrm>
        </p:spPr>
        <p:txBody>
          <a:bodyPr/>
          <a:lstStyle/>
          <a:p>
            <a:r>
              <a:rPr lang="en-US" dirty="0"/>
              <a:t>What is the Purpose of TBTs?</a:t>
            </a:r>
          </a:p>
        </p:txBody>
      </p:sp>
      <p:sp>
        <p:nvSpPr>
          <p:cNvPr id="3" name="Content Placeholder 2">
            <a:extLst>
              <a:ext uri="{FF2B5EF4-FFF2-40B4-BE49-F238E27FC236}">
                <a16:creationId xmlns:a16="http://schemas.microsoft.com/office/drawing/2014/main" id="{6036DA69-85BA-7E4E-8EEC-87426B8B74D0}"/>
              </a:ext>
            </a:extLst>
          </p:cNvPr>
          <p:cNvSpPr>
            <a:spLocks noGrp="1"/>
          </p:cNvSpPr>
          <p:nvPr>
            <p:ph idx="1"/>
          </p:nvPr>
        </p:nvSpPr>
        <p:spPr>
          <a:xfrm>
            <a:off x="867748" y="2057400"/>
            <a:ext cx="10958804" cy="8229600"/>
          </a:xfrm>
        </p:spPr>
        <p:txBody>
          <a:bodyPr>
            <a:normAutofit/>
          </a:bodyPr>
          <a:lstStyle/>
          <a:p>
            <a:r>
              <a:rPr lang="en-US" b="0" dirty="0"/>
              <a:t>The ultimate goal has to be on </a:t>
            </a:r>
            <a:r>
              <a:rPr lang="en-US" b="0" dirty="0">
                <a:solidFill>
                  <a:srgbClr val="0253FF"/>
                </a:solidFill>
              </a:rPr>
              <a:t>student </a:t>
            </a:r>
            <a:r>
              <a:rPr lang="en-US" b="0" dirty="0" smtClean="0">
                <a:solidFill>
                  <a:srgbClr val="0253FF"/>
                </a:solidFill>
              </a:rPr>
              <a:t>learning</a:t>
            </a:r>
            <a:r>
              <a:rPr lang="en-US" b="0" dirty="0" smtClean="0"/>
              <a:t>; however, </a:t>
            </a:r>
            <a:r>
              <a:rPr lang="en-US" b="0" dirty="0">
                <a:solidFill>
                  <a:srgbClr val="0253FF"/>
                </a:solidFill>
              </a:rPr>
              <a:t>educators learning </a:t>
            </a:r>
            <a:r>
              <a:rPr lang="en-US" b="0" dirty="0"/>
              <a:t>is equally as </a:t>
            </a:r>
            <a:r>
              <a:rPr lang="en-US" b="0" dirty="0" smtClean="0"/>
              <a:t>critical.</a:t>
            </a:r>
            <a:endParaRPr lang="en-US" b="0" dirty="0"/>
          </a:p>
          <a:p>
            <a:r>
              <a:rPr lang="en-US" b="0" dirty="0">
                <a:solidFill>
                  <a:srgbClr val="0253FF"/>
                </a:solidFill>
              </a:rPr>
              <a:t>Ensuring Equity </a:t>
            </a:r>
            <a:r>
              <a:rPr lang="en-US" b="0" dirty="0"/>
              <a:t>by guaranteeing that </a:t>
            </a:r>
            <a:r>
              <a:rPr lang="en-US" b="0" dirty="0">
                <a:solidFill>
                  <a:srgbClr val="0253FF"/>
                </a:solidFill>
              </a:rPr>
              <a:t>ALL</a:t>
            </a:r>
            <a:r>
              <a:rPr lang="en-US" b="0" dirty="0"/>
              <a:t> students have the opportunity to learn and </a:t>
            </a:r>
            <a:r>
              <a:rPr lang="en-US" b="0" dirty="0" smtClean="0"/>
              <a:t>grow</a:t>
            </a:r>
            <a:endParaRPr lang="en-US" b="0" dirty="0"/>
          </a:p>
        </p:txBody>
      </p:sp>
      <p:sp>
        <p:nvSpPr>
          <p:cNvPr id="4" name="TextBox 3">
            <a:extLst>
              <a:ext uri="{FF2B5EF4-FFF2-40B4-BE49-F238E27FC236}">
                <a16:creationId xmlns:a16="http://schemas.microsoft.com/office/drawing/2014/main" id="{83BA3E25-BAB6-344E-955C-B6F028109979}"/>
              </a:ext>
            </a:extLst>
          </p:cNvPr>
          <p:cNvSpPr txBox="1"/>
          <p:nvPr/>
        </p:nvSpPr>
        <p:spPr>
          <a:xfrm>
            <a:off x="13012348" y="9046343"/>
            <a:ext cx="4522585" cy="646331"/>
          </a:xfrm>
          <a:prstGeom prst="rect">
            <a:avLst/>
          </a:prstGeom>
          <a:noFill/>
        </p:spPr>
        <p:txBody>
          <a:bodyPr wrap="none" rtlCol="0">
            <a:spAutoFit/>
          </a:bodyPr>
          <a:lstStyle/>
          <a:p>
            <a:r>
              <a:rPr lang="en-US" sz="3600" b="1" dirty="0"/>
              <a:t>Datnow and Park 2019</a:t>
            </a:r>
          </a:p>
        </p:txBody>
      </p:sp>
      <p:pic>
        <p:nvPicPr>
          <p:cNvPr id="6" name="Picture 5">
            <a:extLst>
              <a:ext uri="{FF2B5EF4-FFF2-40B4-BE49-F238E27FC236}">
                <a16:creationId xmlns:a16="http://schemas.microsoft.com/office/drawing/2014/main" id="{6B39F910-C755-A049-88F3-85C1DE3AD1F1}"/>
              </a:ext>
            </a:extLst>
          </p:cNvPr>
          <p:cNvPicPr>
            <a:picLocks noChangeAspect="1"/>
          </p:cNvPicPr>
          <p:nvPr/>
        </p:nvPicPr>
        <p:blipFill>
          <a:blip r:embed="rId2"/>
          <a:stretch>
            <a:fillRect/>
          </a:stretch>
        </p:blipFill>
        <p:spPr>
          <a:xfrm rot="938714">
            <a:off x="13399515" y="2287181"/>
            <a:ext cx="3833370" cy="5676900"/>
          </a:xfrm>
          <a:prstGeom prst="rect">
            <a:avLst/>
          </a:prstGeom>
        </p:spPr>
      </p:pic>
    </p:spTree>
    <p:extLst>
      <p:ext uri="{BB962C8B-B14F-4D97-AF65-F5344CB8AC3E}">
        <p14:creationId xmlns:p14="http://schemas.microsoft.com/office/powerpoint/2010/main" val="2879816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0"/>
            <a:ext cx="13716000" cy="2015763"/>
          </a:xfrm>
        </p:spPr>
        <p:txBody>
          <a:bodyPr/>
          <a:lstStyle/>
          <a:p>
            <a:r>
              <a:rPr lang="en-US" b="0" dirty="0">
                <a:latin typeface="+mn-lt"/>
              </a:rPr>
              <a:t>The </a:t>
            </a:r>
            <a:r>
              <a:rPr lang="en-US" b="0" i="1" dirty="0">
                <a:latin typeface="+mn-lt"/>
              </a:rPr>
              <a:t>kiss of death </a:t>
            </a:r>
            <a:r>
              <a:rPr lang="en-US" b="0" dirty="0" smtClean="0">
                <a:latin typeface="+mn-lt"/>
              </a:rPr>
              <a:t>for </a:t>
            </a:r>
            <a:r>
              <a:rPr lang="en-US" b="0" dirty="0">
                <a:latin typeface="+mn-lt"/>
              </a:rPr>
              <a:t>collaboration</a:t>
            </a:r>
            <a:r>
              <a:rPr lang="mr-IN" b="0" dirty="0">
                <a:latin typeface="+mn-lt"/>
              </a:rPr>
              <a:t>…</a:t>
            </a:r>
            <a:endParaRPr lang="en-US" b="0" dirty="0">
              <a:latin typeface="+mn-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241483">
            <a:off x="7633136" y="2194878"/>
            <a:ext cx="3021729" cy="4455870"/>
          </a:xfrm>
          <a:prstGeom prst="rect">
            <a:avLst/>
          </a:prstGeom>
        </p:spPr>
      </p:pic>
    </p:spTree>
    <p:extLst>
      <p:ext uri="{BB962C8B-B14F-4D97-AF65-F5344CB8AC3E}">
        <p14:creationId xmlns:p14="http://schemas.microsoft.com/office/powerpoint/2010/main" val="2314283178"/>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0"/>
            <a:ext cx="13716000" cy="2015763"/>
          </a:xfrm>
        </p:spPr>
        <p:txBody>
          <a:bodyPr/>
          <a:lstStyle/>
          <a:p>
            <a:r>
              <a:rPr lang="en-US" b="0" dirty="0">
                <a:latin typeface="+mn-lt"/>
              </a:rPr>
              <a:t>The </a:t>
            </a:r>
            <a:r>
              <a:rPr lang="en-US" b="0" i="1" dirty="0">
                <a:latin typeface="+mn-lt"/>
              </a:rPr>
              <a:t>kiss of death </a:t>
            </a:r>
            <a:r>
              <a:rPr lang="en-US" b="0" dirty="0" smtClean="0">
                <a:latin typeface="+mn-lt"/>
              </a:rPr>
              <a:t>for </a:t>
            </a:r>
            <a:r>
              <a:rPr lang="en-US" b="0" dirty="0">
                <a:latin typeface="+mn-lt"/>
              </a:rPr>
              <a:t>collaboration</a:t>
            </a:r>
            <a:r>
              <a:rPr lang="mr-IN" b="0" dirty="0">
                <a:latin typeface="+mn-lt"/>
              </a:rPr>
              <a:t>…</a:t>
            </a:r>
            <a:endParaRPr lang="en-US" b="0" dirty="0">
              <a:latin typeface="+mn-lt"/>
            </a:endParaRPr>
          </a:p>
        </p:txBody>
      </p:sp>
      <p:sp>
        <p:nvSpPr>
          <p:cNvPr id="3" name="Subtitle 2"/>
          <p:cNvSpPr>
            <a:spLocks noGrp="1"/>
          </p:cNvSpPr>
          <p:nvPr>
            <p:ph type="subTitle" idx="1"/>
          </p:nvPr>
        </p:nvSpPr>
        <p:spPr>
          <a:xfrm>
            <a:off x="2286000" y="7083083"/>
            <a:ext cx="13716000" cy="2788920"/>
          </a:xfrm>
        </p:spPr>
        <p:txBody>
          <a:bodyPr>
            <a:normAutofit/>
          </a:bodyPr>
          <a:lstStyle/>
          <a:p>
            <a:r>
              <a:rPr lang="en-US" sz="6600" b="0" dirty="0"/>
              <a:t>…is moving too quickly to </a:t>
            </a:r>
            <a:r>
              <a:rPr lang="en-US" sz="6600" b="0" i="1" dirty="0"/>
              <a:t>our own </a:t>
            </a:r>
            <a:r>
              <a:rPr lang="en-US" sz="6600" b="0" dirty="0">
                <a:solidFill>
                  <a:srgbClr val="0253FF"/>
                </a:solidFill>
              </a:rPr>
              <a:t>perceived</a:t>
            </a:r>
            <a:r>
              <a:rPr lang="en-US" sz="6600" b="0" dirty="0"/>
              <a:t> </a:t>
            </a:r>
            <a:r>
              <a:rPr lang="en-US" sz="6600" b="0" i="1" dirty="0"/>
              <a:t>right</a:t>
            </a:r>
            <a:r>
              <a:rPr lang="en-US" sz="6600" b="0" dirty="0"/>
              <a:t> answer.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241483">
            <a:off x="7633136" y="2194878"/>
            <a:ext cx="3021729" cy="4455870"/>
          </a:xfrm>
          <a:prstGeom prst="rect">
            <a:avLst/>
          </a:prstGeom>
        </p:spPr>
      </p:pic>
      <p:sp>
        <p:nvSpPr>
          <p:cNvPr id="6" name="TextBox 5"/>
          <p:cNvSpPr txBox="1"/>
          <p:nvPr/>
        </p:nvSpPr>
        <p:spPr>
          <a:xfrm>
            <a:off x="14982092" y="9469234"/>
            <a:ext cx="2980303" cy="646331"/>
          </a:xfrm>
          <a:prstGeom prst="rect">
            <a:avLst/>
          </a:prstGeom>
          <a:noFill/>
        </p:spPr>
        <p:txBody>
          <a:bodyPr wrap="none" rtlCol="0">
            <a:spAutoFit/>
          </a:bodyPr>
          <a:lstStyle/>
          <a:p>
            <a:r>
              <a:rPr lang="en-US" sz="3600" b="1" dirty="0"/>
              <a:t>Cashman 2012</a:t>
            </a:r>
          </a:p>
        </p:txBody>
      </p:sp>
    </p:spTree>
    <p:extLst>
      <p:ext uri="{BB962C8B-B14F-4D97-AF65-F5344CB8AC3E}">
        <p14:creationId xmlns:p14="http://schemas.microsoft.com/office/powerpoint/2010/main" val="2597738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9570" y="545208"/>
            <a:ext cx="16441616" cy="9354930"/>
          </a:xfrm>
        </p:spPr>
        <p:txBody>
          <a:bodyPr>
            <a:noAutofit/>
          </a:bodyPr>
          <a:lstStyle/>
          <a:p>
            <a:pPr marL="0" indent="0">
              <a:buNone/>
            </a:pPr>
            <a:r>
              <a:rPr lang="en-US" sz="5400" b="0" dirty="0"/>
              <a:t>When faced with complexity and ambiguity, </a:t>
            </a:r>
            <a:r>
              <a:rPr lang="en-US" sz="5400" b="0" dirty="0">
                <a:solidFill>
                  <a:srgbClr val="0253FF"/>
                </a:solidFill>
              </a:rPr>
              <a:t>step back </a:t>
            </a:r>
            <a:r>
              <a:rPr lang="en-US" sz="5400" b="0" dirty="0"/>
              <a:t>for intense focused inquiry:</a:t>
            </a:r>
          </a:p>
          <a:p>
            <a:r>
              <a:rPr lang="en-US" sz="5400" b="0" dirty="0"/>
              <a:t>Questioning</a:t>
            </a:r>
          </a:p>
          <a:p>
            <a:r>
              <a:rPr lang="en-US" sz="5400" b="0" dirty="0"/>
              <a:t>Observing </a:t>
            </a:r>
          </a:p>
          <a:p>
            <a:r>
              <a:rPr lang="en-US" sz="5400" b="0" dirty="0"/>
              <a:t>Experimenting</a:t>
            </a:r>
          </a:p>
          <a:p>
            <a:r>
              <a:rPr lang="en-US" sz="5400" b="0" dirty="0"/>
              <a:t>Listening</a:t>
            </a:r>
          </a:p>
          <a:p>
            <a:r>
              <a:rPr lang="en-US" sz="5400" b="0" dirty="0"/>
              <a:t>Evaluating</a:t>
            </a:r>
          </a:p>
          <a:p>
            <a:pPr marL="0" indent="0" algn="ctr">
              <a:spcBef>
                <a:spcPts val="2700"/>
              </a:spcBef>
              <a:buNone/>
            </a:pPr>
            <a:r>
              <a:rPr lang="en-US" sz="5400" b="0" dirty="0"/>
              <a:t>A continuous loop of reflection and action followed by </a:t>
            </a:r>
            <a:r>
              <a:rPr lang="en-US" sz="5400" b="0" i="1" dirty="0">
                <a:solidFill>
                  <a:srgbClr val="1249FF"/>
                </a:solidFill>
              </a:rPr>
              <a:t>more disciplined </a:t>
            </a:r>
            <a:r>
              <a:rPr lang="en-US" sz="5400" b="0" dirty="0"/>
              <a:t>reflection and action</a:t>
            </a:r>
          </a:p>
        </p:txBody>
      </p:sp>
      <p:sp>
        <p:nvSpPr>
          <p:cNvPr id="4" name="TextBox 3"/>
          <p:cNvSpPr txBox="1"/>
          <p:nvPr/>
        </p:nvSpPr>
        <p:spPr>
          <a:xfrm>
            <a:off x="14929340" y="9386753"/>
            <a:ext cx="2980303" cy="646331"/>
          </a:xfrm>
          <a:prstGeom prst="rect">
            <a:avLst/>
          </a:prstGeom>
          <a:noFill/>
        </p:spPr>
        <p:txBody>
          <a:bodyPr wrap="none" rtlCol="0">
            <a:spAutoFit/>
          </a:bodyPr>
          <a:lstStyle/>
          <a:p>
            <a:r>
              <a:rPr lang="en-US" sz="3600" b="1" dirty="0"/>
              <a:t>Cashman 2012</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141519">
            <a:off x="11199704" y="2232923"/>
            <a:ext cx="3209975" cy="4861347"/>
          </a:xfrm>
          <a:prstGeom prst="rect">
            <a:avLst/>
          </a:prstGeom>
        </p:spPr>
      </p:pic>
    </p:spTree>
    <p:extLst>
      <p:ext uri="{BB962C8B-B14F-4D97-AF65-F5344CB8AC3E}">
        <p14:creationId xmlns:p14="http://schemas.microsoft.com/office/powerpoint/2010/main" val="284150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0E90C-729B-3044-8126-B00E06D99F34}"/>
              </a:ext>
            </a:extLst>
          </p:cNvPr>
          <p:cNvSpPr>
            <a:spLocks noGrp="1"/>
          </p:cNvSpPr>
          <p:nvPr>
            <p:ph type="title"/>
          </p:nvPr>
        </p:nvSpPr>
        <p:spPr>
          <a:xfrm>
            <a:off x="2286002" y="-55665"/>
            <a:ext cx="13715999" cy="1527252"/>
          </a:xfrm>
        </p:spPr>
        <p:txBody>
          <a:bodyPr/>
          <a:lstStyle/>
          <a:p>
            <a:r>
              <a:rPr lang="en-US" dirty="0"/>
              <a:t>Facilitation </a:t>
            </a:r>
            <a:r>
              <a:rPr lang="en-US" dirty="0" smtClean="0"/>
              <a:t>Tips</a:t>
            </a:r>
            <a:endParaRPr lang="en-US" dirty="0"/>
          </a:p>
        </p:txBody>
      </p:sp>
      <p:pic>
        <p:nvPicPr>
          <p:cNvPr id="5" name="Picture 4">
            <a:extLst>
              <a:ext uri="{FF2B5EF4-FFF2-40B4-BE49-F238E27FC236}">
                <a16:creationId xmlns:a16="http://schemas.microsoft.com/office/drawing/2014/main" id="{D57BD71F-4511-9249-AFB3-EB1A63EB7C56}"/>
              </a:ext>
            </a:extLst>
          </p:cNvPr>
          <p:cNvPicPr>
            <a:picLocks noChangeAspect="1"/>
          </p:cNvPicPr>
          <p:nvPr/>
        </p:nvPicPr>
        <p:blipFill>
          <a:blip r:embed="rId2"/>
          <a:stretch>
            <a:fillRect/>
          </a:stretch>
        </p:blipFill>
        <p:spPr>
          <a:xfrm>
            <a:off x="16852127" y="246185"/>
            <a:ext cx="1132244" cy="2730333"/>
          </a:xfrm>
          <a:prstGeom prst="rect">
            <a:avLst/>
          </a:prstGeom>
        </p:spPr>
      </p:pic>
    </p:spTree>
    <p:extLst>
      <p:ext uri="{BB962C8B-B14F-4D97-AF65-F5344CB8AC3E}">
        <p14:creationId xmlns:p14="http://schemas.microsoft.com/office/powerpoint/2010/main" val="3546409066"/>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0E90C-729B-3044-8126-B00E06D99F34}"/>
              </a:ext>
            </a:extLst>
          </p:cNvPr>
          <p:cNvSpPr>
            <a:spLocks noGrp="1"/>
          </p:cNvSpPr>
          <p:nvPr>
            <p:ph type="title"/>
          </p:nvPr>
        </p:nvSpPr>
        <p:spPr>
          <a:xfrm>
            <a:off x="2286002" y="-55665"/>
            <a:ext cx="13715999" cy="1527252"/>
          </a:xfrm>
        </p:spPr>
        <p:txBody>
          <a:bodyPr/>
          <a:lstStyle/>
          <a:p>
            <a:r>
              <a:rPr lang="en-US" dirty="0"/>
              <a:t>Facilitation </a:t>
            </a:r>
            <a:r>
              <a:rPr lang="en-US" dirty="0" smtClean="0"/>
              <a:t>Tips</a:t>
            </a:r>
            <a:endParaRPr lang="en-US" dirty="0"/>
          </a:p>
        </p:txBody>
      </p:sp>
      <p:sp>
        <p:nvSpPr>
          <p:cNvPr id="3" name="Content Placeholder 2">
            <a:extLst>
              <a:ext uri="{FF2B5EF4-FFF2-40B4-BE49-F238E27FC236}">
                <a16:creationId xmlns:a16="http://schemas.microsoft.com/office/drawing/2014/main" id="{59E4E5D4-66DD-1A48-B32F-2C53299B8421}"/>
              </a:ext>
            </a:extLst>
          </p:cNvPr>
          <p:cNvSpPr>
            <a:spLocks noGrp="1"/>
          </p:cNvSpPr>
          <p:nvPr>
            <p:ph idx="1"/>
          </p:nvPr>
        </p:nvSpPr>
        <p:spPr>
          <a:xfrm>
            <a:off x="439618" y="1471587"/>
            <a:ext cx="16219079" cy="8529738"/>
          </a:xfrm>
        </p:spPr>
        <p:txBody>
          <a:bodyPr>
            <a:noAutofit/>
          </a:bodyPr>
          <a:lstStyle/>
          <a:p>
            <a:r>
              <a:rPr lang="en-US" sz="3900" b="0" dirty="0"/>
              <a:t>Remember through this work you are developing a belief in the importance of collective learning</a:t>
            </a:r>
            <a:r>
              <a:rPr lang="en-US" sz="3900" b="0" dirty="0" smtClean="0"/>
              <a:t>.</a:t>
            </a:r>
            <a:endParaRPr lang="en-US" sz="3900" b="0" dirty="0"/>
          </a:p>
        </p:txBody>
      </p:sp>
      <p:pic>
        <p:nvPicPr>
          <p:cNvPr id="5" name="Picture 4">
            <a:extLst>
              <a:ext uri="{FF2B5EF4-FFF2-40B4-BE49-F238E27FC236}">
                <a16:creationId xmlns:a16="http://schemas.microsoft.com/office/drawing/2014/main" id="{D57BD71F-4511-9249-AFB3-EB1A63EB7C56}"/>
              </a:ext>
            </a:extLst>
          </p:cNvPr>
          <p:cNvPicPr>
            <a:picLocks noChangeAspect="1"/>
          </p:cNvPicPr>
          <p:nvPr/>
        </p:nvPicPr>
        <p:blipFill>
          <a:blip r:embed="rId2"/>
          <a:stretch>
            <a:fillRect/>
          </a:stretch>
        </p:blipFill>
        <p:spPr>
          <a:xfrm>
            <a:off x="16852127" y="246185"/>
            <a:ext cx="1132244" cy="2730333"/>
          </a:xfrm>
          <a:prstGeom prst="rect">
            <a:avLst/>
          </a:prstGeom>
        </p:spPr>
      </p:pic>
      <p:sp>
        <p:nvSpPr>
          <p:cNvPr id="6" name="TextBox 5">
            <a:extLst>
              <a:ext uri="{FF2B5EF4-FFF2-40B4-BE49-F238E27FC236}">
                <a16:creationId xmlns:a16="http://schemas.microsoft.com/office/drawing/2014/main" id="{151C3733-F49B-4C43-AE1D-5F109FCCEF07}"/>
              </a:ext>
            </a:extLst>
          </p:cNvPr>
          <p:cNvSpPr txBox="1"/>
          <p:nvPr/>
        </p:nvSpPr>
        <p:spPr>
          <a:xfrm>
            <a:off x="13871704" y="9531581"/>
            <a:ext cx="3797193" cy="553998"/>
          </a:xfrm>
          <a:prstGeom prst="rect">
            <a:avLst/>
          </a:prstGeom>
          <a:noFill/>
        </p:spPr>
        <p:txBody>
          <a:bodyPr wrap="none" rtlCol="0">
            <a:spAutoFit/>
          </a:bodyPr>
          <a:lstStyle/>
          <a:p>
            <a:r>
              <a:rPr lang="en-US" sz="3000" b="1" dirty="0"/>
              <a:t>Datnow and Park 2019</a:t>
            </a:r>
          </a:p>
        </p:txBody>
      </p:sp>
    </p:spTree>
    <p:extLst>
      <p:ext uri="{BB962C8B-B14F-4D97-AF65-F5344CB8AC3E}">
        <p14:creationId xmlns:p14="http://schemas.microsoft.com/office/powerpoint/2010/main" val="2692200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0E90C-729B-3044-8126-B00E06D99F34}"/>
              </a:ext>
            </a:extLst>
          </p:cNvPr>
          <p:cNvSpPr>
            <a:spLocks noGrp="1"/>
          </p:cNvSpPr>
          <p:nvPr>
            <p:ph type="title"/>
          </p:nvPr>
        </p:nvSpPr>
        <p:spPr>
          <a:xfrm>
            <a:off x="2286002" y="-55665"/>
            <a:ext cx="13715999" cy="1527252"/>
          </a:xfrm>
        </p:spPr>
        <p:txBody>
          <a:bodyPr/>
          <a:lstStyle/>
          <a:p>
            <a:r>
              <a:rPr lang="en-US" dirty="0"/>
              <a:t>Facilitation </a:t>
            </a:r>
            <a:r>
              <a:rPr lang="en-US" dirty="0" smtClean="0"/>
              <a:t>Tips</a:t>
            </a:r>
            <a:endParaRPr lang="en-US" dirty="0"/>
          </a:p>
        </p:txBody>
      </p:sp>
      <p:sp>
        <p:nvSpPr>
          <p:cNvPr id="3" name="Content Placeholder 2">
            <a:extLst>
              <a:ext uri="{FF2B5EF4-FFF2-40B4-BE49-F238E27FC236}">
                <a16:creationId xmlns:a16="http://schemas.microsoft.com/office/drawing/2014/main" id="{59E4E5D4-66DD-1A48-B32F-2C53299B8421}"/>
              </a:ext>
            </a:extLst>
          </p:cNvPr>
          <p:cNvSpPr>
            <a:spLocks noGrp="1"/>
          </p:cNvSpPr>
          <p:nvPr>
            <p:ph idx="1"/>
          </p:nvPr>
        </p:nvSpPr>
        <p:spPr>
          <a:xfrm>
            <a:off x="439618" y="1471587"/>
            <a:ext cx="16219079" cy="8529738"/>
          </a:xfrm>
        </p:spPr>
        <p:txBody>
          <a:bodyPr>
            <a:noAutofit/>
          </a:bodyPr>
          <a:lstStyle/>
          <a:p>
            <a:r>
              <a:rPr lang="en-US" sz="3900" b="0" dirty="0"/>
              <a:t>Remember through this work you are developing a belief in the importance of collective learning.</a:t>
            </a:r>
          </a:p>
          <a:p>
            <a:r>
              <a:rPr lang="en-US" sz="3900" b="0" dirty="0"/>
              <a:t>Always ask “What did we learn today?” and “How can we apply this learning in our classroom</a:t>
            </a:r>
            <a:r>
              <a:rPr lang="en-US" sz="3900" b="0" dirty="0" smtClean="0"/>
              <a:t>?”</a:t>
            </a:r>
            <a:endParaRPr lang="en-US" sz="3900" b="0" dirty="0"/>
          </a:p>
        </p:txBody>
      </p:sp>
      <p:pic>
        <p:nvPicPr>
          <p:cNvPr id="5" name="Picture 4">
            <a:extLst>
              <a:ext uri="{FF2B5EF4-FFF2-40B4-BE49-F238E27FC236}">
                <a16:creationId xmlns:a16="http://schemas.microsoft.com/office/drawing/2014/main" id="{D57BD71F-4511-9249-AFB3-EB1A63EB7C56}"/>
              </a:ext>
            </a:extLst>
          </p:cNvPr>
          <p:cNvPicPr>
            <a:picLocks noChangeAspect="1"/>
          </p:cNvPicPr>
          <p:nvPr/>
        </p:nvPicPr>
        <p:blipFill>
          <a:blip r:embed="rId2"/>
          <a:stretch>
            <a:fillRect/>
          </a:stretch>
        </p:blipFill>
        <p:spPr>
          <a:xfrm>
            <a:off x="16852127" y="246185"/>
            <a:ext cx="1132244" cy="2730333"/>
          </a:xfrm>
          <a:prstGeom prst="rect">
            <a:avLst/>
          </a:prstGeom>
        </p:spPr>
      </p:pic>
      <p:sp>
        <p:nvSpPr>
          <p:cNvPr id="6" name="TextBox 5">
            <a:extLst>
              <a:ext uri="{FF2B5EF4-FFF2-40B4-BE49-F238E27FC236}">
                <a16:creationId xmlns:a16="http://schemas.microsoft.com/office/drawing/2014/main" id="{151C3733-F49B-4C43-AE1D-5F109FCCEF07}"/>
              </a:ext>
            </a:extLst>
          </p:cNvPr>
          <p:cNvSpPr txBox="1"/>
          <p:nvPr/>
        </p:nvSpPr>
        <p:spPr>
          <a:xfrm>
            <a:off x="13871704" y="9531581"/>
            <a:ext cx="3797193" cy="553998"/>
          </a:xfrm>
          <a:prstGeom prst="rect">
            <a:avLst/>
          </a:prstGeom>
          <a:noFill/>
        </p:spPr>
        <p:txBody>
          <a:bodyPr wrap="none" rtlCol="0">
            <a:spAutoFit/>
          </a:bodyPr>
          <a:lstStyle/>
          <a:p>
            <a:r>
              <a:rPr lang="en-US" sz="3000" b="1" dirty="0"/>
              <a:t>Datnow and Park 2019</a:t>
            </a:r>
          </a:p>
        </p:txBody>
      </p:sp>
    </p:spTree>
    <p:extLst>
      <p:ext uri="{BB962C8B-B14F-4D97-AF65-F5344CB8AC3E}">
        <p14:creationId xmlns:p14="http://schemas.microsoft.com/office/powerpoint/2010/main" val="3772898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0E90C-729B-3044-8126-B00E06D99F34}"/>
              </a:ext>
            </a:extLst>
          </p:cNvPr>
          <p:cNvSpPr>
            <a:spLocks noGrp="1"/>
          </p:cNvSpPr>
          <p:nvPr>
            <p:ph type="title"/>
          </p:nvPr>
        </p:nvSpPr>
        <p:spPr>
          <a:xfrm>
            <a:off x="2286002" y="-55665"/>
            <a:ext cx="13715999" cy="1527252"/>
          </a:xfrm>
        </p:spPr>
        <p:txBody>
          <a:bodyPr/>
          <a:lstStyle/>
          <a:p>
            <a:r>
              <a:rPr lang="en-US" dirty="0"/>
              <a:t>Facilitation </a:t>
            </a:r>
            <a:r>
              <a:rPr lang="en-US" dirty="0" smtClean="0"/>
              <a:t>Tips</a:t>
            </a:r>
            <a:endParaRPr lang="en-US" dirty="0"/>
          </a:p>
        </p:txBody>
      </p:sp>
      <p:sp>
        <p:nvSpPr>
          <p:cNvPr id="3" name="Content Placeholder 2">
            <a:extLst>
              <a:ext uri="{FF2B5EF4-FFF2-40B4-BE49-F238E27FC236}">
                <a16:creationId xmlns:a16="http://schemas.microsoft.com/office/drawing/2014/main" id="{59E4E5D4-66DD-1A48-B32F-2C53299B8421}"/>
              </a:ext>
            </a:extLst>
          </p:cNvPr>
          <p:cNvSpPr>
            <a:spLocks noGrp="1"/>
          </p:cNvSpPr>
          <p:nvPr>
            <p:ph idx="1"/>
          </p:nvPr>
        </p:nvSpPr>
        <p:spPr>
          <a:xfrm>
            <a:off x="439618" y="1471587"/>
            <a:ext cx="16219079" cy="8529738"/>
          </a:xfrm>
        </p:spPr>
        <p:txBody>
          <a:bodyPr>
            <a:noAutofit/>
          </a:bodyPr>
          <a:lstStyle/>
          <a:p>
            <a:r>
              <a:rPr lang="en-US" sz="3900" b="0" dirty="0"/>
              <a:t>Remember through this work you are developing a belief in the importance of collective learning.</a:t>
            </a:r>
          </a:p>
          <a:p>
            <a:r>
              <a:rPr lang="en-US" sz="3900" b="0" dirty="0"/>
              <a:t>Always ask “What did we learn today?” and “How can we apply this learning in our classroom?”</a:t>
            </a:r>
          </a:p>
          <a:p>
            <a:r>
              <a:rPr lang="en-US" sz="3900" b="0" dirty="0"/>
              <a:t>Ask more WHY questions</a:t>
            </a:r>
            <a:r>
              <a:rPr lang="en-US" sz="3900" b="0" dirty="0" smtClean="0"/>
              <a:t>.</a:t>
            </a:r>
            <a:endParaRPr lang="en-US" sz="3900" b="0" dirty="0"/>
          </a:p>
        </p:txBody>
      </p:sp>
      <p:pic>
        <p:nvPicPr>
          <p:cNvPr id="5" name="Picture 4">
            <a:extLst>
              <a:ext uri="{FF2B5EF4-FFF2-40B4-BE49-F238E27FC236}">
                <a16:creationId xmlns:a16="http://schemas.microsoft.com/office/drawing/2014/main" id="{D57BD71F-4511-9249-AFB3-EB1A63EB7C56}"/>
              </a:ext>
            </a:extLst>
          </p:cNvPr>
          <p:cNvPicPr>
            <a:picLocks noChangeAspect="1"/>
          </p:cNvPicPr>
          <p:nvPr/>
        </p:nvPicPr>
        <p:blipFill>
          <a:blip r:embed="rId2"/>
          <a:stretch>
            <a:fillRect/>
          </a:stretch>
        </p:blipFill>
        <p:spPr>
          <a:xfrm>
            <a:off x="16852127" y="246185"/>
            <a:ext cx="1132244" cy="2730333"/>
          </a:xfrm>
          <a:prstGeom prst="rect">
            <a:avLst/>
          </a:prstGeom>
        </p:spPr>
      </p:pic>
      <p:sp>
        <p:nvSpPr>
          <p:cNvPr id="6" name="TextBox 5">
            <a:extLst>
              <a:ext uri="{FF2B5EF4-FFF2-40B4-BE49-F238E27FC236}">
                <a16:creationId xmlns:a16="http://schemas.microsoft.com/office/drawing/2014/main" id="{151C3733-F49B-4C43-AE1D-5F109FCCEF07}"/>
              </a:ext>
            </a:extLst>
          </p:cNvPr>
          <p:cNvSpPr txBox="1"/>
          <p:nvPr/>
        </p:nvSpPr>
        <p:spPr>
          <a:xfrm>
            <a:off x="13871704" y="9531581"/>
            <a:ext cx="3797193" cy="553998"/>
          </a:xfrm>
          <a:prstGeom prst="rect">
            <a:avLst/>
          </a:prstGeom>
          <a:noFill/>
        </p:spPr>
        <p:txBody>
          <a:bodyPr wrap="none" rtlCol="0">
            <a:spAutoFit/>
          </a:bodyPr>
          <a:lstStyle/>
          <a:p>
            <a:r>
              <a:rPr lang="en-US" sz="3000" b="1" dirty="0"/>
              <a:t>Datnow and Park 2019</a:t>
            </a:r>
          </a:p>
        </p:txBody>
      </p:sp>
    </p:spTree>
    <p:extLst>
      <p:ext uri="{BB962C8B-B14F-4D97-AF65-F5344CB8AC3E}">
        <p14:creationId xmlns:p14="http://schemas.microsoft.com/office/powerpoint/2010/main" val="1525477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0E90C-729B-3044-8126-B00E06D99F34}"/>
              </a:ext>
            </a:extLst>
          </p:cNvPr>
          <p:cNvSpPr>
            <a:spLocks noGrp="1"/>
          </p:cNvSpPr>
          <p:nvPr>
            <p:ph type="title"/>
          </p:nvPr>
        </p:nvSpPr>
        <p:spPr>
          <a:xfrm>
            <a:off x="2286002" y="-55665"/>
            <a:ext cx="13715999" cy="1527252"/>
          </a:xfrm>
        </p:spPr>
        <p:txBody>
          <a:bodyPr/>
          <a:lstStyle/>
          <a:p>
            <a:r>
              <a:rPr lang="en-US" dirty="0"/>
              <a:t>Facilitation </a:t>
            </a:r>
            <a:r>
              <a:rPr lang="en-US" dirty="0" smtClean="0"/>
              <a:t>Tips</a:t>
            </a:r>
            <a:endParaRPr lang="en-US" dirty="0"/>
          </a:p>
        </p:txBody>
      </p:sp>
      <p:sp>
        <p:nvSpPr>
          <p:cNvPr id="3" name="Content Placeholder 2">
            <a:extLst>
              <a:ext uri="{FF2B5EF4-FFF2-40B4-BE49-F238E27FC236}">
                <a16:creationId xmlns:a16="http://schemas.microsoft.com/office/drawing/2014/main" id="{59E4E5D4-66DD-1A48-B32F-2C53299B8421}"/>
              </a:ext>
            </a:extLst>
          </p:cNvPr>
          <p:cNvSpPr>
            <a:spLocks noGrp="1"/>
          </p:cNvSpPr>
          <p:nvPr>
            <p:ph idx="1"/>
          </p:nvPr>
        </p:nvSpPr>
        <p:spPr>
          <a:xfrm>
            <a:off x="439618" y="1471587"/>
            <a:ext cx="16219079" cy="8529738"/>
          </a:xfrm>
        </p:spPr>
        <p:txBody>
          <a:bodyPr>
            <a:noAutofit/>
          </a:bodyPr>
          <a:lstStyle/>
          <a:p>
            <a:r>
              <a:rPr lang="en-US" sz="3900" b="0" dirty="0"/>
              <a:t>Remember through this work you are developing a belief in the importance of collective learning.</a:t>
            </a:r>
          </a:p>
          <a:p>
            <a:r>
              <a:rPr lang="en-US" sz="3900" b="0" dirty="0"/>
              <a:t>Always ask “What did we learn today?” and “How can we apply this learning in our classroom?”</a:t>
            </a:r>
          </a:p>
          <a:p>
            <a:r>
              <a:rPr lang="en-US" sz="3900" b="0" dirty="0"/>
              <a:t>Ask more WHY questions.</a:t>
            </a:r>
          </a:p>
          <a:p>
            <a:r>
              <a:rPr lang="en-US" sz="3900" b="0" dirty="0"/>
              <a:t>How can we, as a team, scaffold our own adult learning better?</a:t>
            </a:r>
          </a:p>
          <a:p>
            <a:pPr lvl="1"/>
            <a:r>
              <a:rPr lang="en-US" sz="3900" b="0" dirty="0"/>
              <a:t>How much time, practice, and risk can we take? Can we be OK with not </a:t>
            </a:r>
            <a:r>
              <a:rPr lang="en-US" sz="3900" b="0" i="1" dirty="0"/>
              <a:t>knowing the answers</a:t>
            </a:r>
            <a:r>
              <a:rPr lang="en-US" sz="3900" b="0" dirty="0" smtClean="0"/>
              <a:t>?</a:t>
            </a:r>
            <a:endParaRPr lang="en-US" sz="3900" b="0" dirty="0"/>
          </a:p>
        </p:txBody>
      </p:sp>
      <p:pic>
        <p:nvPicPr>
          <p:cNvPr id="5" name="Picture 4">
            <a:extLst>
              <a:ext uri="{FF2B5EF4-FFF2-40B4-BE49-F238E27FC236}">
                <a16:creationId xmlns:a16="http://schemas.microsoft.com/office/drawing/2014/main" id="{D57BD71F-4511-9249-AFB3-EB1A63EB7C56}"/>
              </a:ext>
            </a:extLst>
          </p:cNvPr>
          <p:cNvPicPr>
            <a:picLocks noChangeAspect="1"/>
          </p:cNvPicPr>
          <p:nvPr/>
        </p:nvPicPr>
        <p:blipFill>
          <a:blip r:embed="rId2"/>
          <a:stretch>
            <a:fillRect/>
          </a:stretch>
        </p:blipFill>
        <p:spPr>
          <a:xfrm>
            <a:off x="16852127" y="246185"/>
            <a:ext cx="1132244" cy="2730333"/>
          </a:xfrm>
          <a:prstGeom prst="rect">
            <a:avLst/>
          </a:prstGeom>
        </p:spPr>
      </p:pic>
      <p:sp>
        <p:nvSpPr>
          <p:cNvPr id="6" name="TextBox 5">
            <a:extLst>
              <a:ext uri="{FF2B5EF4-FFF2-40B4-BE49-F238E27FC236}">
                <a16:creationId xmlns:a16="http://schemas.microsoft.com/office/drawing/2014/main" id="{151C3733-F49B-4C43-AE1D-5F109FCCEF07}"/>
              </a:ext>
            </a:extLst>
          </p:cNvPr>
          <p:cNvSpPr txBox="1"/>
          <p:nvPr/>
        </p:nvSpPr>
        <p:spPr>
          <a:xfrm>
            <a:off x="13871704" y="9531581"/>
            <a:ext cx="3797193" cy="553998"/>
          </a:xfrm>
          <a:prstGeom prst="rect">
            <a:avLst/>
          </a:prstGeom>
          <a:noFill/>
        </p:spPr>
        <p:txBody>
          <a:bodyPr wrap="none" rtlCol="0">
            <a:spAutoFit/>
          </a:bodyPr>
          <a:lstStyle/>
          <a:p>
            <a:r>
              <a:rPr lang="en-US" sz="3000" b="1" dirty="0"/>
              <a:t>Datnow and Park 2019</a:t>
            </a:r>
          </a:p>
        </p:txBody>
      </p:sp>
    </p:spTree>
    <p:extLst>
      <p:ext uri="{BB962C8B-B14F-4D97-AF65-F5344CB8AC3E}">
        <p14:creationId xmlns:p14="http://schemas.microsoft.com/office/powerpoint/2010/main" val="2572286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0E90C-729B-3044-8126-B00E06D99F34}"/>
              </a:ext>
            </a:extLst>
          </p:cNvPr>
          <p:cNvSpPr>
            <a:spLocks noGrp="1"/>
          </p:cNvSpPr>
          <p:nvPr>
            <p:ph type="title"/>
          </p:nvPr>
        </p:nvSpPr>
        <p:spPr>
          <a:xfrm>
            <a:off x="2286002" y="-55665"/>
            <a:ext cx="13715999" cy="1527252"/>
          </a:xfrm>
        </p:spPr>
        <p:txBody>
          <a:bodyPr/>
          <a:lstStyle/>
          <a:p>
            <a:r>
              <a:rPr lang="en-US" dirty="0"/>
              <a:t>Facilitation </a:t>
            </a:r>
            <a:r>
              <a:rPr lang="en-US" dirty="0" smtClean="0"/>
              <a:t>Tips</a:t>
            </a:r>
            <a:endParaRPr lang="en-US" dirty="0"/>
          </a:p>
        </p:txBody>
      </p:sp>
      <p:sp>
        <p:nvSpPr>
          <p:cNvPr id="3" name="Content Placeholder 2">
            <a:extLst>
              <a:ext uri="{FF2B5EF4-FFF2-40B4-BE49-F238E27FC236}">
                <a16:creationId xmlns:a16="http://schemas.microsoft.com/office/drawing/2014/main" id="{59E4E5D4-66DD-1A48-B32F-2C53299B8421}"/>
              </a:ext>
            </a:extLst>
          </p:cNvPr>
          <p:cNvSpPr>
            <a:spLocks noGrp="1"/>
          </p:cNvSpPr>
          <p:nvPr>
            <p:ph idx="1"/>
          </p:nvPr>
        </p:nvSpPr>
        <p:spPr>
          <a:xfrm>
            <a:off x="439618" y="1471587"/>
            <a:ext cx="16219079" cy="8529738"/>
          </a:xfrm>
        </p:spPr>
        <p:txBody>
          <a:bodyPr>
            <a:noAutofit/>
          </a:bodyPr>
          <a:lstStyle/>
          <a:p>
            <a:r>
              <a:rPr lang="en-US" sz="3900" b="0" dirty="0"/>
              <a:t>Remember through this work you are developing a belief in the importance of collective learning.</a:t>
            </a:r>
          </a:p>
          <a:p>
            <a:r>
              <a:rPr lang="en-US" sz="3900" b="0" dirty="0"/>
              <a:t>Always ask “What did we learn today?” and “How can we apply this learning in our classroom?”</a:t>
            </a:r>
          </a:p>
          <a:p>
            <a:r>
              <a:rPr lang="en-US" sz="3900" b="0" dirty="0"/>
              <a:t>Ask more WHY questions.</a:t>
            </a:r>
          </a:p>
          <a:p>
            <a:r>
              <a:rPr lang="en-US" sz="3900" b="0" dirty="0"/>
              <a:t>How can we, as a team, scaffold our own adult learning better?</a:t>
            </a:r>
          </a:p>
          <a:p>
            <a:pPr lvl="1"/>
            <a:r>
              <a:rPr lang="en-US" sz="3900" b="0" dirty="0"/>
              <a:t>How much time, practice, and risk can we take? Can we be OK with not </a:t>
            </a:r>
            <a:r>
              <a:rPr lang="en-US" sz="3900" b="0" i="1" dirty="0"/>
              <a:t>knowing the answers</a:t>
            </a:r>
            <a:r>
              <a:rPr lang="en-US" sz="3900" b="0" dirty="0"/>
              <a:t>?</a:t>
            </a:r>
          </a:p>
          <a:p>
            <a:r>
              <a:rPr lang="en-US" sz="3900" b="0" dirty="0"/>
              <a:t>The more questions the group can ask, the better. Thoughtful questions lead to deeper inquiry</a:t>
            </a:r>
            <a:r>
              <a:rPr lang="en-US" sz="3900" b="0" dirty="0" smtClean="0"/>
              <a:t>.</a:t>
            </a:r>
            <a:endParaRPr lang="en-US" sz="3900" b="0" dirty="0"/>
          </a:p>
        </p:txBody>
      </p:sp>
      <p:pic>
        <p:nvPicPr>
          <p:cNvPr id="5" name="Picture 4">
            <a:extLst>
              <a:ext uri="{FF2B5EF4-FFF2-40B4-BE49-F238E27FC236}">
                <a16:creationId xmlns:a16="http://schemas.microsoft.com/office/drawing/2014/main" id="{D57BD71F-4511-9249-AFB3-EB1A63EB7C56}"/>
              </a:ext>
            </a:extLst>
          </p:cNvPr>
          <p:cNvPicPr>
            <a:picLocks noChangeAspect="1"/>
          </p:cNvPicPr>
          <p:nvPr/>
        </p:nvPicPr>
        <p:blipFill>
          <a:blip r:embed="rId2"/>
          <a:stretch>
            <a:fillRect/>
          </a:stretch>
        </p:blipFill>
        <p:spPr>
          <a:xfrm>
            <a:off x="16852127" y="246185"/>
            <a:ext cx="1132244" cy="2730333"/>
          </a:xfrm>
          <a:prstGeom prst="rect">
            <a:avLst/>
          </a:prstGeom>
        </p:spPr>
      </p:pic>
      <p:sp>
        <p:nvSpPr>
          <p:cNvPr id="6" name="TextBox 5">
            <a:extLst>
              <a:ext uri="{FF2B5EF4-FFF2-40B4-BE49-F238E27FC236}">
                <a16:creationId xmlns:a16="http://schemas.microsoft.com/office/drawing/2014/main" id="{151C3733-F49B-4C43-AE1D-5F109FCCEF07}"/>
              </a:ext>
            </a:extLst>
          </p:cNvPr>
          <p:cNvSpPr txBox="1"/>
          <p:nvPr/>
        </p:nvSpPr>
        <p:spPr>
          <a:xfrm>
            <a:off x="13871704" y="9531581"/>
            <a:ext cx="3797193" cy="553998"/>
          </a:xfrm>
          <a:prstGeom prst="rect">
            <a:avLst/>
          </a:prstGeom>
          <a:noFill/>
        </p:spPr>
        <p:txBody>
          <a:bodyPr wrap="none" rtlCol="0">
            <a:spAutoFit/>
          </a:bodyPr>
          <a:lstStyle/>
          <a:p>
            <a:r>
              <a:rPr lang="en-US" sz="3000" b="1" dirty="0"/>
              <a:t>Datnow and Park 2019</a:t>
            </a:r>
          </a:p>
        </p:txBody>
      </p:sp>
    </p:spTree>
    <p:extLst>
      <p:ext uri="{BB962C8B-B14F-4D97-AF65-F5344CB8AC3E}">
        <p14:creationId xmlns:p14="http://schemas.microsoft.com/office/powerpoint/2010/main" val="2142137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0E90C-729B-3044-8126-B00E06D99F34}"/>
              </a:ext>
            </a:extLst>
          </p:cNvPr>
          <p:cNvSpPr>
            <a:spLocks noGrp="1"/>
          </p:cNvSpPr>
          <p:nvPr>
            <p:ph type="title"/>
          </p:nvPr>
        </p:nvSpPr>
        <p:spPr>
          <a:xfrm>
            <a:off x="2286002" y="-55665"/>
            <a:ext cx="13715999" cy="1527252"/>
          </a:xfrm>
        </p:spPr>
        <p:txBody>
          <a:bodyPr/>
          <a:lstStyle/>
          <a:p>
            <a:r>
              <a:rPr lang="en-US" dirty="0"/>
              <a:t>Facilitation </a:t>
            </a:r>
            <a:r>
              <a:rPr lang="en-US" dirty="0" smtClean="0"/>
              <a:t>Tips</a:t>
            </a:r>
            <a:endParaRPr lang="en-US" dirty="0"/>
          </a:p>
        </p:txBody>
      </p:sp>
      <p:sp>
        <p:nvSpPr>
          <p:cNvPr id="3" name="Content Placeholder 2">
            <a:extLst>
              <a:ext uri="{FF2B5EF4-FFF2-40B4-BE49-F238E27FC236}">
                <a16:creationId xmlns:a16="http://schemas.microsoft.com/office/drawing/2014/main" id="{59E4E5D4-66DD-1A48-B32F-2C53299B8421}"/>
              </a:ext>
            </a:extLst>
          </p:cNvPr>
          <p:cNvSpPr>
            <a:spLocks noGrp="1"/>
          </p:cNvSpPr>
          <p:nvPr>
            <p:ph idx="1"/>
          </p:nvPr>
        </p:nvSpPr>
        <p:spPr>
          <a:xfrm>
            <a:off x="439618" y="1471587"/>
            <a:ext cx="16219079" cy="8529738"/>
          </a:xfrm>
        </p:spPr>
        <p:txBody>
          <a:bodyPr>
            <a:noAutofit/>
          </a:bodyPr>
          <a:lstStyle/>
          <a:p>
            <a:r>
              <a:rPr lang="en-US" sz="3900" b="0" dirty="0"/>
              <a:t>Remember through this work you are developing a belief in the importance of collective learning.</a:t>
            </a:r>
          </a:p>
          <a:p>
            <a:r>
              <a:rPr lang="en-US" sz="3900" b="0" dirty="0"/>
              <a:t>Always ask “What did we learn today?” and “How can we apply this learning in our classroom?”</a:t>
            </a:r>
          </a:p>
          <a:p>
            <a:r>
              <a:rPr lang="en-US" sz="3900" b="0" dirty="0"/>
              <a:t>Ask more WHY questions.</a:t>
            </a:r>
          </a:p>
          <a:p>
            <a:r>
              <a:rPr lang="en-US" sz="3900" b="0" dirty="0"/>
              <a:t>How can we, as a team, scaffold our own adult learning better?</a:t>
            </a:r>
          </a:p>
          <a:p>
            <a:pPr lvl="1"/>
            <a:r>
              <a:rPr lang="en-US" sz="3900" b="0" dirty="0"/>
              <a:t>How much time, practice, and risk can we take? Can we be OK with not </a:t>
            </a:r>
            <a:r>
              <a:rPr lang="en-US" sz="3900" b="0" i="1" dirty="0"/>
              <a:t>knowing the answers</a:t>
            </a:r>
            <a:r>
              <a:rPr lang="en-US" sz="3900" b="0" dirty="0"/>
              <a:t>?</a:t>
            </a:r>
          </a:p>
          <a:p>
            <a:r>
              <a:rPr lang="en-US" sz="3900" b="0" dirty="0"/>
              <a:t>The more questions the group can ask, the better. Thoughtful questions lead to deeper inquiry.</a:t>
            </a:r>
          </a:p>
          <a:p>
            <a:r>
              <a:rPr lang="en-US" sz="3900" b="0" dirty="0"/>
              <a:t>How can we </a:t>
            </a:r>
            <a:r>
              <a:rPr lang="en-US" sz="3900" b="0" i="1" dirty="0"/>
              <a:t>dig deeper </a:t>
            </a:r>
            <a:r>
              <a:rPr lang="en-US" sz="3900" b="0" dirty="0"/>
              <a:t>into student learning and how can we assess that?</a:t>
            </a:r>
          </a:p>
        </p:txBody>
      </p:sp>
      <p:pic>
        <p:nvPicPr>
          <p:cNvPr id="5" name="Picture 4">
            <a:extLst>
              <a:ext uri="{FF2B5EF4-FFF2-40B4-BE49-F238E27FC236}">
                <a16:creationId xmlns:a16="http://schemas.microsoft.com/office/drawing/2014/main" id="{D57BD71F-4511-9249-AFB3-EB1A63EB7C56}"/>
              </a:ext>
            </a:extLst>
          </p:cNvPr>
          <p:cNvPicPr>
            <a:picLocks noChangeAspect="1"/>
          </p:cNvPicPr>
          <p:nvPr/>
        </p:nvPicPr>
        <p:blipFill>
          <a:blip r:embed="rId2"/>
          <a:stretch>
            <a:fillRect/>
          </a:stretch>
        </p:blipFill>
        <p:spPr>
          <a:xfrm>
            <a:off x="16852127" y="246185"/>
            <a:ext cx="1132244" cy="2730333"/>
          </a:xfrm>
          <a:prstGeom prst="rect">
            <a:avLst/>
          </a:prstGeom>
        </p:spPr>
      </p:pic>
      <p:sp>
        <p:nvSpPr>
          <p:cNvPr id="6" name="TextBox 5">
            <a:extLst>
              <a:ext uri="{FF2B5EF4-FFF2-40B4-BE49-F238E27FC236}">
                <a16:creationId xmlns:a16="http://schemas.microsoft.com/office/drawing/2014/main" id="{151C3733-F49B-4C43-AE1D-5F109FCCEF07}"/>
              </a:ext>
            </a:extLst>
          </p:cNvPr>
          <p:cNvSpPr txBox="1"/>
          <p:nvPr/>
        </p:nvSpPr>
        <p:spPr>
          <a:xfrm>
            <a:off x="13871704" y="9531581"/>
            <a:ext cx="3797193" cy="553998"/>
          </a:xfrm>
          <a:prstGeom prst="rect">
            <a:avLst/>
          </a:prstGeom>
          <a:noFill/>
        </p:spPr>
        <p:txBody>
          <a:bodyPr wrap="none" rtlCol="0">
            <a:spAutoFit/>
          </a:bodyPr>
          <a:lstStyle/>
          <a:p>
            <a:r>
              <a:rPr lang="en-US" sz="3000" b="1" dirty="0"/>
              <a:t>Datnow and Park 2019</a:t>
            </a:r>
          </a:p>
        </p:txBody>
      </p:sp>
    </p:spTree>
    <p:extLst>
      <p:ext uri="{BB962C8B-B14F-4D97-AF65-F5344CB8AC3E}">
        <p14:creationId xmlns:p14="http://schemas.microsoft.com/office/powerpoint/2010/main" val="3976265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F2DDC-EEC2-F24F-8481-8198AF941E8D}"/>
              </a:ext>
            </a:extLst>
          </p:cNvPr>
          <p:cNvSpPr>
            <a:spLocks noGrp="1"/>
          </p:cNvSpPr>
          <p:nvPr>
            <p:ph type="title"/>
          </p:nvPr>
        </p:nvSpPr>
        <p:spPr>
          <a:xfrm>
            <a:off x="914400" y="216521"/>
            <a:ext cx="16459200" cy="1442504"/>
          </a:xfrm>
        </p:spPr>
        <p:txBody>
          <a:bodyPr/>
          <a:lstStyle/>
          <a:p>
            <a:r>
              <a:rPr lang="en-US" dirty="0"/>
              <a:t> </a:t>
            </a:r>
            <a:r>
              <a:rPr lang="en-US" sz="8100" dirty="0"/>
              <a:t>Equity</a:t>
            </a:r>
          </a:p>
        </p:txBody>
      </p:sp>
      <p:sp>
        <p:nvSpPr>
          <p:cNvPr id="3" name="Content Placeholder 2">
            <a:extLst>
              <a:ext uri="{FF2B5EF4-FFF2-40B4-BE49-F238E27FC236}">
                <a16:creationId xmlns:a16="http://schemas.microsoft.com/office/drawing/2014/main" id="{3DF2F95D-38D7-0D4D-9DA7-66968546026E}"/>
              </a:ext>
            </a:extLst>
          </p:cNvPr>
          <p:cNvSpPr>
            <a:spLocks noGrp="1"/>
          </p:cNvSpPr>
          <p:nvPr>
            <p:ph idx="1"/>
          </p:nvPr>
        </p:nvSpPr>
        <p:spPr>
          <a:xfrm>
            <a:off x="2671477" y="1952179"/>
            <a:ext cx="11282456" cy="3813887"/>
          </a:xfrm>
        </p:spPr>
        <p:txBody>
          <a:bodyPr>
            <a:normAutofit/>
          </a:bodyPr>
          <a:lstStyle/>
          <a:p>
            <a:pPr marL="0" indent="0">
              <a:buNone/>
            </a:pPr>
            <a:r>
              <a:rPr lang="en-US" sz="5700" b="0" dirty="0"/>
              <a:t>Supporting the full development of…</a:t>
            </a:r>
          </a:p>
          <a:p>
            <a:r>
              <a:rPr lang="en-US" sz="5700" b="0" dirty="0">
                <a:solidFill>
                  <a:srgbClr val="0253FF"/>
                </a:solidFill>
              </a:rPr>
              <a:t>Every Student</a:t>
            </a:r>
            <a:endParaRPr lang="en-US" sz="5700" b="0" dirty="0"/>
          </a:p>
          <a:p>
            <a:r>
              <a:rPr lang="en-US" sz="5700" b="0" dirty="0">
                <a:solidFill>
                  <a:srgbClr val="0253FF"/>
                </a:solidFill>
              </a:rPr>
              <a:t>All</a:t>
            </a:r>
            <a:r>
              <a:rPr lang="en-US" sz="5700" b="0" dirty="0"/>
              <a:t> student groups</a:t>
            </a:r>
          </a:p>
        </p:txBody>
      </p:sp>
      <p:sp>
        <p:nvSpPr>
          <p:cNvPr id="4" name="TextBox 3">
            <a:extLst>
              <a:ext uri="{FF2B5EF4-FFF2-40B4-BE49-F238E27FC236}">
                <a16:creationId xmlns:a16="http://schemas.microsoft.com/office/drawing/2014/main" id="{7B886638-C979-3346-A230-8EA4166EB077}"/>
              </a:ext>
            </a:extLst>
          </p:cNvPr>
          <p:cNvSpPr txBox="1"/>
          <p:nvPr/>
        </p:nvSpPr>
        <p:spPr>
          <a:xfrm>
            <a:off x="10745842" y="9576704"/>
            <a:ext cx="7250383" cy="715581"/>
          </a:xfrm>
          <a:prstGeom prst="rect">
            <a:avLst/>
          </a:prstGeom>
          <a:noFill/>
        </p:spPr>
        <p:txBody>
          <a:bodyPr wrap="none" rtlCol="0">
            <a:spAutoFit/>
          </a:bodyPr>
          <a:lstStyle/>
          <a:p>
            <a:r>
              <a:rPr lang="en-US" sz="4050" b="1" dirty="0"/>
              <a:t>Pollock in Datnow and Park 2019</a:t>
            </a:r>
          </a:p>
        </p:txBody>
      </p:sp>
      <p:pic>
        <p:nvPicPr>
          <p:cNvPr id="6" name="Picture 5">
            <a:extLst>
              <a:ext uri="{FF2B5EF4-FFF2-40B4-BE49-F238E27FC236}">
                <a16:creationId xmlns:a16="http://schemas.microsoft.com/office/drawing/2014/main" id="{5C8E7777-9733-A14A-B983-446B1977EB29}"/>
              </a:ext>
            </a:extLst>
          </p:cNvPr>
          <p:cNvPicPr>
            <a:picLocks noChangeAspect="1"/>
          </p:cNvPicPr>
          <p:nvPr/>
        </p:nvPicPr>
        <p:blipFill>
          <a:blip r:embed="rId2"/>
          <a:stretch>
            <a:fillRect/>
          </a:stretch>
        </p:blipFill>
        <p:spPr>
          <a:xfrm>
            <a:off x="6677025" y="5760303"/>
            <a:ext cx="4933950" cy="3695700"/>
          </a:xfrm>
          <a:prstGeom prst="rect">
            <a:avLst/>
          </a:prstGeom>
          <a:ln w="38100">
            <a:solidFill>
              <a:schemeClr val="bg1">
                <a:lumMod val="50000"/>
              </a:schemeClr>
            </a:solidFill>
          </a:ln>
        </p:spPr>
      </p:pic>
    </p:spTree>
    <p:extLst>
      <p:ext uri="{BB962C8B-B14F-4D97-AF65-F5344CB8AC3E}">
        <p14:creationId xmlns:p14="http://schemas.microsoft.com/office/powerpoint/2010/main" val="2211238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71051" y="1156854"/>
            <a:ext cx="4229100" cy="9525000"/>
          </a:xfrm>
          <a:prstGeom prst="rect">
            <a:avLst/>
          </a:prstGeom>
        </p:spPr>
      </p:pic>
      <p:sp>
        <p:nvSpPr>
          <p:cNvPr id="2" name="Title 1">
            <a:extLst>
              <a:ext uri="{FF2B5EF4-FFF2-40B4-BE49-F238E27FC236}">
                <a16:creationId xmlns:a16="http://schemas.microsoft.com/office/drawing/2014/main" id="{AFD0E90C-729B-3044-8126-B00E06D99F34}"/>
              </a:ext>
            </a:extLst>
          </p:cNvPr>
          <p:cNvSpPr>
            <a:spLocks noGrp="1"/>
          </p:cNvSpPr>
          <p:nvPr>
            <p:ph type="title"/>
          </p:nvPr>
        </p:nvSpPr>
        <p:spPr>
          <a:xfrm>
            <a:off x="0" y="500591"/>
            <a:ext cx="13715999" cy="1527252"/>
          </a:xfrm>
        </p:spPr>
        <p:txBody>
          <a:bodyPr/>
          <a:lstStyle/>
          <a:p>
            <a:r>
              <a:rPr lang="en-US" dirty="0"/>
              <a:t>Facilitation Questioning Tips</a:t>
            </a:r>
          </a:p>
        </p:txBody>
      </p:sp>
      <p:sp>
        <p:nvSpPr>
          <p:cNvPr id="3" name="Content Placeholder 2">
            <a:extLst>
              <a:ext uri="{FF2B5EF4-FFF2-40B4-BE49-F238E27FC236}">
                <a16:creationId xmlns:a16="http://schemas.microsoft.com/office/drawing/2014/main" id="{59E4E5D4-66DD-1A48-B32F-2C53299B8421}"/>
              </a:ext>
            </a:extLst>
          </p:cNvPr>
          <p:cNvSpPr>
            <a:spLocks noGrp="1"/>
          </p:cNvSpPr>
          <p:nvPr>
            <p:ph idx="1"/>
          </p:nvPr>
        </p:nvSpPr>
        <p:spPr>
          <a:xfrm>
            <a:off x="1013114" y="2027843"/>
            <a:ext cx="13076958" cy="7363691"/>
          </a:xfrm>
        </p:spPr>
        <p:txBody>
          <a:bodyPr>
            <a:noAutofit/>
          </a:bodyPr>
          <a:lstStyle/>
          <a:p>
            <a:pPr marL="0" indent="0">
              <a:buNone/>
            </a:pPr>
            <a:r>
              <a:rPr lang="en-US" sz="3500" b="0" dirty="0"/>
              <a:t>Imagine yourself in your next team meeting. Observe and check your impulses to be the expert, the problem solver, or the holder of the most seasoned experiences and perspectives. See yourself using questions to</a:t>
            </a:r>
            <a:r>
              <a:rPr lang="en-US" sz="3500" b="0" dirty="0" smtClean="0"/>
              <a:t>:</a:t>
            </a:r>
            <a:endParaRPr lang="en-US" sz="3500" b="0" dirty="0"/>
          </a:p>
        </p:txBody>
      </p:sp>
    </p:spTree>
    <p:extLst>
      <p:ext uri="{BB962C8B-B14F-4D97-AF65-F5344CB8AC3E}">
        <p14:creationId xmlns:p14="http://schemas.microsoft.com/office/powerpoint/2010/main" val="3927238085"/>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0E90C-729B-3044-8126-B00E06D99F34}"/>
              </a:ext>
            </a:extLst>
          </p:cNvPr>
          <p:cNvSpPr>
            <a:spLocks noGrp="1"/>
          </p:cNvSpPr>
          <p:nvPr>
            <p:ph type="title"/>
          </p:nvPr>
        </p:nvSpPr>
        <p:spPr>
          <a:xfrm>
            <a:off x="0" y="500591"/>
            <a:ext cx="13715999" cy="1527252"/>
          </a:xfrm>
        </p:spPr>
        <p:txBody>
          <a:bodyPr/>
          <a:lstStyle/>
          <a:p>
            <a:r>
              <a:rPr lang="en-US" dirty="0"/>
              <a:t>Facilitation Questioning Tips</a:t>
            </a:r>
          </a:p>
        </p:txBody>
      </p:sp>
      <p:sp>
        <p:nvSpPr>
          <p:cNvPr id="3" name="Content Placeholder 2">
            <a:extLst>
              <a:ext uri="{FF2B5EF4-FFF2-40B4-BE49-F238E27FC236}">
                <a16:creationId xmlns:a16="http://schemas.microsoft.com/office/drawing/2014/main" id="{59E4E5D4-66DD-1A48-B32F-2C53299B8421}"/>
              </a:ext>
            </a:extLst>
          </p:cNvPr>
          <p:cNvSpPr>
            <a:spLocks noGrp="1"/>
          </p:cNvSpPr>
          <p:nvPr>
            <p:ph idx="1"/>
          </p:nvPr>
        </p:nvSpPr>
        <p:spPr>
          <a:xfrm>
            <a:off x="1013114" y="2027843"/>
            <a:ext cx="13076958" cy="7363691"/>
          </a:xfrm>
        </p:spPr>
        <p:txBody>
          <a:bodyPr>
            <a:noAutofit/>
          </a:bodyPr>
          <a:lstStyle/>
          <a:p>
            <a:pPr marL="0" indent="0">
              <a:buNone/>
            </a:pPr>
            <a:r>
              <a:rPr lang="en-US" sz="3500" b="0" dirty="0"/>
              <a:t>Imagine yourself in your next team meeting. Observe and check your impulses to be the expert, the problem solver, or the holder of the most seasoned experiences and perspectives. See yourself using questions to:</a:t>
            </a:r>
          </a:p>
          <a:p>
            <a:pPr lvl="0"/>
            <a:r>
              <a:rPr lang="en-US" sz="3500" b="0" dirty="0"/>
              <a:t>Challenge yourself to look at solutions from a different point of </a:t>
            </a:r>
            <a:r>
              <a:rPr lang="en-US" sz="3500" b="0" dirty="0" smtClean="0"/>
              <a:t>view</a:t>
            </a:r>
            <a:endParaRPr lang="en-US" sz="3500" b="0" dirty="0"/>
          </a:p>
        </p:txBody>
      </p:sp>
      <p:sp>
        <p:nvSpPr>
          <p:cNvPr id="4" name="TextBox 3">
            <a:extLst>
              <a:ext uri="{FF2B5EF4-FFF2-40B4-BE49-F238E27FC236}">
                <a16:creationId xmlns:a16="http://schemas.microsoft.com/office/drawing/2014/main" id="{60BFF3A5-9AAC-2D42-B04E-AD80591DFDD0}"/>
              </a:ext>
            </a:extLst>
          </p:cNvPr>
          <p:cNvSpPr txBox="1"/>
          <p:nvPr/>
        </p:nvSpPr>
        <p:spPr>
          <a:xfrm>
            <a:off x="14819848" y="9391534"/>
            <a:ext cx="2980303" cy="646331"/>
          </a:xfrm>
          <a:prstGeom prst="rect">
            <a:avLst/>
          </a:prstGeom>
          <a:noFill/>
        </p:spPr>
        <p:txBody>
          <a:bodyPr wrap="none" rtlCol="0">
            <a:spAutoFit/>
          </a:bodyPr>
          <a:lstStyle/>
          <a:p>
            <a:r>
              <a:rPr lang="en-US" sz="3600" b="1" dirty="0"/>
              <a:t>Cashman 2012</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71051" y="1156854"/>
            <a:ext cx="4229100" cy="9525000"/>
          </a:xfrm>
          <a:prstGeom prst="rect">
            <a:avLst/>
          </a:prstGeom>
        </p:spPr>
      </p:pic>
    </p:spTree>
    <p:extLst>
      <p:ext uri="{BB962C8B-B14F-4D97-AF65-F5344CB8AC3E}">
        <p14:creationId xmlns:p14="http://schemas.microsoft.com/office/powerpoint/2010/main" val="94813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0E90C-729B-3044-8126-B00E06D99F34}"/>
              </a:ext>
            </a:extLst>
          </p:cNvPr>
          <p:cNvSpPr>
            <a:spLocks noGrp="1"/>
          </p:cNvSpPr>
          <p:nvPr>
            <p:ph type="title"/>
          </p:nvPr>
        </p:nvSpPr>
        <p:spPr>
          <a:xfrm>
            <a:off x="0" y="500591"/>
            <a:ext cx="13715999" cy="1527252"/>
          </a:xfrm>
        </p:spPr>
        <p:txBody>
          <a:bodyPr/>
          <a:lstStyle/>
          <a:p>
            <a:r>
              <a:rPr lang="en-US" dirty="0"/>
              <a:t>Facilitation Questioning Tips</a:t>
            </a:r>
          </a:p>
        </p:txBody>
      </p:sp>
      <p:sp>
        <p:nvSpPr>
          <p:cNvPr id="3" name="Content Placeholder 2">
            <a:extLst>
              <a:ext uri="{FF2B5EF4-FFF2-40B4-BE49-F238E27FC236}">
                <a16:creationId xmlns:a16="http://schemas.microsoft.com/office/drawing/2014/main" id="{59E4E5D4-66DD-1A48-B32F-2C53299B8421}"/>
              </a:ext>
            </a:extLst>
          </p:cNvPr>
          <p:cNvSpPr>
            <a:spLocks noGrp="1"/>
          </p:cNvSpPr>
          <p:nvPr>
            <p:ph idx="1"/>
          </p:nvPr>
        </p:nvSpPr>
        <p:spPr>
          <a:xfrm>
            <a:off x="1013114" y="2027843"/>
            <a:ext cx="13076958" cy="7363691"/>
          </a:xfrm>
        </p:spPr>
        <p:txBody>
          <a:bodyPr>
            <a:noAutofit/>
          </a:bodyPr>
          <a:lstStyle/>
          <a:p>
            <a:pPr marL="0" indent="0">
              <a:buNone/>
            </a:pPr>
            <a:r>
              <a:rPr lang="en-US" sz="3500" b="0" dirty="0"/>
              <a:t>Imagine yourself in your next team meeting. Observe and check your impulses to be the expert, the problem solver, or the holder of the most seasoned experiences and perspectives. See yourself using questions to:</a:t>
            </a:r>
          </a:p>
          <a:p>
            <a:pPr lvl="0"/>
            <a:r>
              <a:rPr lang="en-US" sz="3500" b="0" dirty="0"/>
              <a:t>Challenge yourself to look at solutions from a different point of view</a:t>
            </a:r>
          </a:p>
          <a:p>
            <a:pPr lvl="0"/>
            <a:r>
              <a:rPr lang="en-US" sz="3500" b="0" dirty="0"/>
              <a:t>Stay in the state of curiosity longer to sort out where you are coming </a:t>
            </a:r>
            <a:r>
              <a:rPr lang="en-US" sz="3500" b="0" dirty="0" smtClean="0"/>
              <a:t>from</a:t>
            </a:r>
            <a:endParaRPr lang="en-US" sz="3500" b="0" dirty="0"/>
          </a:p>
        </p:txBody>
      </p:sp>
      <p:sp>
        <p:nvSpPr>
          <p:cNvPr id="4" name="TextBox 3">
            <a:extLst>
              <a:ext uri="{FF2B5EF4-FFF2-40B4-BE49-F238E27FC236}">
                <a16:creationId xmlns:a16="http://schemas.microsoft.com/office/drawing/2014/main" id="{60BFF3A5-9AAC-2D42-B04E-AD80591DFDD0}"/>
              </a:ext>
            </a:extLst>
          </p:cNvPr>
          <p:cNvSpPr txBox="1"/>
          <p:nvPr/>
        </p:nvSpPr>
        <p:spPr>
          <a:xfrm>
            <a:off x="14819848" y="9391534"/>
            <a:ext cx="2980303" cy="646331"/>
          </a:xfrm>
          <a:prstGeom prst="rect">
            <a:avLst/>
          </a:prstGeom>
          <a:noFill/>
        </p:spPr>
        <p:txBody>
          <a:bodyPr wrap="none" rtlCol="0">
            <a:spAutoFit/>
          </a:bodyPr>
          <a:lstStyle/>
          <a:p>
            <a:r>
              <a:rPr lang="en-US" sz="3600" b="1" dirty="0"/>
              <a:t>Cashman 2012</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71051" y="1156854"/>
            <a:ext cx="4229100" cy="9525000"/>
          </a:xfrm>
          <a:prstGeom prst="rect">
            <a:avLst/>
          </a:prstGeom>
        </p:spPr>
      </p:pic>
    </p:spTree>
    <p:extLst>
      <p:ext uri="{BB962C8B-B14F-4D97-AF65-F5344CB8AC3E}">
        <p14:creationId xmlns:p14="http://schemas.microsoft.com/office/powerpoint/2010/main" val="1166170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0E90C-729B-3044-8126-B00E06D99F34}"/>
              </a:ext>
            </a:extLst>
          </p:cNvPr>
          <p:cNvSpPr>
            <a:spLocks noGrp="1"/>
          </p:cNvSpPr>
          <p:nvPr>
            <p:ph type="title"/>
          </p:nvPr>
        </p:nvSpPr>
        <p:spPr>
          <a:xfrm>
            <a:off x="0" y="500591"/>
            <a:ext cx="13715999" cy="1527252"/>
          </a:xfrm>
        </p:spPr>
        <p:txBody>
          <a:bodyPr/>
          <a:lstStyle/>
          <a:p>
            <a:r>
              <a:rPr lang="en-US" dirty="0"/>
              <a:t>Facilitation Questioning Tips</a:t>
            </a:r>
          </a:p>
        </p:txBody>
      </p:sp>
      <p:sp>
        <p:nvSpPr>
          <p:cNvPr id="3" name="Content Placeholder 2">
            <a:extLst>
              <a:ext uri="{FF2B5EF4-FFF2-40B4-BE49-F238E27FC236}">
                <a16:creationId xmlns:a16="http://schemas.microsoft.com/office/drawing/2014/main" id="{59E4E5D4-66DD-1A48-B32F-2C53299B8421}"/>
              </a:ext>
            </a:extLst>
          </p:cNvPr>
          <p:cNvSpPr>
            <a:spLocks noGrp="1"/>
          </p:cNvSpPr>
          <p:nvPr>
            <p:ph idx="1"/>
          </p:nvPr>
        </p:nvSpPr>
        <p:spPr>
          <a:xfrm>
            <a:off x="1013114" y="2027843"/>
            <a:ext cx="13076958" cy="7363691"/>
          </a:xfrm>
        </p:spPr>
        <p:txBody>
          <a:bodyPr>
            <a:noAutofit/>
          </a:bodyPr>
          <a:lstStyle/>
          <a:p>
            <a:pPr marL="0" indent="0">
              <a:buNone/>
            </a:pPr>
            <a:r>
              <a:rPr lang="en-US" sz="3500" b="0" dirty="0"/>
              <a:t>Imagine yourself in your next team meeting. Observe and check your impulses to be the expert, the problem solver, or the holder of the most seasoned experiences and perspectives. See yourself using questions to:</a:t>
            </a:r>
          </a:p>
          <a:p>
            <a:pPr lvl="0"/>
            <a:r>
              <a:rPr lang="en-US" sz="3500" b="0" dirty="0"/>
              <a:t>Challenge yourself to look at solutions from a different point of view</a:t>
            </a:r>
          </a:p>
          <a:p>
            <a:pPr lvl="0"/>
            <a:r>
              <a:rPr lang="en-US" sz="3500" b="0" dirty="0"/>
              <a:t>Stay in the state of curiosity longer to sort out where you are coming from</a:t>
            </a:r>
          </a:p>
          <a:p>
            <a:pPr lvl="0"/>
            <a:r>
              <a:rPr lang="en-US" sz="3500" b="0" dirty="0"/>
              <a:t>Probe deeper into motivations, perspectives, and </a:t>
            </a:r>
            <a:r>
              <a:rPr lang="en-US" sz="3500" b="0" dirty="0" smtClean="0"/>
              <a:t>experiences</a:t>
            </a:r>
            <a:endParaRPr lang="en-US" sz="3500" b="0" dirty="0"/>
          </a:p>
        </p:txBody>
      </p:sp>
      <p:sp>
        <p:nvSpPr>
          <p:cNvPr id="4" name="TextBox 3">
            <a:extLst>
              <a:ext uri="{FF2B5EF4-FFF2-40B4-BE49-F238E27FC236}">
                <a16:creationId xmlns:a16="http://schemas.microsoft.com/office/drawing/2014/main" id="{60BFF3A5-9AAC-2D42-B04E-AD80591DFDD0}"/>
              </a:ext>
            </a:extLst>
          </p:cNvPr>
          <p:cNvSpPr txBox="1"/>
          <p:nvPr/>
        </p:nvSpPr>
        <p:spPr>
          <a:xfrm>
            <a:off x="14819848" y="9391534"/>
            <a:ext cx="2980303" cy="646331"/>
          </a:xfrm>
          <a:prstGeom prst="rect">
            <a:avLst/>
          </a:prstGeom>
          <a:noFill/>
        </p:spPr>
        <p:txBody>
          <a:bodyPr wrap="none" rtlCol="0">
            <a:spAutoFit/>
          </a:bodyPr>
          <a:lstStyle/>
          <a:p>
            <a:r>
              <a:rPr lang="en-US" sz="3600" b="1" dirty="0"/>
              <a:t>Cashman 2012</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71051" y="1156854"/>
            <a:ext cx="4229100" cy="9525000"/>
          </a:xfrm>
          <a:prstGeom prst="rect">
            <a:avLst/>
          </a:prstGeom>
        </p:spPr>
      </p:pic>
    </p:spTree>
    <p:extLst>
      <p:ext uri="{BB962C8B-B14F-4D97-AF65-F5344CB8AC3E}">
        <p14:creationId xmlns:p14="http://schemas.microsoft.com/office/powerpoint/2010/main" val="3775477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0E90C-729B-3044-8126-B00E06D99F34}"/>
              </a:ext>
            </a:extLst>
          </p:cNvPr>
          <p:cNvSpPr>
            <a:spLocks noGrp="1"/>
          </p:cNvSpPr>
          <p:nvPr>
            <p:ph type="title"/>
          </p:nvPr>
        </p:nvSpPr>
        <p:spPr>
          <a:xfrm>
            <a:off x="0" y="500591"/>
            <a:ext cx="13715999" cy="1527252"/>
          </a:xfrm>
        </p:spPr>
        <p:txBody>
          <a:bodyPr/>
          <a:lstStyle/>
          <a:p>
            <a:r>
              <a:rPr lang="en-US" dirty="0"/>
              <a:t>Facilitation Questioning Tips</a:t>
            </a:r>
          </a:p>
        </p:txBody>
      </p:sp>
      <p:sp>
        <p:nvSpPr>
          <p:cNvPr id="3" name="Content Placeholder 2">
            <a:extLst>
              <a:ext uri="{FF2B5EF4-FFF2-40B4-BE49-F238E27FC236}">
                <a16:creationId xmlns:a16="http://schemas.microsoft.com/office/drawing/2014/main" id="{59E4E5D4-66DD-1A48-B32F-2C53299B8421}"/>
              </a:ext>
            </a:extLst>
          </p:cNvPr>
          <p:cNvSpPr>
            <a:spLocks noGrp="1"/>
          </p:cNvSpPr>
          <p:nvPr>
            <p:ph idx="1"/>
          </p:nvPr>
        </p:nvSpPr>
        <p:spPr>
          <a:xfrm>
            <a:off x="1013114" y="2027843"/>
            <a:ext cx="13076958" cy="7363691"/>
          </a:xfrm>
        </p:spPr>
        <p:txBody>
          <a:bodyPr>
            <a:noAutofit/>
          </a:bodyPr>
          <a:lstStyle/>
          <a:p>
            <a:pPr marL="0" indent="0">
              <a:buNone/>
            </a:pPr>
            <a:r>
              <a:rPr lang="en-US" sz="3500" b="0" dirty="0"/>
              <a:t>Imagine yourself in your next team meeting. Observe and check your impulses to be the expert, the problem solver, or the holder of the most seasoned experiences and perspectives. See yourself using questions to:</a:t>
            </a:r>
          </a:p>
          <a:p>
            <a:pPr lvl="0"/>
            <a:r>
              <a:rPr lang="en-US" sz="3500" b="0" dirty="0"/>
              <a:t>Challenge yourself to look at solutions from a different point of view</a:t>
            </a:r>
          </a:p>
          <a:p>
            <a:pPr lvl="0"/>
            <a:r>
              <a:rPr lang="en-US" sz="3500" b="0" dirty="0"/>
              <a:t>Stay in the state of curiosity longer to sort out where you are coming from</a:t>
            </a:r>
          </a:p>
          <a:p>
            <a:pPr lvl="0"/>
            <a:r>
              <a:rPr lang="en-US" sz="3500" b="0" dirty="0"/>
              <a:t>Probe deeper into motivations, perspectives, and experiences</a:t>
            </a:r>
          </a:p>
          <a:p>
            <a:pPr lvl="0"/>
            <a:r>
              <a:rPr lang="en-US" sz="3500" b="0" dirty="0"/>
              <a:t>Bring the </a:t>
            </a:r>
            <a:r>
              <a:rPr lang="en-US" sz="3500" b="0" i="1" dirty="0"/>
              <a:t>unspeakable</a:t>
            </a:r>
            <a:r>
              <a:rPr lang="en-US" sz="3500" b="0" dirty="0"/>
              <a:t> questions to the </a:t>
            </a:r>
            <a:r>
              <a:rPr lang="en-US" sz="3500" b="0" dirty="0" smtClean="0"/>
              <a:t>surface</a:t>
            </a:r>
            <a:endParaRPr lang="en-US" sz="3500" b="0" dirty="0"/>
          </a:p>
        </p:txBody>
      </p:sp>
      <p:sp>
        <p:nvSpPr>
          <p:cNvPr id="4" name="TextBox 3">
            <a:extLst>
              <a:ext uri="{FF2B5EF4-FFF2-40B4-BE49-F238E27FC236}">
                <a16:creationId xmlns:a16="http://schemas.microsoft.com/office/drawing/2014/main" id="{60BFF3A5-9AAC-2D42-B04E-AD80591DFDD0}"/>
              </a:ext>
            </a:extLst>
          </p:cNvPr>
          <p:cNvSpPr txBox="1"/>
          <p:nvPr/>
        </p:nvSpPr>
        <p:spPr>
          <a:xfrm>
            <a:off x="14819848" y="9391534"/>
            <a:ext cx="2980303" cy="646331"/>
          </a:xfrm>
          <a:prstGeom prst="rect">
            <a:avLst/>
          </a:prstGeom>
          <a:noFill/>
        </p:spPr>
        <p:txBody>
          <a:bodyPr wrap="none" rtlCol="0">
            <a:spAutoFit/>
          </a:bodyPr>
          <a:lstStyle/>
          <a:p>
            <a:r>
              <a:rPr lang="en-US" sz="3600" b="1" dirty="0"/>
              <a:t>Cashman 2012</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71051" y="1156854"/>
            <a:ext cx="4229100" cy="9525000"/>
          </a:xfrm>
          <a:prstGeom prst="rect">
            <a:avLst/>
          </a:prstGeom>
        </p:spPr>
      </p:pic>
    </p:spTree>
    <p:extLst>
      <p:ext uri="{BB962C8B-B14F-4D97-AF65-F5344CB8AC3E}">
        <p14:creationId xmlns:p14="http://schemas.microsoft.com/office/powerpoint/2010/main" val="2206757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0E90C-729B-3044-8126-B00E06D99F34}"/>
              </a:ext>
            </a:extLst>
          </p:cNvPr>
          <p:cNvSpPr>
            <a:spLocks noGrp="1"/>
          </p:cNvSpPr>
          <p:nvPr>
            <p:ph type="title"/>
          </p:nvPr>
        </p:nvSpPr>
        <p:spPr>
          <a:xfrm>
            <a:off x="0" y="500591"/>
            <a:ext cx="13715999" cy="1527252"/>
          </a:xfrm>
        </p:spPr>
        <p:txBody>
          <a:bodyPr/>
          <a:lstStyle/>
          <a:p>
            <a:r>
              <a:rPr lang="en-US" dirty="0"/>
              <a:t>Facilitation Questioning Tips</a:t>
            </a:r>
          </a:p>
        </p:txBody>
      </p:sp>
      <p:sp>
        <p:nvSpPr>
          <p:cNvPr id="3" name="Content Placeholder 2">
            <a:extLst>
              <a:ext uri="{FF2B5EF4-FFF2-40B4-BE49-F238E27FC236}">
                <a16:creationId xmlns:a16="http://schemas.microsoft.com/office/drawing/2014/main" id="{59E4E5D4-66DD-1A48-B32F-2C53299B8421}"/>
              </a:ext>
            </a:extLst>
          </p:cNvPr>
          <p:cNvSpPr>
            <a:spLocks noGrp="1"/>
          </p:cNvSpPr>
          <p:nvPr>
            <p:ph idx="1"/>
          </p:nvPr>
        </p:nvSpPr>
        <p:spPr>
          <a:xfrm>
            <a:off x="1013114" y="2027843"/>
            <a:ext cx="13076958" cy="7363691"/>
          </a:xfrm>
        </p:spPr>
        <p:txBody>
          <a:bodyPr>
            <a:noAutofit/>
          </a:bodyPr>
          <a:lstStyle/>
          <a:p>
            <a:pPr marL="0" indent="0">
              <a:buNone/>
            </a:pPr>
            <a:r>
              <a:rPr lang="en-US" sz="3500" b="0" dirty="0"/>
              <a:t>Imagine yourself in your next team meeting. Observe and check your impulses to be the expert, the problem solver, or the holder of the most seasoned experiences and perspectives. See yourself using questions to:</a:t>
            </a:r>
          </a:p>
          <a:p>
            <a:pPr lvl="0"/>
            <a:r>
              <a:rPr lang="en-US" sz="3500" b="0" dirty="0"/>
              <a:t>Challenge yourself to look at solutions from a different point of view</a:t>
            </a:r>
          </a:p>
          <a:p>
            <a:pPr lvl="0"/>
            <a:r>
              <a:rPr lang="en-US" sz="3500" b="0" dirty="0"/>
              <a:t>Stay in the state of curiosity longer to sort out where you are coming from</a:t>
            </a:r>
          </a:p>
          <a:p>
            <a:pPr lvl="0"/>
            <a:r>
              <a:rPr lang="en-US" sz="3500" b="0" dirty="0"/>
              <a:t>Probe deeper into motivations, perspectives, and experiences</a:t>
            </a:r>
          </a:p>
          <a:p>
            <a:pPr lvl="0"/>
            <a:r>
              <a:rPr lang="en-US" sz="3500" b="0" dirty="0"/>
              <a:t>Bring the </a:t>
            </a:r>
            <a:r>
              <a:rPr lang="en-US" sz="3500" b="0" i="1" dirty="0"/>
              <a:t>unspeakable</a:t>
            </a:r>
            <a:r>
              <a:rPr lang="en-US" sz="3500" b="0" dirty="0"/>
              <a:t> questions to the surface</a:t>
            </a:r>
          </a:p>
          <a:p>
            <a:pPr lvl="0"/>
            <a:r>
              <a:rPr lang="en-US" sz="3500" b="0" dirty="0"/>
              <a:t>Challenge the </a:t>
            </a:r>
            <a:r>
              <a:rPr lang="en-US" sz="3500" b="0" i="1" dirty="0"/>
              <a:t>status quo </a:t>
            </a:r>
            <a:r>
              <a:rPr lang="en-US" sz="3500" b="0" dirty="0"/>
              <a:t>to move the conversation to</a:t>
            </a:r>
            <a:r>
              <a:rPr lang="en-US" sz="3500" b="0" dirty="0">
                <a:solidFill>
                  <a:srgbClr val="FF0000"/>
                </a:solidFill>
              </a:rPr>
              <a:t> </a:t>
            </a:r>
            <a:r>
              <a:rPr lang="en-US" sz="3500" b="0" dirty="0"/>
              <a:t>the next </a:t>
            </a:r>
            <a:r>
              <a:rPr lang="en-US" sz="3500" b="0" dirty="0" smtClean="0"/>
              <a:t>level</a:t>
            </a:r>
            <a:endParaRPr lang="en-US" sz="3500" b="0" dirty="0"/>
          </a:p>
        </p:txBody>
      </p:sp>
      <p:sp>
        <p:nvSpPr>
          <p:cNvPr id="4" name="TextBox 3">
            <a:extLst>
              <a:ext uri="{FF2B5EF4-FFF2-40B4-BE49-F238E27FC236}">
                <a16:creationId xmlns:a16="http://schemas.microsoft.com/office/drawing/2014/main" id="{60BFF3A5-9AAC-2D42-B04E-AD80591DFDD0}"/>
              </a:ext>
            </a:extLst>
          </p:cNvPr>
          <p:cNvSpPr txBox="1"/>
          <p:nvPr/>
        </p:nvSpPr>
        <p:spPr>
          <a:xfrm>
            <a:off x="14819848" y="9391534"/>
            <a:ext cx="2980303" cy="646331"/>
          </a:xfrm>
          <a:prstGeom prst="rect">
            <a:avLst/>
          </a:prstGeom>
          <a:noFill/>
        </p:spPr>
        <p:txBody>
          <a:bodyPr wrap="none" rtlCol="0">
            <a:spAutoFit/>
          </a:bodyPr>
          <a:lstStyle/>
          <a:p>
            <a:r>
              <a:rPr lang="en-US" sz="3600" b="1" dirty="0"/>
              <a:t>Cashman 2012</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71051" y="1156854"/>
            <a:ext cx="4229100" cy="9525000"/>
          </a:xfrm>
          <a:prstGeom prst="rect">
            <a:avLst/>
          </a:prstGeom>
        </p:spPr>
      </p:pic>
    </p:spTree>
    <p:extLst>
      <p:ext uri="{BB962C8B-B14F-4D97-AF65-F5344CB8AC3E}">
        <p14:creationId xmlns:p14="http://schemas.microsoft.com/office/powerpoint/2010/main" val="247168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0E90C-729B-3044-8126-B00E06D99F34}"/>
              </a:ext>
            </a:extLst>
          </p:cNvPr>
          <p:cNvSpPr>
            <a:spLocks noGrp="1"/>
          </p:cNvSpPr>
          <p:nvPr>
            <p:ph type="title"/>
          </p:nvPr>
        </p:nvSpPr>
        <p:spPr>
          <a:xfrm>
            <a:off x="0" y="500591"/>
            <a:ext cx="13715999" cy="1527252"/>
          </a:xfrm>
        </p:spPr>
        <p:txBody>
          <a:bodyPr/>
          <a:lstStyle/>
          <a:p>
            <a:r>
              <a:rPr lang="en-US" dirty="0"/>
              <a:t>Facilitation Questioning Tips</a:t>
            </a:r>
          </a:p>
        </p:txBody>
      </p:sp>
      <p:sp>
        <p:nvSpPr>
          <p:cNvPr id="3" name="Content Placeholder 2">
            <a:extLst>
              <a:ext uri="{FF2B5EF4-FFF2-40B4-BE49-F238E27FC236}">
                <a16:creationId xmlns:a16="http://schemas.microsoft.com/office/drawing/2014/main" id="{59E4E5D4-66DD-1A48-B32F-2C53299B8421}"/>
              </a:ext>
            </a:extLst>
          </p:cNvPr>
          <p:cNvSpPr>
            <a:spLocks noGrp="1"/>
          </p:cNvSpPr>
          <p:nvPr>
            <p:ph idx="1"/>
          </p:nvPr>
        </p:nvSpPr>
        <p:spPr>
          <a:xfrm>
            <a:off x="1013114" y="2027843"/>
            <a:ext cx="13076958" cy="7363691"/>
          </a:xfrm>
        </p:spPr>
        <p:txBody>
          <a:bodyPr>
            <a:noAutofit/>
          </a:bodyPr>
          <a:lstStyle/>
          <a:p>
            <a:pPr marL="0" indent="0">
              <a:buNone/>
            </a:pPr>
            <a:r>
              <a:rPr lang="en-US" sz="3500" b="0" dirty="0"/>
              <a:t>Imagine yourself in your next team meeting. Observe and check your impulses to be the expert, the problem solver, or the holder of the most seasoned experiences and perspectives. See yourself using questions to:</a:t>
            </a:r>
          </a:p>
          <a:p>
            <a:pPr lvl="0"/>
            <a:r>
              <a:rPr lang="en-US" sz="3500" b="0" dirty="0"/>
              <a:t>Challenge yourself to look at solutions from a different point of view</a:t>
            </a:r>
          </a:p>
          <a:p>
            <a:pPr lvl="0"/>
            <a:r>
              <a:rPr lang="en-US" sz="3500" b="0" dirty="0"/>
              <a:t>Stay in the state of curiosity longer to sort out where you are coming from</a:t>
            </a:r>
          </a:p>
          <a:p>
            <a:pPr lvl="0"/>
            <a:r>
              <a:rPr lang="en-US" sz="3500" b="0" dirty="0"/>
              <a:t>Probe deeper into motivations, perspectives, and experiences</a:t>
            </a:r>
          </a:p>
          <a:p>
            <a:pPr lvl="0"/>
            <a:r>
              <a:rPr lang="en-US" sz="3500" b="0" dirty="0"/>
              <a:t>Bring the </a:t>
            </a:r>
            <a:r>
              <a:rPr lang="en-US" sz="3500" b="0" i="1" dirty="0"/>
              <a:t>unspeakable</a:t>
            </a:r>
            <a:r>
              <a:rPr lang="en-US" sz="3500" b="0" dirty="0"/>
              <a:t> questions to the surface</a:t>
            </a:r>
          </a:p>
          <a:p>
            <a:pPr lvl="0"/>
            <a:r>
              <a:rPr lang="en-US" sz="3500" b="0" dirty="0"/>
              <a:t>Challenge the </a:t>
            </a:r>
            <a:r>
              <a:rPr lang="en-US" sz="3500" b="0" i="1" dirty="0"/>
              <a:t>status quo </a:t>
            </a:r>
            <a:r>
              <a:rPr lang="en-US" sz="3500" b="0" dirty="0"/>
              <a:t>to move the conversation to</a:t>
            </a:r>
            <a:r>
              <a:rPr lang="en-US" sz="3500" b="0" dirty="0">
                <a:solidFill>
                  <a:srgbClr val="FF0000"/>
                </a:solidFill>
              </a:rPr>
              <a:t> </a:t>
            </a:r>
            <a:r>
              <a:rPr lang="en-US" sz="3500" b="0" dirty="0"/>
              <a:t>the next level</a:t>
            </a:r>
          </a:p>
          <a:p>
            <a:pPr lvl="0"/>
            <a:r>
              <a:rPr lang="en-US" sz="3500" b="0" dirty="0"/>
              <a:t>Build on what is being said and take it one or two steps </a:t>
            </a:r>
            <a:r>
              <a:rPr lang="en-US" sz="3500" b="0" dirty="0" smtClean="0"/>
              <a:t>further</a:t>
            </a:r>
            <a:endParaRPr lang="en-US" sz="3500" b="0" dirty="0"/>
          </a:p>
        </p:txBody>
      </p:sp>
      <p:sp>
        <p:nvSpPr>
          <p:cNvPr id="4" name="TextBox 3">
            <a:extLst>
              <a:ext uri="{FF2B5EF4-FFF2-40B4-BE49-F238E27FC236}">
                <a16:creationId xmlns:a16="http://schemas.microsoft.com/office/drawing/2014/main" id="{60BFF3A5-9AAC-2D42-B04E-AD80591DFDD0}"/>
              </a:ext>
            </a:extLst>
          </p:cNvPr>
          <p:cNvSpPr txBox="1"/>
          <p:nvPr/>
        </p:nvSpPr>
        <p:spPr>
          <a:xfrm>
            <a:off x="14819848" y="9391534"/>
            <a:ext cx="2980303" cy="646331"/>
          </a:xfrm>
          <a:prstGeom prst="rect">
            <a:avLst/>
          </a:prstGeom>
          <a:noFill/>
        </p:spPr>
        <p:txBody>
          <a:bodyPr wrap="none" rtlCol="0">
            <a:spAutoFit/>
          </a:bodyPr>
          <a:lstStyle/>
          <a:p>
            <a:r>
              <a:rPr lang="en-US" sz="3600" b="1" dirty="0"/>
              <a:t>Cashman 2012</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71051" y="1156854"/>
            <a:ext cx="4229100" cy="9525000"/>
          </a:xfrm>
          <a:prstGeom prst="rect">
            <a:avLst/>
          </a:prstGeom>
        </p:spPr>
      </p:pic>
    </p:spTree>
    <p:extLst>
      <p:ext uri="{BB962C8B-B14F-4D97-AF65-F5344CB8AC3E}">
        <p14:creationId xmlns:p14="http://schemas.microsoft.com/office/powerpoint/2010/main" val="341795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0E90C-729B-3044-8126-B00E06D99F34}"/>
              </a:ext>
            </a:extLst>
          </p:cNvPr>
          <p:cNvSpPr>
            <a:spLocks noGrp="1"/>
          </p:cNvSpPr>
          <p:nvPr>
            <p:ph type="title"/>
          </p:nvPr>
        </p:nvSpPr>
        <p:spPr>
          <a:xfrm>
            <a:off x="0" y="500591"/>
            <a:ext cx="13715999" cy="1527252"/>
          </a:xfrm>
        </p:spPr>
        <p:txBody>
          <a:bodyPr/>
          <a:lstStyle/>
          <a:p>
            <a:r>
              <a:rPr lang="en-US" dirty="0"/>
              <a:t>Facilitation Questioning Tips</a:t>
            </a:r>
          </a:p>
        </p:txBody>
      </p:sp>
      <p:sp>
        <p:nvSpPr>
          <p:cNvPr id="3" name="Content Placeholder 2">
            <a:extLst>
              <a:ext uri="{FF2B5EF4-FFF2-40B4-BE49-F238E27FC236}">
                <a16:creationId xmlns:a16="http://schemas.microsoft.com/office/drawing/2014/main" id="{59E4E5D4-66DD-1A48-B32F-2C53299B8421}"/>
              </a:ext>
            </a:extLst>
          </p:cNvPr>
          <p:cNvSpPr>
            <a:spLocks noGrp="1"/>
          </p:cNvSpPr>
          <p:nvPr>
            <p:ph idx="1"/>
          </p:nvPr>
        </p:nvSpPr>
        <p:spPr>
          <a:xfrm>
            <a:off x="1013114" y="2027843"/>
            <a:ext cx="13076958" cy="7363691"/>
          </a:xfrm>
        </p:spPr>
        <p:txBody>
          <a:bodyPr>
            <a:noAutofit/>
          </a:bodyPr>
          <a:lstStyle/>
          <a:p>
            <a:pPr marL="0" indent="0">
              <a:buNone/>
            </a:pPr>
            <a:r>
              <a:rPr lang="en-US" sz="3500" b="0" dirty="0"/>
              <a:t>Imagine yourself in your next team meeting. Observe and check your impulses to be the expert, the problem solver, or the holder of the most seasoned experiences and perspectives. See yourself using questions to:</a:t>
            </a:r>
          </a:p>
          <a:p>
            <a:pPr lvl="0"/>
            <a:r>
              <a:rPr lang="en-US" sz="3500" b="0" dirty="0"/>
              <a:t>Challenge yourself to look at solutions from a different point of view</a:t>
            </a:r>
          </a:p>
          <a:p>
            <a:pPr lvl="0"/>
            <a:r>
              <a:rPr lang="en-US" sz="3500" b="0" dirty="0"/>
              <a:t>Stay in the state of curiosity longer to sort out where you are coming from</a:t>
            </a:r>
          </a:p>
          <a:p>
            <a:pPr lvl="0"/>
            <a:r>
              <a:rPr lang="en-US" sz="3500" b="0" dirty="0"/>
              <a:t>Probe deeper into motivations, perspectives, and experiences</a:t>
            </a:r>
          </a:p>
          <a:p>
            <a:pPr lvl="0"/>
            <a:r>
              <a:rPr lang="en-US" sz="3500" b="0" dirty="0"/>
              <a:t>Bring the </a:t>
            </a:r>
            <a:r>
              <a:rPr lang="en-US" sz="3500" b="0" i="1" dirty="0"/>
              <a:t>unspeakable</a:t>
            </a:r>
            <a:r>
              <a:rPr lang="en-US" sz="3500" b="0" dirty="0"/>
              <a:t> questions to the surface</a:t>
            </a:r>
          </a:p>
          <a:p>
            <a:pPr lvl="0"/>
            <a:r>
              <a:rPr lang="en-US" sz="3500" b="0" dirty="0"/>
              <a:t>Challenge the </a:t>
            </a:r>
            <a:r>
              <a:rPr lang="en-US" sz="3500" b="0" i="1" dirty="0"/>
              <a:t>status quo </a:t>
            </a:r>
            <a:r>
              <a:rPr lang="en-US" sz="3500" b="0" dirty="0"/>
              <a:t>to move the conversation to</a:t>
            </a:r>
            <a:r>
              <a:rPr lang="en-US" sz="3500" b="0" dirty="0">
                <a:solidFill>
                  <a:srgbClr val="FF0000"/>
                </a:solidFill>
              </a:rPr>
              <a:t> </a:t>
            </a:r>
            <a:r>
              <a:rPr lang="en-US" sz="3500" b="0" dirty="0"/>
              <a:t>the next level</a:t>
            </a:r>
          </a:p>
          <a:p>
            <a:pPr lvl="0"/>
            <a:r>
              <a:rPr lang="en-US" sz="3500" b="0" dirty="0"/>
              <a:t>Build on what is being said and take it one or two steps further</a:t>
            </a:r>
          </a:p>
          <a:p>
            <a:r>
              <a:rPr lang="en-US" sz="3500" b="0" dirty="0"/>
              <a:t>Engage with people on a deeper level</a:t>
            </a:r>
          </a:p>
        </p:txBody>
      </p:sp>
      <p:sp>
        <p:nvSpPr>
          <p:cNvPr id="4" name="TextBox 3">
            <a:extLst>
              <a:ext uri="{FF2B5EF4-FFF2-40B4-BE49-F238E27FC236}">
                <a16:creationId xmlns:a16="http://schemas.microsoft.com/office/drawing/2014/main" id="{60BFF3A5-9AAC-2D42-B04E-AD80591DFDD0}"/>
              </a:ext>
            </a:extLst>
          </p:cNvPr>
          <p:cNvSpPr txBox="1"/>
          <p:nvPr/>
        </p:nvSpPr>
        <p:spPr>
          <a:xfrm>
            <a:off x="14819848" y="9391534"/>
            <a:ext cx="2980303" cy="646331"/>
          </a:xfrm>
          <a:prstGeom prst="rect">
            <a:avLst/>
          </a:prstGeom>
          <a:noFill/>
        </p:spPr>
        <p:txBody>
          <a:bodyPr wrap="none" rtlCol="0">
            <a:spAutoFit/>
          </a:bodyPr>
          <a:lstStyle/>
          <a:p>
            <a:r>
              <a:rPr lang="en-US" sz="3600" b="1" dirty="0"/>
              <a:t>Cashman 2012</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71051" y="1156854"/>
            <a:ext cx="4229100" cy="9525000"/>
          </a:xfrm>
          <a:prstGeom prst="rect">
            <a:avLst/>
          </a:prstGeom>
        </p:spPr>
      </p:pic>
    </p:spTree>
    <p:extLst>
      <p:ext uri="{BB962C8B-B14F-4D97-AF65-F5344CB8AC3E}">
        <p14:creationId xmlns:p14="http://schemas.microsoft.com/office/powerpoint/2010/main" val="2712814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p:cNvSpPr>
            <a:spLocks noGrp="1"/>
          </p:cNvSpPr>
          <p:nvPr>
            <p:ph type="title"/>
          </p:nvPr>
        </p:nvSpPr>
        <p:spPr>
          <a:xfrm>
            <a:off x="1769270" y="5303045"/>
            <a:ext cx="14787563" cy="2478881"/>
          </a:xfrm>
        </p:spPr>
        <p:txBody>
          <a:bodyPr/>
          <a:lstStyle/>
          <a:p>
            <a:pPr eaLnBrk="1" hangingPunct="1"/>
            <a:r>
              <a:rPr lang="en-US" altLang="en-US" sz="6300" b="0"/>
              <a:t>All successful school systems have come to trust and respect teachers.</a:t>
            </a:r>
            <a:endParaRPr lang="en-US" altLang="en-US" sz="6750"/>
          </a:p>
        </p:txBody>
      </p:sp>
      <p:sp>
        <p:nvSpPr>
          <p:cNvPr id="138243" name="Rectangle 3"/>
          <p:cNvSpPr>
            <a:spLocks noChangeArrowheads="1"/>
          </p:cNvSpPr>
          <p:nvPr/>
        </p:nvSpPr>
        <p:spPr bwMode="auto">
          <a:xfrm>
            <a:off x="14760271" y="9208661"/>
            <a:ext cx="300595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4000" b="1">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4000" b="1">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4000" b="1">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4000" b="1">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4000" b="1">
                <a:solidFill>
                  <a:schemeClr val="tx1"/>
                </a:solidFill>
                <a:latin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4000" b="1">
                <a:solidFill>
                  <a:schemeClr val="tx1"/>
                </a:solidFill>
                <a:latin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4000" b="1">
                <a:solidFill>
                  <a:schemeClr val="tx1"/>
                </a:solidFill>
                <a:latin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4000" b="1">
                <a:solidFill>
                  <a:schemeClr val="tx1"/>
                </a:solidFill>
                <a:latin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4000" b="1">
                <a:solidFill>
                  <a:schemeClr val="tx1"/>
                </a:solidFill>
                <a:latin typeface="Arial" panose="020B0604020202020204" pitchFamily="34" charset="0"/>
              </a:defRPr>
            </a:lvl9pPr>
          </a:lstStyle>
          <a:p>
            <a:pPr eaLnBrk="1" hangingPunct="1">
              <a:spcBef>
                <a:spcPct val="0"/>
              </a:spcBef>
              <a:buFontTx/>
              <a:buNone/>
            </a:pPr>
            <a:r>
              <a:rPr lang="en-US" altLang="en-US" sz="3600" dirty="0" err="1">
                <a:solidFill>
                  <a:srgbClr val="2A2C2D"/>
                </a:solidFill>
                <a:cs typeface="Arial" panose="020B0604020202020204" pitchFamily="34" charset="0"/>
              </a:rPr>
              <a:t>Fullan</a:t>
            </a:r>
            <a:r>
              <a:rPr lang="en-US" altLang="en-US" sz="3600" dirty="0">
                <a:solidFill>
                  <a:srgbClr val="2A2C2D"/>
                </a:solidFill>
                <a:cs typeface="Arial" panose="020B0604020202020204" pitchFamily="34" charset="0"/>
              </a:rPr>
              <a:t> (2010)</a:t>
            </a:r>
            <a:endParaRPr lang="en-US" altLang="en-US" sz="3600" b="0" dirty="0">
              <a:solidFill>
                <a:srgbClr val="2A2C2D"/>
              </a:solidFill>
              <a:cs typeface="Arial" panose="020B0604020202020204" pitchFamily="34" charset="0"/>
            </a:endParaRPr>
          </a:p>
        </p:txBody>
      </p:sp>
      <p:grpSp>
        <p:nvGrpSpPr>
          <p:cNvPr id="138244" name="Group 3"/>
          <p:cNvGrpSpPr>
            <a:grpSpLocks/>
          </p:cNvGrpSpPr>
          <p:nvPr/>
        </p:nvGrpSpPr>
        <p:grpSpPr bwMode="auto">
          <a:xfrm>
            <a:off x="3048000" y="1371600"/>
            <a:ext cx="12384882" cy="3688557"/>
            <a:chOff x="1689563" y="914400"/>
            <a:chExt cx="8256874" cy="2459042"/>
          </a:xfrm>
        </p:grpSpPr>
        <p:pic>
          <p:nvPicPr>
            <p:cNvPr id="138245" name="Picture 5" descr="respect 2.jpg"/>
            <p:cNvPicPr>
              <a:picLocks noChangeAspect="1"/>
            </p:cNvPicPr>
            <p:nvPr/>
          </p:nvPicPr>
          <p:blipFill>
            <a:blip r:embed="rId2">
              <a:extLst>
                <a:ext uri="{28A0092B-C50C-407E-A947-70E740481C1C}">
                  <a14:useLocalDpi xmlns:a14="http://schemas.microsoft.com/office/drawing/2010/main" val="0"/>
                </a:ext>
              </a:extLst>
            </a:blip>
            <a:srcRect t="9889"/>
            <a:stretch>
              <a:fillRect/>
            </a:stretch>
          </p:blipFill>
          <p:spPr bwMode="auto">
            <a:xfrm>
              <a:off x="5844337" y="914400"/>
              <a:ext cx="4102100" cy="2459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4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89563" y="924674"/>
              <a:ext cx="4279401" cy="2448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689563" y="914400"/>
              <a:ext cx="8153682" cy="2459042"/>
            </a:xfrm>
            <a:prstGeom prst="rect">
              <a:avLst/>
            </a:prstGeom>
            <a:noFill/>
            <a:ln w="57150">
              <a:solidFill>
                <a:srgbClr val="558ED5"/>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4050"/>
            </a:p>
          </p:txBody>
        </p:sp>
      </p:grpSp>
    </p:spTree>
    <p:extLst>
      <p:ext uri="{BB962C8B-B14F-4D97-AF65-F5344CB8AC3E}">
        <p14:creationId xmlns:p14="http://schemas.microsoft.com/office/powerpoint/2010/main" val="3764426608"/>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ubtitle 6"/>
          <p:cNvSpPr txBox="1">
            <a:spLocks/>
          </p:cNvSpPr>
          <p:nvPr/>
        </p:nvSpPr>
        <p:spPr bwMode="auto">
          <a:xfrm>
            <a:off x="1233488" y="918167"/>
            <a:ext cx="15349538" cy="4017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4000" b="1">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4000" b="1">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4000" b="1">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4000" b="1">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4000" b="1">
                <a:solidFill>
                  <a:schemeClr val="tx1"/>
                </a:solidFill>
                <a:latin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4000" b="1">
                <a:solidFill>
                  <a:schemeClr val="tx1"/>
                </a:solidFill>
                <a:latin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4000" b="1">
                <a:solidFill>
                  <a:schemeClr val="tx1"/>
                </a:solidFill>
                <a:latin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4000" b="1">
                <a:solidFill>
                  <a:schemeClr val="tx1"/>
                </a:solidFill>
                <a:latin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4000" b="1">
                <a:solidFill>
                  <a:schemeClr val="tx1"/>
                </a:solidFill>
                <a:latin typeface="Arial" panose="020B0604020202020204" pitchFamily="34" charset="0"/>
              </a:defRPr>
            </a:lvl9pPr>
          </a:lstStyle>
          <a:p>
            <a:pPr algn="ctr" eaLnBrk="1" hangingPunct="1">
              <a:buFont typeface="Arial" panose="020B0604020202020204" pitchFamily="34" charset="0"/>
              <a:buNone/>
            </a:pPr>
            <a:r>
              <a:rPr lang="en-US" altLang="en-US" sz="7500" dirty="0">
                <a:solidFill>
                  <a:srgbClr val="000000"/>
                </a:solidFill>
              </a:rPr>
              <a:t>Brian A. McNulty Ph.D.</a:t>
            </a:r>
          </a:p>
          <a:p>
            <a:pPr algn="ctr" eaLnBrk="1" hangingPunct="1">
              <a:buFont typeface="Arial" panose="020B0604020202020204" pitchFamily="34" charset="0"/>
              <a:buNone/>
            </a:pPr>
            <a:r>
              <a:rPr lang="en-US" altLang="en-US" sz="5400" dirty="0">
                <a:solidFill>
                  <a:srgbClr val="000000"/>
                </a:solidFill>
              </a:rPr>
              <a:t>Creative Leadership Solutions</a:t>
            </a:r>
          </a:p>
          <a:p>
            <a:pPr algn="ctr" eaLnBrk="1" hangingPunct="1">
              <a:buFont typeface="Arial" panose="020B0604020202020204" pitchFamily="34" charset="0"/>
              <a:buNone/>
            </a:pPr>
            <a:r>
              <a:rPr lang="en-US" altLang="en-US" sz="5400" dirty="0">
                <a:solidFill>
                  <a:srgbClr val="000000"/>
                </a:solidFill>
              </a:rPr>
              <a:t>Brian.McNulty@creativeleadership.net</a:t>
            </a:r>
          </a:p>
          <a:p>
            <a:pPr algn="ctr" eaLnBrk="1" hangingPunct="1">
              <a:buFont typeface="Arial" panose="020B0604020202020204" pitchFamily="34" charset="0"/>
              <a:buNone/>
            </a:pPr>
            <a:r>
              <a:rPr lang="en-US" altLang="en-US" sz="5400" dirty="0">
                <a:solidFill>
                  <a:srgbClr val="000000"/>
                </a:solidFill>
              </a:rPr>
              <a:t>303-819-1625 </a:t>
            </a:r>
          </a:p>
        </p:txBody>
      </p:sp>
      <p:pic>
        <p:nvPicPr>
          <p:cNvPr id="139267" name="Picture 7"/>
          <p:cNvPicPr>
            <a:picLocks noChangeAspect="1"/>
          </p:cNvPicPr>
          <p:nvPr/>
        </p:nvPicPr>
        <p:blipFill>
          <a:blip r:embed="rId2">
            <a:extLst>
              <a:ext uri="{28A0092B-C50C-407E-A947-70E740481C1C}">
                <a14:useLocalDpi xmlns:a14="http://schemas.microsoft.com/office/drawing/2010/main" val="0"/>
              </a:ext>
            </a:extLst>
          </a:blip>
          <a:srcRect l="8896" r="6728"/>
          <a:stretch>
            <a:fillRect/>
          </a:stretch>
        </p:blipFill>
        <p:spPr bwMode="auto">
          <a:xfrm>
            <a:off x="7574756" y="5535930"/>
            <a:ext cx="2667000" cy="447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35234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BEDE2C-9014-2E4D-89A6-033587B7E01A}"/>
              </a:ext>
            </a:extLst>
          </p:cNvPr>
          <p:cNvSpPr>
            <a:spLocks noGrp="1"/>
          </p:cNvSpPr>
          <p:nvPr>
            <p:ph type="title"/>
          </p:nvPr>
        </p:nvSpPr>
        <p:spPr>
          <a:xfrm>
            <a:off x="2677886" y="428757"/>
            <a:ext cx="11952515" cy="1714500"/>
          </a:xfrm>
        </p:spPr>
        <p:txBody>
          <a:bodyPr/>
          <a:lstStyle/>
          <a:p>
            <a:pPr algn="l"/>
            <a:r>
              <a:rPr lang="en-US" dirty="0"/>
              <a:t>PLCs/TBTs Main Purposes</a:t>
            </a:r>
          </a:p>
        </p:txBody>
      </p:sp>
      <p:pic>
        <p:nvPicPr>
          <p:cNvPr id="6" name="Picture 5">
            <a:extLst>
              <a:ext uri="{FF2B5EF4-FFF2-40B4-BE49-F238E27FC236}">
                <a16:creationId xmlns:a16="http://schemas.microsoft.com/office/drawing/2014/main" id="{0D679AA9-35BE-B04B-8576-7602604FB509}"/>
              </a:ext>
            </a:extLst>
          </p:cNvPr>
          <p:cNvPicPr>
            <a:picLocks noChangeAspect="1"/>
          </p:cNvPicPr>
          <p:nvPr/>
        </p:nvPicPr>
        <p:blipFill>
          <a:blip r:embed="rId2"/>
          <a:stretch>
            <a:fillRect/>
          </a:stretch>
        </p:blipFill>
        <p:spPr>
          <a:xfrm>
            <a:off x="14585420" y="-13421"/>
            <a:ext cx="3702581" cy="1975248"/>
          </a:xfrm>
          <a:prstGeom prst="rect">
            <a:avLst/>
          </a:prstGeom>
        </p:spPr>
      </p:pic>
    </p:spTree>
    <p:extLst>
      <p:ext uri="{BB962C8B-B14F-4D97-AF65-F5344CB8AC3E}">
        <p14:creationId xmlns:p14="http://schemas.microsoft.com/office/powerpoint/2010/main" val="350183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BEDE2C-9014-2E4D-89A6-033587B7E01A}"/>
              </a:ext>
            </a:extLst>
          </p:cNvPr>
          <p:cNvSpPr>
            <a:spLocks noGrp="1"/>
          </p:cNvSpPr>
          <p:nvPr>
            <p:ph type="title"/>
          </p:nvPr>
        </p:nvSpPr>
        <p:spPr>
          <a:xfrm>
            <a:off x="2677886" y="428757"/>
            <a:ext cx="11952515" cy="1714500"/>
          </a:xfrm>
        </p:spPr>
        <p:txBody>
          <a:bodyPr/>
          <a:lstStyle/>
          <a:p>
            <a:pPr algn="l"/>
            <a:r>
              <a:rPr lang="en-US" dirty="0"/>
              <a:t>PLCs/TBTs Main Purposes</a:t>
            </a:r>
          </a:p>
        </p:txBody>
      </p:sp>
      <p:sp>
        <p:nvSpPr>
          <p:cNvPr id="4" name="Content Placeholder 3">
            <a:extLst>
              <a:ext uri="{FF2B5EF4-FFF2-40B4-BE49-F238E27FC236}">
                <a16:creationId xmlns:a16="http://schemas.microsoft.com/office/drawing/2014/main" id="{9E3CA98A-89D2-C84F-9FFF-9FA5599573F9}"/>
              </a:ext>
            </a:extLst>
          </p:cNvPr>
          <p:cNvSpPr>
            <a:spLocks noGrp="1"/>
          </p:cNvSpPr>
          <p:nvPr>
            <p:ph idx="1"/>
          </p:nvPr>
        </p:nvSpPr>
        <p:spPr>
          <a:xfrm>
            <a:off x="914400" y="2464679"/>
            <a:ext cx="13716000" cy="8160543"/>
          </a:xfrm>
        </p:spPr>
        <p:txBody>
          <a:bodyPr>
            <a:normAutofit/>
          </a:bodyPr>
          <a:lstStyle/>
          <a:p>
            <a:pPr marL="771525" indent="-771525">
              <a:buFont typeface="+mj-lt"/>
              <a:buAutoNum type="arabicPeriod"/>
            </a:pPr>
            <a:r>
              <a:rPr lang="en-US" sz="4800" b="0" dirty="0"/>
              <a:t>To improve the </a:t>
            </a:r>
            <a:r>
              <a:rPr lang="en-US" sz="4800" b="0" dirty="0">
                <a:solidFill>
                  <a:srgbClr val="0253FF"/>
                </a:solidFill>
              </a:rPr>
              <a:t>pedagogical knowledge </a:t>
            </a:r>
            <a:r>
              <a:rPr lang="en-US" sz="4800" b="0" dirty="0"/>
              <a:t>(skills and knowledge about </a:t>
            </a:r>
            <a:r>
              <a:rPr lang="en-US" sz="4800" b="0" dirty="0">
                <a:solidFill>
                  <a:srgbClr val="0253FF"/>
                </a:solidFill>
              </a:rPr>
              <a:t>HOW </a:t>
            </a:r>
            <a:r>
              <a:rPr lang="en-US" sz="4800" b="0" dirty="0"/>
              <a:t>we teach) and the </a:t>
            </a:r>
            <a:r>
              <a:rPr lang="en-US" sz="4800" b="0" dirty="0">
                <a:solidFill>
                  <a:srgbClr val="0253FF"/>
                </a:solidFill>
              </a:rPr>
              <a:t>content knowledge </a:t>
            </a:r>
            <a:r>
              <a:rPr lang="en-US" sz="4800" b="0" dirty="0"/>
              <a:t>(skills and knowledge about </a:t>
            </a:r>
            <a:r>
              <a:rPr lang="en-US" sz="4800" b="0" dirty="0">
                <a:solidFill>
                  <a:srgbClr val="0253FF"/>
                </a:solidFill>
              </a:rPr>
              <a:t>WHAT </a:t>
            </a:r>
            <a:r>
              <a:rPr lang="en-US" sz="4800" b="0" dirty="0"/>
              <a:t>we teach) of educators through </a:t>
            </a:r>
            <a:r>
              <a:rPr lang="en-US" sz="4800" b="0" dirty="0" smtClean="0"/>
              <a:t>collaboration</a:t>
            </a:r>
            <a:endParaRPr lang="en-US" sz="4800" b="0" dirty="0"/>
          </a:p>
        </p:txBody>
      </p:sp>
      <p:sp>
        <p:nvSpPr>
          <p:cNvPr id="5" name="TextBox 4">
            <a:extLst>
              <a:ext uri="{FF2B5EF4-FFF2-40B4-BE49-F238E27FC236}">
                <a16:creationId xmlns:a16="http://schemas.microsoft.com/office/drawing/2014/main" id="{8D57436D-78AA-5D45-A793-E13536F572E6}"/>
              </a:ext>
            </a:extLst>
          </p:cNvPr>
          <p:cNvSpPr txBox="1"/>
          <p:nvPr/>
        </p:nvSpPr>
        <p:spPr>
          <a:xfrm>
            <a:off x="14418367" y="9338371"/>
            <a:ext cx="3607141" cy="646331"/>
          </a:xfrm>
          <a:prstGeom prst="rect">
            <a:avLst/>
          </a:prstGeom>
          <a:noFill/>
        </p:spPr>
        <p:txBody>
          <a:bodyPr wrap="none" rtlCol="0">
            <a:spAutoFit/>
          </a:bodyPr>
          <a:lstStyle/>
          <a:p>
            <a:r>
              <a:rPr lang="en-US" sz="3600" b="1" dirty="0"/>
              <a:t>Fisher et al (2020)</a:t>
            </a:r>
          </a:p>
        </p:txBody>
      </p:sp>
      <p:pic>
        <p:nvPicPr>
          <p:cNvPr id="6" name="Picture 5">
            <a:extLst>
              <a:ext uri="{FF2B5EF4-FFF2-40B4-BE49-F238E27FC236}">
                <a16:creationId xmlns:a16="http://schemas.microsoft.com/office/drawing/2014/main" id="{0D679AA9-35BE-B04B-8576-7602604FB509}"/>
              </a:ext>
            </a:extLst>
          </p:cNvPr>
          <p:cNvPicPr>
            <a:picLocks noChangeAspect="1"/>
          </p:cNvPicPr>
          <p:nvPr/>
        </p:nvPicPr>
        <p:blipFill>
          <a:blip r:embed="rId2"/>
          <a:stretch>
            <a:fillRect/>
          </a:stretch>
        </p:blipFill>
        <p:spPr>
          <a:xfrm>
            <a:off x="14585420" y="-13421"/>
            <a:ext cx="3702581" cy="1975248"/>
          </a:xfrm>
          <a:prstGeom prst="rect">
            <a:avLst/>
          </a:prstGeom>
        </p:spPr>
      </p:pic>
      <p:pic>
        <p:nvPicPr>
          <p:cNvPr id="7" name="Picture 6">
            <a:extLst>
              <a:ext uri="{FF2B5EF4-FFF2-40B4-BE49-F238E27FC236}">
                <a16:creationId xmlns:a16="http://schemas.microsoft.com/office/drawing/2014/main" id="{B5C362B5-B196-9C47-BFE5-2B8DCDBB7BB6}"/>
              </a:ext>
            </a:extLst>
          </p:cNvPr>
          <p:cNvPicPr>
            <a:picLocks noChangeAspect="1"/>
          </p:cNvPicPr>
          <p:nvPr/>
        </p:nvPicPr>
        <p:blipFill>
          <a:blip r:embed="rId3"/>
          <a:stretch>
            <a:fillRect/>
          </a:stretch>
        </p:blipFill>
        <p:spPr>
          <a:xfrm rot="20535734">
            <a:off x="14708967" y="4673590"/>
            <a:ext cx="2696607" cy="3327392"/>
          </a:xfrm>
          <a:prstGeom prst="rect">
            <a:avLst/>
          </a:prstGeom>
        </p:spPr>
      </p:pic>
    </p:spTree>
    <p:extLst>
      <p:ext uri="{BB962C8B-B14F-4D97-AF65-F5344CB8AC3E}">
        <p14:creationId xmlns:p14="http://schemas.microsoft.com/office/powerpoint/2010/main" val="1153580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BEDE2C-9014-2E4D-89A6-033587B7E01A}"/>
              </a:ext>
            </a:extLst>
          </p:cNvPr>
          <p:cNvSpPr>
            <a:spLocks noGrp="1"/>
          </p:cNvSpPr>
          <p:nvPr>
            <p:ph type="title"/>
          </p:nvPr>
        </p:nvSpPr>
        <p:spPr>
          <a:xfrm>
            <a:off x="2677886" y="428757"/>
            <a:ext cx="11952515" cy="1714500"/>
          </a:xfrm>
        </p:spPr>
        <p:txBody>
          <a:bodyPr/>
          <a:lstStyle/>
          <a:p>
            <a:pPr algn="l"/>
            <a:r>
              <a:rPr lang="en-US" dirty="0"/>
              <a:t>PLCs/TBTs Main Purposes</a:t>
            </a:r>
          </a:p>
        </p:txBody>
      </p:sp>
      <p:sp>
        <p:nvSpPr>
          <p:cNvPr id="4" name="Content Placeholder 3">
            <a:extLst>
              <a:ext uri="{FF2B5EF4-FFF2-40B4-BE49-F238E27FC236}">
                <a16:creationId xmlns:a16="http://schemas.microsoft.com/office/drawing/2014/main" id="{9E3CA98A-89D2-C84F-9FFF-9FA5599573F9}"/>
              </a:ext>
            </a:extLst>
          </p:cNvPr>
          <p:cNvSpPr>
            <a:spLocks noGrp="1"/>
          </p:cNvSpPr>
          <p:nvPr>
            <p:ph idx="1"/>
          </p:nvPr>
        </p:nvSpPr>
        <p:spPr>
          <a:xfrm>
            <a:off x="914400" y="2464679"/>
            <a:ext cx="13716000" cy="8160543"/>
          </a:xfrm>
        </p:spPr>
        <p:txBody>
          <a:bodyPr>
            <a:normAutofit/>
          </a:bodyPr>
          <a:lstStyle/>
          <a:p>
            <a:pPr marL="771525" indent="-771525">
              <a:buFont typeface="+mj-lt"/>
              <a:buAutoNum type="arabicPeriod"/>
            </a:pPr>
            <a:r>
              <a:rPr lang="en-US" sz="4800" b="0" dirty="0"/>
              <a:t>To improve the </a:t>
            </a:r>
            <a:r>
              <a:rPr lang="en-US" sz="4800" b="0" dirty="0">
                <a:solidFill>
                  <a:srgbClr val="0253FF"/>
                </a:solidFill>
              </a:rPr>
              <a:t>pedagogical knowledge </a:t>
            </a:r>
            <a:r>
              <a:rPr lang="en-US" sz="4800" b="0" dirty="0"/>
              <a:t>(skills and knowledge about </a:t>
            </a:r>
            <a:r>
              <a:rPr lang="en-US" sz="4800" b="0" dirty="0">
                <a:solidFill>
                  <a:srgbClr val="0253FF"/>
                </a:solidFill>
              </a:rPr>
              <a:t>HOW </a:t>
            </a:r>
            <a:r>
              <a:rPr lang="en-US" sz="4800" b="0" dirty="0"/>
              <a:t>we teach) and the </a:t>
            </a:r>
            <a:r>
              <a:rPr lang="en-US" sz="4800" b="0" dirty="0">
                <a:solidFill>
                  <a:srgbClr val="0253FF"/>
                </a:solidFill>
              </a:rPr>
              <a:t>content knowledge </a:t>
            </a:r>
            <a:r>
              <a:rPr lang="en-US" sz="4800" b="0" dirty="0"/>
              <a:t>(skills and knowledge about </a:t>
            </a:r>
            <a:r>
              <a:rPr lang="en-US" sz="4800" b="0" dirty="0">
                <a:solidFill>
                  <a:srgbClr val="0253FF"/>
                </a:solidFill>
              </a:rPr>
              <a:t>WHAT </a:t>
            </a:r>
            <a:r>
              <a:rPr lang="en-US" sz="4800" b="0" dirty="0"/>
              <a:t>we teach) of educators through collaboration</a:t>
            </a:r>
          </a:p>
          <a:p>
            <a:pPr marL="771525" indent="-771525">
              <a:buFont typeface="+mj-lt"/>
              <a:buAutoNum type="arabicPeriod"/>
            </a:pPr>
            <a:r>
              <a:rPr lang="en-US" sz="4800" b="0" dirty="0"/>
              <a:t>To </a:t>
            </a:r>
            <a:r>
              <a:rPr lang="en-US" sz="4800" b="0" dirty="0">
                <a:solidFill>
                  <a:srgbClr val="0253FF"/>
                </a:solidFill>
              </a:rPr>
              <a:t>improve the learning outcomes </a:t>
            </a:r>
            <a:r>
              <a:rPr lang="en-US" sz="4800" b="0" dirty="0"/>
              <a:t>of </a:t>
            </a:r>
            <a:r>
              <a:rPr lang="en-US" sz="4800" b="0" dirty="0" smtClean="0"/>
              <a:t>students</a:t>
            </a:r>
            <a:endParaRPr lang="en-US" sz="4800" b="0" dirty="0"/>
          </a:p>
        </p:txBody>
      </p:sp>
      <p:sp>
        <p:nvSpPr>
          <p:cNvPr id="5" name="TextBox 4">
            <a:extLst>
              <a:ext uri="{FF2B5EF4-FFF2-40B4-BE49-F238E27FC236}">
                <a16:creationId xmlns:a16="http://schemas.microsoft.com/office/drawing/2014/main" id="{8D57436D-78AA-5D45-A793-E13536F572E6}"/>
              </a:ext>
            </a:extLst>
          </p:cNvPr>
          <p:cNvSpPr txBox="1"/>
          <p:nvPr/>
        </p:nvSpPr>
        <p:spPr>
          <a:xfrm>
            <a:off x="14418367" y="9338371"/>
            <a:ext cx="3607141" cy="646331"/>
          </a:xfrm>
          <a:prstGeom prst="rect">
            <a:avLst/>
          </a:prstGeom>
          <a:noFill/>
        </p:spPr>
        <p:txBody>
          <a:bodyPr wrap="none" rtlCol="0">
            <a:spAutoFit/>
          </a:bodyPr>
          <a:lstStyle/>
          <a:p>
            <a:r>
              <a:rPr lang="en-US" sz="3600" b="1" dirty="0"/>
              <a:t>Fisher et al (2020)</a:t>
            </a:r>
          </a:p>
        </p:txBody>
      </p:sp>
      <p:pic>
        <p:nvPicPr>
          <p:cNvPr id="6" name="Picture 5">
            <a:extLst>
              <a:ext uri="{FF2B5EF4-FFF2-40B4-BE49-F238E27FC236}">
                <a16:creationId xmlns:a16="http://schemas.microsoft.com/office/drawing/2014/main" id="{0D679AA9-35BE-B04B-8576-7602604FB509}"/>
              </a:ext>
            </a:extLst>
          </p:cNvPr>
          <p:cNvPicPr>
            <a:picLocks noChangeAspect="1"/>
          </p:cNvPicPr>
          <p:nvPr/>
        </p:nvPicPr>
        <p:blipFill>
          <a:blip r:embed="rId2"/>
          <a:stretch>
            <a:fillRect/>
          </a:stretch>
        </p:blipFill>
        <p:spPr>
          <a:xfrm>
            <a:off x="14585420" y="-13421"/>
            <a:ext cx="3702581" cy="1975248"/>
          </a:xfrm>
          <a:prstGeom prst="rect">
            <a:avLst/>
          </a:prstGeom>
        </p:spPr>
      </p:pic>
      <p:pic>
        <p:nvPicPr>
          <p:cNvPr id="7" name="Picture 6">
            <a:extLst>
              <a:ext uri="{FF2B5EF4-FFF2-40B4-BE49-F238E27FC236}">
                <a16:creationId xmlns:a16="http://schemas.microsoft.com/office/drawing/2014/main" id="{B5C362B5-B196-9C47-BFE5-2B8DCDBB7BB6}"/>
              </a:ext>
            </a:extLst>
          </p:cNvPr>
          <p:cNvPicPr>
            <a:picLocks noChangeAspect="1"/>
          </p:cNvPicPr>
          <p:nvPr/>
        </p:nvPicPr>
        <p:blipFill>
          <a:blip r:embed="rId3"/>
          <a:stretch>
            <a:fillRect/>
          </a:stretch>
        </p:blipFill>
        <p:spPr>
          <a:xfrm rot="20535734">
            <a:off x="14708967" y="4673590"/>
            <a:ext cx="2696607" cy="3327392"/>
          </a:xfrm>
          <a:prstGeom prst="rect">
            <a:avLst/>
          </a:prstGeom>
        </p:spPr>
      </p:pic>
    </p:spTree>
    <p:extLst>
      <p:ext uri="{BB962C8B-B14F-4D97-AF65-F5344CB8AC3E}">
        <p14:creationId xmlns:p14="http://schemas.microsoft.com/office/powerpoint/2010/main" val="1126959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BEDE2C-9014-2E4D-89A6-033587B7E01A}"/>
              </a:ext>
            </a:extLst>
          </p:cNvPr>
          <p:cNvSpPr>
            <a:spLocks noGrp="1"/>
          </p:cNvSpPr>
          <p:nvPr>
            <p:ph type="title"/>
          </p:nvPr>
        </p:nvSpPr>
        <p:spPr>
          <a:xfrm>
            <a:off x="2677886" y="428757"/>
            <a:ext cx="11952515" cy="1714500"/>
          </a:xfrm>
        </p:spPr>
        <p:txBody>
          <a:bodyPr/>
          <a:lstStyle/>
          <a:p>
            <a:pPr algn="l"/>
            <a:r>
              <a:rPr lang="en-US" dirty="0"/>
              <a:t>PLCs/TBTs Main Purposes</a:t>
            </a:r>
          </a:p>
        </p:txBody>
      </p:sp>
      <p:sp>
        <p:nvSpPr>
          <p:cNvPr id="4" name="Content Placeholder 3">
            <a:extLst>
              <a:ext uri="{FF2B5EF4-FFF2-40B4-BE49-F238E27FC236}">
                <a16:creationId xmlns:a16="http://schemas.microsoft.com/office/drawing/2014/main" id="{9E3CA98A-89D2-C84F-9FFF-9FA5599573F9}"/>
              </a:ext>
            </a:extLst>
          </p:cNvPr>
          <p:cNvSpPr>
            <a:spLocks noGrp="1"/>
          </p:cNvSpPr>
          <p:nvPr>
            <p:ph idx="1"/>
          </p:nvPr>
        </p:nvSpPr>
        <p:spPr>
          <a:xfrm>
            <a:off x="914400" y="2464679"/>
            <a:ext cx="13716000" cy="8160543"/>
          </a:xfrm>
        </p:spPr>
        <p:txBody>
          <a:bodyPr>
            <a:normAutofit/>
          </a:bodyPr>
          <a:lstStyle/>
          <a:p>
            <a:pPr marL="771525" indent="-771525">
              <a:buFont typeface="+mj-lt"/>
              <a:buAutoNum type="arabicPeriod"/>
            </a:pPr>
            <a:r>
              <a:rPr lang="en-US" sz="4800" b="0" dirty="0"/>
              <a:t>To improve the </a:t>
            </a:r>
            <a:r>
              <a:rPr lang="en-US" sz="4800" b="0" dirty="0">
                <a:solidFill>
                  <a:srgbClr val="0253FF"/>
                </a:solidFill>
              </a:rPr>
              <a:t>pedagogical knowledge </a:t>
            </a:r>
            <a:r>
              <a:rPr lang="en-US" sz="4800" b="0" dirty="0"/>
              <a:t>(skills and knowledge about </a:t>
            </a:r>
            <a:r>
              <a:rPr lang="en-US" sz="4800" b="0" dirty="0">
                <a:solidFill>
                  <a:srgbClr val="0253FF"/>
                </a:solidFill>
              </a:rPr>
              <a:t>HOW </a:t>
            </a:r>
            <a:r>
              <a:rPr lang="en-US" sz="4800" b="0" dirty="0"/>
              <a:t>we teach) and the </a:t>
            </a:r>
            <a:r>
              <a:rPr lang="en-US" sz="4800" b="0" dirty="0">
                <a:solidFill>
                  <a:srgbClr val="0253FF"/>
                </a:solidFill>
              </a:rPr>
              <a:t>content knowledge </a:t>
            </a:r>
            <a:r>
              <a:rPr lang="en-US" sz="4800" b="0" dirty="0"/>
              <a:t>(skills and knowledge about </a:t>
            </a:r>
            <a:r>
              <a:rPr lang="en-US" sz="4800" b="0" dirty="0">
                <a:solidFill>
                  <a:srgbClr val="0253FF"/>
                </a:solidFill>
              </a:rPr>
              <a:t>WHAT </a:t>
            </a:r>
            <a:r>
              <a:rPr lang="en-US" sz="4800" b="0" dirty="0"/>
              <a:t>we teach) of educators through collaboration</a:t>
            </a:r>
          </a:p>
          <a:p>
            <a:pPr marL="771525" indent="-771525">
              <a:buFont typeface="+mj-lt"/>
              <a:buAutoNum type="arabicPeriod"/>
            </a:pPr>
            <a:r>
              <a:rPr lang="en-US" sz="4800" b="0" dirty="0"/>
              <a:t>To </a:t>
            </a:r>
            <a:r>
              <a:rPr lang="en-US" sz="4800" b="0" dirty="0">
                <a:solidFill>
                  <a:srgbClr val="0253FF"/>
                </a:solidFill>
              </a:rPr>
              <a:t>improve the learning outcomes </a:t>
            </a:r>
            <a:r>
              <a:rPr lang="en-US" sz="4800" b="0" dirty="0"/>
              <a:t>of students</a:t>
            </a:r>
          </a:p>
          <a:p>
            <a:pPr marL="771525" indent="-771525">
              <a:buFont typeface="+mj-lt"/>
              <a:buAutoNum type="arabicPeriod"/>
            </a:pPr>
            <a:r>
              <a:rPr lang="en-US" sz="4800" b="0" dirty="0"/>
              <a:t>To </a:t>
            </a:r>
            <a:r>
              <a:rPr lang="en-US" sz="4800" b="0" dirty="0">
                <a:solidFill>
                  <a:srgbClr val="0253FF"/>
                </a:solidFill>
              </a:rPr>
              <a:t>enhance educators attitudes and dispositions </a:t>
            </a:r>
            <a:r>
              <a:rPr lang="en-US" sz="4800" b="0" dirty="0"/>
              <a:t>about students and  learning</a:t>
            </a:r>
          </a:p>
        </p:txBody>
      </p:sp>
      <p:sp>
        <p:nvSpPr>
          <p:cNvPr id="5" name="TextBox 4">
            <a:extLst>
              <a:ext uri="{FF2B5EF4-FFF2-40B4-BE49-F238E27FC236}">
                <a16:creationId xmlns:a16="http://schemas.microsoft.com/office/drawing/2014/main" id="{8D57436D-78AA-5D45-A793-E13536F572E6}"/>
              </a:ext>
            </a:extLst>
          </p:cNvPr>
          <p:cNvSpPr txBox="1"/>
          <p:nvPr/>
        </p:nvSpPr>
        <p:spPr>
          <a:xfrm>
            <a:off x="14418367" y="9338371"/>
            <a:ext cx="3607141" cy="646331"/>
          </a:xfrm>
          <a:prstGeom prst="rect">
            <a:avLst/>
          </a:prstGeom>
          <a:noFill/>
        </p:spPr>
        <p:txBody>
          <a:bodyPr wrap="none" rtlCol="0">
            <a:spAutoFit/>
          </a:bodyPr>
          <a:lstStyle/>
          <a:p>
            <a:r>
              <a:rPr lang="en-US" sz="3600" b="1" dirty="0"/>
              <a:t>Fisher et al (2020)</a:t>
            </a:r>
          </a:p>
        </p:txBody>
      </p:sp>
      <p:pic>
        <p:nvPicPr>
          <p:cNvPr id="6" name="Picture 5">
            <a:extLst>
              <a:ext uri="{FF2B5EF4-FFF2-40B4-BE49-F238E27FC236}">
                <a16:creationId xmlns:a16="http://schemas.microsoft.com/office/drawing/2014/main" id="{0D679AA9-35BE-B04B-8576-7602604FB509}"/>
              </a:ext>
            </a:extLst>
          </p:cNvPr>
          <p:cNvPicPr>
            <a:picLocks noChangeAspect="1"/>
          </p:cNvPicPr>
          <p:nvPr/>
        </p:nvPicPr>
        <p:blipFill>
          <a:blip r:embed="rId2"/>
          <a:stretch>
            <a:fillRect/>
          </a:stretch>
        </p:blipFill>
        <p:spPr>
          <a:xfrm>
            <a:off x="14585420" y="-13421"/>
            <a:ext cx="3702581" cy="1975248"/>
          </a:xfrm>
          <a:prstGeom prst="rect">
            <a:avLst/>
          </a:prstGeom>
        </p:spPr>
      </p:pic>
      <p:pic>
        <p:nvPicPr>
          <p:cNvPr id="7" name="Picture 6">
            <a:extLst>
              <a:ext uri="{FF2B5EF4-FFF2-40B4-BE49-F238E27FC236}">
                <a16:creationId xmlns:a16="http://schemas.microsoft.com/office/drawing/2014/main" id="{B5C362B5-B196-9C47-BFE5-2B8DCDBB7BB6}"/>
              </a:ext>
            </a:extLst>
          </p:cNvPr>
          <p:cNvPicPr>
            <a:picLocks noChangeAspect="1"/>
          </p:cNvPicPr>
          <p:nvPr/>
        </p:nvPicPr>
        <p:blipFill>
          <a:blip r:embed="rId3"/>
          <a:stretch>
            <a:fillRect/>
          </a:stretch>
        </p:blipFill>
        <p:spPr>
          <a:xfrm rot="20535734">
            <a:off x="14708967" y="4673590"/>
            <a:ext cx="2696607" cy="3327392"/>
          </a:xfrm>
          <a:prstGeom prst="rect">
            <a:avLst/>
          </a:prstGeom>
        </p:spPr>
      </p:pic>
    </p:spTree>
    <p:extLst>
      <p:ext uri="{BB962C8B-B14F-4D97-AF65-F5344CB8AC3E}">
        <p14:creationId xmlns:p14="http://schemas.microsoft.com/office/powerpoint/2010/main" val="133050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
          <p:cNvSpPr txBox="1">
            <a:spLocks noChangeArrowheads="1"/>
          </p:cNvSpPr>
          <p:nvPr/>
        </p:nvSpPr>
        <p:spPr bwMode="auto">
          <a:xfrm>
            <a:off x="1247775" y="523875"/>
            <a:ext cx="7012782" cy="1754326"/>
          </a:xfrm>
          <a:prstGeom prst="rect">
            <a:avLst/>
          </a:prstGeom>
          <a:solidFill>
            <a:srgbClr val="61A8B6"/>
          </a:solidFill>
          <a:ln w="38100">
            <a:solidFill>
              <a:srgbClr val="365073"/>
            </a:solidFill>
            <a:miter lim="800000"/>
            <a:headEnd/>
            <a:tailEnd/>
          </a:ln>
        </p:spPr>
        <p:txBody>
          <a:bodyPr>
            <a:spAutoFit/>
          </a:bodyPr>
          <a:lstStyle>
            <a:lvl1pPr>
              <a:spcBef>
                <a:spcPct val="20000"/>
              </a:spcBef>
              <a:buFont typeface="Arial" panose="020B0604020202020204" pitchFamily="34" charset="0"/>
              <a:buChar char="•"/>
              <a:defRPr sz="4000" b="1">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4000" b="1">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4000" b="1">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4000" b="1">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4000" b="1">
                <a:solidFill>
                  <a:schemeClr val="tx1"/>
                </a:solidFill>
                <a:latin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4000" b="1">
                <a:solidFill>
                  <a:schemeClr val="tx1"/>
                </a:solidFill>
                <a:latin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4000" b="1">
                <a:solidFill>
                  <a:schemeClr val="tx1"/>
                </a:solidFill>
                <a:latin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4000" b="1">
                <a:solidFill>
                  <a:schemeClr val="tx1"/>
                </a:solidFill>
                <a:latin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4000" b="1">
                <a:solidFill>
                  <a:schemeClr val="tx1"/>
                </a:solidFill>
                <a:latin typeface="Arial" panose="020B0604020202020204" pitchFamily="34" charset="0"/>
              </a:defRPr>
            </a:lvl9pPr>
          </a:lstStyle>
          <a:p>
            <a:pPr>
              <a:spcBef>
                <a:spcPct val="0"/>
              </a:spcBef>
              <a:buFontTx/>
              <a:buNone/>
            </a:pPr>
            <a:r>
              <a:rPr lang="en-US" altLang="en-US" sz="10800" dirty="0">
                <a:solidFill>
                  <a:schemeClr val="bg1"/>
                </a:solidFill>
                <a:cs typeface="Arial" panose="020B0604020202020204" pitchFamily="34" charset="0"/>
              </a:rPr>
              <a:t>Outcomes</a:t>
            </a:r>
          </a:p>
        </p:txBody>
      </p:sp>
    </p:spTree>
    <p:extLst>
      <p:ext uri="{BB962C8B-B14F-4D97-AF65-F5344CB8AC3E}">
        <p14:creationId xmlns:p14="http://schemas.microsoft.com/office/powerpoint/2010/main" val="21063953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EE0001-724C-1047-AA8F-A2D466D32553}"/>
              </a:ext>
            </a:extLst>
          </p:cNvPr>
          <p:cNvSpPr>
            <a:spLocks noGrp="1"/>
          </p:cNvSpPr>
          <p:nvPr>
            <p:ph type="title"/>
          </p:nvPr>
        </p:nvSpPr>
        <p:spPr>
          <a:xfrm>
            <a:off x="934274" y="4090338"/>
            <a:ext cx="12344400" cy="1714500"/>
          </a:xfrm>
        </p:spPr>
        <p:txBody>
          <a:bodyPr/>
          <a:lstStyle/>
          <a:p>
            <a:r>
              <a:rPr lang="en-US" dirty="0"/>
              <a:t>Need to move more </a:t>
            </a:r>
            <a:r>
              <a:rPr lang="en-US" dirty="0" smtClean="0"/>
              <a:t>towards…</a:t>
            </a:r>
            <a:endParaRPr lang="en-US" dirty="0"/>
          </a:p>
        </p:txBody>
      </p:sp>
      <p:sp>
        <p:nvSpPr>
          <p:cNvPr id="8" name="TextBox 1"/>
          <p:cNvSpPr txBox="1">
            <a:spLocks noChangeArrowheads="1"/>
          </p:cNvSpPr>
          <p:nvPr/>
        </p:nvSpPr>
        <p:spPr bwMode="auto">
          <a:xfrm>
            <a:off x="2884476" y="1923184"/>
            <a:ext cx="7012782" cy="1754326"/>
          </a:xfrm>
          <a:prstGeom prst="rect">
            <a:avLst/>
          </a:prstGeom>
          <a:solidFill>
            <a:srgbClr val="61A8B6"/>
          </a:solidFill>
          <a:ln w="38100">
            <a:solidFill>
              <a:srgbClr val="365073"/>
            </a:solidFill>
            <a:miter lim="800000"/>
            <a:headEnd/>
            <a:tailEnd/>
          </a:ln>
        </p:spPr>
        <p:txBody>
          <a:bodyPr>
            <a:spAutoFit/>
          </a:bodyPr>
          <a:lstStyle>
            <a:lvl1pPr>
              <a:spcBef>
                <a:spcPct val="20000"/>
              </a:spcBef>
              <a:buFont typeface="Arial" panose="020B0604020202020204" pitchFamily="34" charset="0"/>
              <a:buChar char="•"/>
              <a:defRPr sz="4000" b="1">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4000" b="1">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4000" b="1">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4000" b="1">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4000" b="1">
                <a:solidFill>
                  <a:schemeClr val="tx1"/>
                </a:solidFill>
                <a:latin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4000" b="1">
                <a:solidFill>
                  <a:schemeClr val="tx1"/>
                </a:solidFill>
                <a:latin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4000" b="1">
                <a:solidFill>
                  <a:schemeClr val="tx1"/>
                </a:solidFill>
                <a:latin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4000" b="1">
                <a:solidFill>
                  <a:schemeClr val="tx1"/>
                </a:solidFill>
                <a:latin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4000" b="1">
                <a:solidFill>
                  <a:schemeClr val="tx1"/>
                </a:solidFill>
                <a:latin typeface="Arial" panose="020B0604020202020204" pitchFamily="34" charset="0"/>
              </a:defRPr>
            </a:lvl9pPr>
          </a:lstStyle>
          <a:p>
            <a:pPr algn="ctr">
              <a:spcBef>
                <a:spcPct val="0"/>
              </a:spcBef>
              <a:buFontTx/>
              <a:buNone/>
            </a:pPr>
            <a:r>
              <a:rPr lang="en-US" altLang="en-US" sz="10800" dirty="0" smtClean="0">
                <a:solidFill>
                  <a:schemeClr val="bg1"/>
                </a:solidFill>
                <a:cs typeface="Arial" panose="020B0604020202020204" pitchFamily="34" charset="0"/>
              </a:rPr>
              <a:t>TBTs</a:t>
            </a:r>
            <a:endParaRPr lang="en-US" altLang="en-US" sz="10800" dirty="0">
              <a:solidFill>
                <a:schemeClr val="bg1"/>
              </a:solidFill>
              <a:cs typeface="Arial" panose="020B0604020202020204" pitchFamily="34" charset="0"/>
            </a:endParaRPr>
          </a:p>
        </p:txBody>
      </p:sp>
    </p:spTree>
    <p:extLst>
      <p:ext uri="{BB962C8B-B14F-4D97-AF65-F5344CB8AC3E}">
        <p14:creationId xmlns:p14="http://schemas.microsoft.com/office/powerpoint/2010/main" val="17896185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EE0001-724C-1047-AA8F-A2D466D32553}"/>
              </a:ext>
            </a:extLst>
          </p:cNvPr>
          <p:cNvSpPr>
            <a:spLocks noGrp="1"/>
          </p:cNvSpPr>
          <p:nvPr>
            <p:ph type="title"/>
          </p:nvPr>
        </p:nvSpPr>
        <p:spPr>
          <a:xfrm>
            <a:off x="934274" y="4090338"/>
            <a:ext cx="12344400" cy="1714500"/>
          </a:xfrm>
        </p:spPr>
        <p:txBody>
          <a:bodyPr/>
          <a:lstStyle/>
          <a:p>
            <a:r>
              <a:rPr lang="en-US" dirty="0"/>
              <a:t>Need to move more </a:t>
            </a:r>
            <a:r>
              <a:rPr lang="en-US" dirty="0" smtClean="0"/>
              <a:t>towards…</a:t>
            </a:r>
            <a:endParaRPr lang="en-US" dirty="0"/>
          </a:p>
        </p:txBody>
      </p:sp>
      <p:sp>
        <p:nvSpPr>
          <p:cNvPr id="7" name="TextBox 6"/>
          <p:cNvSpPr txBox="1"/>
          <p:nvPr/>
        </p:nvSpPr>
        <p:spPr>
          <a:xfrm>
            <a:off x="1479797" y="6057986"/>
            <a:ext cx="11253354" cy="3139321"/>
          </a:xfrm>
          <a:prstGeom prst="rect">
            <a:avLst/>
          </a:prstGeom>
          <a:noFill/>
        </p:spPr>
        <p:txBody>
          <a:bodyPr wrap="square" rtlCol="0">
            <a:spAutoFit/>
          </a:bodyPr>
          <a:lstStyle/>
          <a:p>
            <a:pPr algn="ctr"/>
            <a:r>
              <a:rPr lang="en-US" sz="9900" b="1" spc="870" dirty="0">
                <a:solidFill>
                  <a:srgbClr val="C00000"/>
                </a:solidFill>
              </a:rPr>
              <a:t>COLLABORATIVE</a:t>
            </a:r>
          </a:p>
          <a:p>
            <a:pPr algn="ctr"/>
            <a:r>
              <a:rPr lang="en-US" sz="9900" b="1" dirty="0">
                <a:solidFill>
                  <a:srgbClr val="C00000"/>
                </a:solidFill>
              </a:rPr>
              <a:t>PROFESSIONALISM</a:t>
            </a:r>
          </a:p>
        </p:txBody>
      </p:sp>
      <p:sp>
        <p:nvSpPr>
          <p:cNvPr id="8" name="TextBox 1"/>
          <p:cNvSpPr txBox="1">
            <a:spLocks noChangeArrowheads="1"/>
          </p:cNvSpPr>
          <p:nvPr/>
        </p:nvSpPr>
        <p:spPr bwMode="auto">
          <a:xfrm>
            <a:off x="2884476" y="1923184"/>
            <a:ext cx="7012782" cy="1754326"/>
          </a:xfrm>
          <a:prstGeom prst="rect">
            <a:avLst/>
          </a:prstGeom>
          <a:solidFill>
            <a:srgbClr val="61A8B6"/>
          </a:solidFill>
          <a:ln w="38100">
            <a:solidFill>
              <a:srgbClr val="365073"/>
            </a:solidFill>
            <a:miter lim="800000"/>
            <a:headEnd/>
            <a:tailEnd/>
          </a:ln>
        </p:spPr>
        <p:txBody>
          <a:bodyPr>
            <a:spAutoFit/>
          </a:bodyPr>
          <a:lstStyle>
            <a:lvl1pPr>
              <a:spcBef>
                <a:spcPct val="20000"/>
              </a:spcBef>
              <a:buFont typeface="Arial" panose="020B0604020202020204" pitchFamily="34" charset="0"/>
              <a:buChar char="•"/>
              <a:defRPr sz="4000" b="1">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4000" b="1">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4000" b="1">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4000" b="1">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4000" b="1">
                <a:solidFill>
                  <a:schemeClr val="tx1"/>
                </a:solidFill>
                <a:latin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4000" b="1">
                <a:solidFill>
                  <a:schemeClr val="tx1"/>
                </a:solidFill>
                <a:latin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4000" b="1">
                <a:solidFill>
                  <a:schemeClr val="tx1"/>
                </a:solidFill>
                <a:latin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4000" b="1">
                <a:solidFill>
                  <a:schemeClr val="tx1"/>
                </a:solidFill>
                <a:latin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4000" b="1">
                <a:solidFill>
                  <a:schemeClr val="tx1"/>
                </a:solidFill>
                <a:latin typeface="Arial" panose="020B0604020202020204" pitchFamily="34" charset="0"/>
              </a:defRPr>
            </a:lvl9pPr>
          </a:lstStyle>
          <a:p>
            <a:pPr algn="ctr">
              <a:spcBef>
                <a:spcPct val="0"/>
              </a:spcBef>
              <a:buFontTx/>
              <a:buNone/>
            </a:pPr>
            <a:r>
              <a:rPr lang="en-US" altLang="en-US" sz="10800" dirty="0" smtClean="0">
                <a:solidFill>
                  <a:schemeClr val="bg1"/>
                </a:solidFill>
                <a:cs typeface="Arial" panose="020B0604020202020204" pitchFamily="34" charset="0"/>
              </a:rPr>
              <a:t>TBTs</a:t>
            </a:r>
            <a:endParaRPr lang="en-US" altLang="en-US" sz="10800" dirty="0">
              <a:solidFill>
                <a:schemeClr val="bg1"/>
              </a:solidFill>
              <a:cs typeface="Arial" panose="020B0604020202020204" pitchFamily="34" charset="0"/>
            </a:endParaRPr>
          </a:p>
        </p:txBody>
      </p:sp>
    </p:spTree>
    <p:extLst>
      <p:ext uri="{BB962C8B-B14F-4D97-AF65-F5344CB8AC3E}">
        <p14:creationId xmlns:p14="http://schemas.microsoft.com/office/powerpoint/2010/main" val="1599496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EE0001-724C-1047-AA8F-A2D466D32553}"/>
              </a:ext>
            </a:extLst>
          </p:cNvPr>
          <p:cNvSpPr>
            <a:spLocks noGrp="1"/>
          </p:cNvSpPr>
          <p:nvPr>
            <p:ph type="title"/>
          </p:nvPr>
        </p:nvSpPr>
        <p:spPr>
          <a:xfrm>
            <a:off x="934274" y="4090338"/>
            <a:ext cx="12344400" cy="1714500"/>
          </a:xfrm>
        </p:spPr>
        <p:txBody>
          <a:bodyPr/>
          <a:lstStyle/>
          <a:p>
            <a:r>
              <a:rPr lang="en-US" dirty="0"/>
              <a:t>Need to move more </a:t>
            </a:r>
            <a:r>
              <a:rPr lang="en-US" dirty="0" smtClean="0"/>
              <a:t>towards…</a:t>
            </a:r>
            <a:endParaRPr lang="en-US" dirty="0"/>
          </a:p>
        </p:txBody>
      </p:sp>
      <p:sp>
        <p:nvSpPr>
          <p:cNvPr id="7" name="TextBox 6"/>
          <p:cNvSpPr txBox="1"/>
          <p:nvPr/>
        </p:nvSpPr>
        <p:spPr>
          <a:xfrm>
            <a:off x="1479797" y="6057986"/>
            <a:ext cx="11253354" cy="3139321"/>
          </a:xfrm>
          <a:prstGeom prst="rect">
            <a:avLst/>
          </a:prstGeom>
          <a:noFill/>
        </p:spPr>
        <p:txBody>
          <a:bodyPr wrap="square" rtlCol="0">
            <a:spAutoFit/>
          </a:bodyPr>
          <a:lstStyle/>
          <a:p>
            <a:pPr algn="ctr"/>
            <a:r>
              <a:rPr lang="en-US" sz="9900" b="1" spc="870" dirty="0">
                <a:solidFill>
                  <a:srgbClr val="C00000"/>
                </a:solidFill>
              </a:rPr>
              <a:t>COLLABORATIVE</a:t>
            </a:r>
          </a:p>
          <a:p>
            <a:pPr algn="ctr"/>
            <a:r>
              <a:rPr lang="en-US" sz="9900" b="1" dirty="0">
                <a:solidFill>
                  <a:srgbClr val="C00000"/>
                </a:solidFill>
              </a:rPr>
              <a:t>PROFESSIONALISM</a:t>
            </a:r>
          </a:p>
        </p:txBody>
      </p:sp>
      <p:pic>
        <p:nvPicPr>
          <p:cNvPr id="10" name="Picture 9">
            <a:extLst>
              <a:ext uri="{FF2B5EF4-FFF2-40B4-BE49-F238E27FC236}">
                <a16:creationId xmlns:a16="http://schemas.microsoft.com/office/drawing/2014/main" id="{D32B6E64-117F-7545-9428-22F101CE4D35}"/>
              </a:ext>
            </a:extLst>
          </p:cNvPr>
          <p:cNvPicPr>
            <a:picLocks noChangeAspect="1"/>
          </p:cNvPicPr>
          <p:nvPr/>
        </p:nvPicPr>
        <p:blipFill>
          <a:blip r:embed="rId2"/>
          <a:stretch>
            <a:fillRect/>
          </a:stretch>
        </p:blipFill>
        <p:spPr>
          <a:xfrm rot="1180196">
            <a:off x="14274783" y="527581"/>
            <a:ext cx="3267057" cy="4999862"/>
          </a:xfrm>
          <a:prstGeom prst="rect">
            <a:avLst/>
          </a:prstGeom>
        </p:spPr>
      </p:pic>
      <p:sp>
        <p:nvSpPr>
          <p:cNvPr id="8" name="TextBox 1"/>
          <p:cNvSpPr txBox="1">
            <a:spLocks noChangeArrowheads="1"/>
          </p:cNvSpPr>
          <p:nvPr/>
        </p:nvSpPr>
        <p:spPr bwMode="auto">
          <a:xfrm>
            <a:off x="2884476" y="1923184"/>
            <a:ext cx="7012782" cy="1754326"/>
          </a:xfrm>
          <a:prstGeom prst="rect">
            <a:avLst/>
          </a:prstGeom>
          <a:solidFill>
            <a:srgbClr val="61A8B6"/>
          </a:solidFill>
          <a:ln w="38100">
            <a:solidFill>
              <a:srgbClr val="365073"/>
            </a:solidFill>
            <a:miter lim="800000"/>
            <a:headEnd/>
            <a:tailEnd/>
          </a:ln>
        </p:spPr>
        <p:txBody>
          <a:bodyPr>
            <a:spAutoFit/>
          </a:bodyPr>
          <a:lstStyle>
            <a:lvl1pPr>
              <a:spcBef>
                <a:spcPct val="20000"/>
              </a:spcBef>
              <a:buFont typeface="Arial" panose="020B0604020202020204" pitchFamily="34" charset="0"/>
              <a:buChar char="•"/>
              <a:defRPr sz="4000" b="1">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4000" b="1">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4000" b="1">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4000" b="1">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4000" b="1">
                <a:solidFill>
                  <a:schemeClr val="tx1"/>
                </a:solidFill>
                <a:latin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4000" b="1">
                <a:solidFill>
                  <a:schemeClr val="tx1"/>
                </a:solidFill>
                <a:latin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4000" b="1">
                <a:solidFill>
                  <a:schemeClr val="tx1"/>
                </a:solidFill>
                <a:latin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4000" b="1">
                <a:solidFill>
                  <a:schemeClr val="tx1"/>
                </a:solidFill>
                <a:latin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4000" b="1">
                <a:solidFill>
                  <a:schemeClr val="tx1"/>
                </a:solidFill>
                <a:latin typeface="Arial" panose="020B0604020202020204" pitchFamily="34" charset="0"/>
              </a:defRPr>
            </a:lvl9pPr>
          </a:lstStyle>
          <a:p>
            <a:pPr algn="ctr">
              <a:spcBef>
                <a:spcPct val="0"/>
              </a:spcBef>
              <a:buFontTx/>
              <a:buNone/>
            </a:pPr>
            <a:r>
              <a:rPr lang="en-US" altLang="en-US" sz="10800" dirty="0" smtClean="0">
                <a:solidFill>
                  <a:schemeClr val="bg1"/>
                </a:solidFill>
                <a:cs typeface="Arial" panose="020B0604020202020204" pitchFamily="34" charset="0"/>
              </a:rPr>
              <a:t>TBTs</a:t>
            </a:r>
            <a:endParaRPr lang="en-US" altLang="en-US" sz="10800" dirty="0">
              <a:solidFill>
                <a:schemeClr val="bg1"/>
              </a:solidFill>
              <a:cs typeface="Arial" panose="020B0604020202020204" pitchFamily="34" charset="0"/>
            </a:endParaRPr>
          </a:p>
        </p:txBody>
      </p:sp>
    </p:spTree>
    <p:extLst>
      <p:ext uri="{BB962C8B-B14F-4D97-AF65-F5344CB8AC3E}">
        <p14:creationId xmlns:p14="http://schemas.microsoft.com/office/powerpoint/2010/main" val="18623024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B029B-5608-684F-94B3-9570A221CDC9}"/>
              </a:ext>
            </a:extLst>
          </p:cNvPr>
          <p:cNvSpPr>
            <a:spLocks noGrp="1"/>
          </p:cNvSpPr>
          <p:nvPr>
            <p:ph type="title"/>
          </p:nvPr>
        </p:nvSpPr>
        <p:spPr>
          <a:xfrm>
            <a:off x="0" y="0"/>
            <a:ext cx="18288000" cy="1866900"/>
          </a:xfrm>
        </p:spPr>
        <p:txBody>
          <a:bodyPr>
            <a:noAutofit/>
          </a:bodyPr>
          <a:lstStyle/>
          <a:p>
            <a:r>
              <a:rPr lang="en-US" dirty="0"/>
              <a:t>Purpose: Collaborative Professionalism</a:t>
            </a:r>
          </a:p>
        </p:txBody>
      </p:sp>
      <p:sp>
        <p:nvSpPr>
          <p:cNvPr id="3" name="Content Placeholder 2">
            <a:extLst>
              <a:ext uri="{FF2B5EF4-FFF2-40B4-BE49-F238E27FC236}">
                <a16:creationId xmlns:a16="http://schemas.microsoft.com/office/drawing/2014/main" id="{D799C7EE-E98B-864F-BCB6-2DCD04E561E5}"/>
              </a:ext>
            </a:extLst>
          </p:cNvPr>
          <p:cNvSpPr>
            <a:spLocks noGrp="1"/>
          </p:cNvSpPr>
          <p:nvPr>
            <p:ph idx="1"/>
          </p:nvPr>
        </p:nvSpPr>
        <p:spPr>
          <a:xfrm>
            <a:off x="857251" y="1866900"/>
            <a:ext cx="14464145" cy="6222423"/>
          </a:xfrm>
        </p:spPr>
        <p:txBody>
          <a:bodyPr>
            <a:normAutofit/>
          </a:bodyPr>
          <a:lstStyle/>
          <a:p>
            <a:pPr marL="0" indent="0">
              <a:buNone/>
            </a:pPr>
            <a:r>
              <a:rPr lang="en-US" sz="5700" b="0" dirty="0"/>
              <a:t>Collaborative Professionalism is about transforming teaching and learning together</a:t>
            </a:r>
            <a:r>
              <a:rPr lang="en-US" sz="5700" b="0" dirty="0" smtClean="0"/>
              <a:t>:</a:t>
            </a:r>
            <a:endParaRPr lang="en-US" sz="5700" b="0" dirty="0"/>
          </a:p>
        </p:txBody>
      </p:sp>
      <p:pic>
        <p:nvPicPr>
          <p:cNvPr id="5" name="Picture 4">
            <a:extLst>
              <a:ext uri="{FF2B5EF4-FFF2-40B4-BE49-F238E27FC236}">
                <a16:creationId xmlns:a16="http://schemas.microsoft.com/office/drawing/2014/main" id="{AF6ED65C-C13A-E24E-9439-D06FB5576EDF}"/>
              </a:ext>
            </a:extLst>
          </p:cNvPr>
          <p:cNvPicPr>
            <a:picLocks noChangeAspect="1"/>
          </p:cNvPicPr>
          <p:nvPr/>
        </p:nvPicPr>
        <p:blipFill>
          <a:blip r:embed="rId2"/>
          <a:stretch>
            <a:fillRect/>
          </a:stretch>
        </p:blipFill>
        <p:spPr>
          <a:xfrm rot="1148546">
            <a:off x="13596734" y="4889312"/>
            <a:ext cx="3137583" cy="4801715"/>
          </a:xfrm>
          <a:prstGeom prst="rect">
            <a:avLst/>
          </a:prstGeom>
        </p:spPr>
      </p:pic>
    </p:spTree>
    <p:extLst>
      <p:ext uri="{BB962C8B-B14F-4D97-AF65-F5344CB8AC3E}">
        <p14:creationId xmlns:p14="http://schemas.microsoft.com/office/powerpoint/2010/main" val="1933834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B029B-5608-684F-94B3-9570A221CDC9}"/>
              </a:ext>
            </a:extLst>
          </p:cNvPr>
          <p:cNvSpPr>
            <a:spLocks noGrp="1"/>
          </p:cNvSpPr>
          <p:nvPr>
            <p:ph type="title"/>
          </p:nvPr>
        </p:nvSpPr>
        <p:spPr>
          <a:xfrm>
            <a:off x="0" y="0"/>
            <a:ext cx="18288000" cy="1866900"/>
          </a:xfrm>
        </p:spPr>
        <p:txBody>
          <a:bodyPr>
            <a:noAutofit/>
          </a:bodyPr>
          <a:lstStyle/>
          <a:p>
            <a:r>
              <a:rPr lang="en-US" dirty="0"/>
              <a:t>Purpose: Collaborative Professionalism</a:t>
            </a:r>
          </a:p>
        </p:txBody>
      </p:sp>
      <p:sp>
        <p:nvSpPr>
          <p:cNvPr id="3" name="Content Placeholder 2">
            <a:extLst>
              <a:ext uri="{FF2B5EF4-FFF2-40B4-BE49-F238E27FC236}">
                <a16:creationId xmlns:a16="http://schemas.microsoft.com/office/drawing/2014/main" id="{D799C7EE-E98B-864F-BCB6-2DCD04E561E5}"/>
              </a:ext>
            </a:extLst>
          </p:cNvPr>
          <p:cNvSpPr>
            <a:spLocks noGrp="1"/>
          </p:cNvSpPr>
          <p:nvPr>
            <p:ph idx="1"/>
          </p:nvPr>
        </p:nvSpPr>
        <p:spPr>
          <a:xfrm>
            <a:off x="857251" y="1866900"/>
            <a:ext cx="14464145" cy="6222423"/>
          </a:xfrm>
        </p:spPr>
        <p:txBody>
          <a:bodyPr>
            <a:normAutofit/>
          </a:bodyPr>
          <a:lstStyle/>
          <a:p>
            <a:pPr marL="0" indent="0">
              <a:buNone/>
            </a:pPr>
            <a:r>
              <a:rPr lang="en-US" sz="5700" b="0" dirty="0"/>
              <a:t>Collaborative Professionalism is about transforming teaching and learning together:</a:t>
            </a:r>
          </a:p>
          <a:p>
            <a:pPr>
              <a:spcBef>
                <a:spcPts val="0"/>
              </a:spcBef>
            </a:pPr>
            <a:r>
              <a:rPr lang="en-US" sz="5700" b="0" dirty="0"/>
              <a:t>Evidence informed—but not data </a:t>
            </a:r>
            <a:r>
              <a:rPr lang="en-US" sz="5700" b="0" dirty="0" smtClean="0"/>
              <a:t>driven</a:t>
            </a:r>
            <a:endParaRPr lang="en-US" sz="5700" b="0" dirty="0"/>
          </a:p>
        </p:txBody>
      </p:sp>
      <p:pic>
        <p:nvPicPr>
          <p:cNvPr id="5" name="Picture 4">
            <a:extLst>
              <a:ext uri="{FF2B5EF4-FFF2-40B4-BE49-F238E27FC236}">
                <a16:creationId xmlns:a16="http://schemas.microsoft.com/office/drawing/2014/main" id="{AF6ED65C-C13A-E24E-9439-D06FB5576EDF}"/>
              </a:ext>
            </a:extLst>
          </p:cNvPr>
          <p:cNvPicPr>
            <a:picLocks noChangeAspect="1"/>
          </p:cNvPicPr>
          <p:nvPr/>
        </p:nvPicPr>
        <p:blipFill>
          <a:blip r:embed="rId2"/>
          <a:stretch>
            <a:fillRect/>
          </a:stretch>
        </p:blipFill>
        <p:spPr>
          <a:xfrm rot="1148546">
            <a:off x="13596734" y="4889312"/>
            <a:ext cx="3137583" cy="4801715"/>
          </a:xfrm>
          <a:prstGeom prst="rect">
            <a:avLst/>
          </a:prstGeom>
        </p:spPr>
      </p:pic>
    </p:spTree>
    <p:extLst>
      <p:ext uri="{BB962C8B-B14F-4D97-AF65-F5344CB8AC3E}">
        <p14:creationId xmlns:p14="http://schemas.microsoft.com/office/powerpoint/2010/main" val="4121002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B029B-5608-684F-94B3-9570A221CDC9}"/>
              </a:ext>
            </a:extLst>
          </p:cNvPr>
          <p:cNvSpPr>
            <a:spLocks noGrp="1"/>
          </p:cNvSpPr>
          <p:nvPr>
            <p:ph type="title"/>
          </p:nvPr>
        </p:nvSpPr>
        <p:spPr>
          <a:xfrm>
            <a:off x="0" y="0"/>
            <a:ext cx="18288000" cy="1866900"/>
          </a:xfrm>
        </p:spPr>
        <p:txBody>
          <a:bodyPr>
            <a:noAutofit/>
          </a:bodyPr>
          <a:lstStyle/>
          <a:p>
            <a:r>
              <a:rPr lang="en-US" dirty="0"/>
              <a:t>Purpose: Collaborative Professionalism</a:t>
            </a:r>
          </a:p>
        </p:txBody>
      </p:sp>
      <p:sp>
        <p:nvSpPr>
          <p:cNvPr id="3" name="Content Placeholder 2">
            <a:extLst>
              <a:ext uri="{FF2B5EF4-FFF2-40B4-BE49-F238E27FC236}">
                <a16:creationId xmlns:a16="http://schemas.microsoft.com/office/drawing/2014/main" id="{D799C7EE-E98B-864F-BCB6-2DCD04E561E5}"/>
              </a:ext>
            </a:extLst>
          </p:cNvPr>
          <p:cNvSpPr>
            <a:spLocks noGrp="1"/>
          </p:cNvSpPr>
          <p:nvPr>
            <p:ph idx="1"/>
          </p:nvPr>
        </p:nvSpPr>
        <p:spPr>
          <a:xfrm>
            <a:off x="857251" y="1866900"/>
            <a:ext cx="14464145" cy="6222423"/>
          </a:xfrm>
        </p:spPr>
        <p:txBody>
          <a:bodyPr>
            <a:normAutofit/>
          </a:bodyPr>
          <a:lstStyle/>
          <a:p>
            <a:pPr marL="0" indent="0">
              <a:buNone/>
            </a:pPr>
            <a:r>
              <a:rPr lang="en-US" sz="5700" b="0" dirty="0"/>
              <a:t>Collaborative Professionalism is about transforming teaching and learning together:</a:t>
            </a:r>
          </a:p>
          <a:p>
            <a:pPr>
              <a:spcBef>
                <a:spcPts val="0"/>
              </a:spcBef>
            </a:pPr>
            <a:r>
              <a:rPr lang="en-US" sz="5700" b="0" dirty="0"/>
              <a:t>Evidence informed—but not data driven</a:t>
            </a:r>
          </a:p>
          <a:p>
            <a:r>
              <a:rPr lang="en-US" sz="5700" b="0" dirty="0"/>
              <a:t>Deep and demanding </a:t>
            </a:r>
            <a:r>
              <a:rPr lang="en-US" sz="5700" b="0" dirty="0" smtClean="0"/>
              <a:t>dialogue</a:t>
            </a:r>
            <a:endParaRPr lang="en-US" sz="5700" b="0" dirty="0"/>
          </a:p>
        </p:txBody>
      </p:sp>
      <p:pic>
        <p:nvPicPr>
          <p:cNvPr id="5" name="Picture 4">
            <a:extLst>
              <a:ext uri="{FF2B5EF4-FFF2-40B4-BE49-F238E27FC236}">
                <a16:creationId xmlns:a16="http://schemas.microsoft.com/office/drawing/2014/main" id="{AF6ED65C-C13A-E24E-9439-D06FB5576EDF}"/>
              </a:ext>
            </a:extLst>
          </p:cNvPr>
          <p:cNvPicPr>
            <a:picLocks noChangeAspect="1"/>
          </p:cNvPicPr>
          <p:nvPr/>
        </p:nvPicPr>
        <p:blipFill>
          <a:blip r:embed="rId2"/>
          <a:stretch>
            <a:fillRect/>
          </a:stretch>
        </p:blipFill>
        <p:spPr>
          <a:xfrm rot="1148546">
            <a:off x="13596734" y="4889312"/>
            <a:ext cx="3137583" cy="4801715"/>
          </a:xfrm>
          <a:prstGeom prst="rect">
            <a:avLst/>
          </a:prstGeom>
        </p:spPr>
      </p:pic>
    </p:spTree>
    <p:extLst>
      <p:ext uri="{BB962C8B-B14F-4D97-AF65-F5344CB8AC3E}">
        <p14:creationId xmlns:p14="http://schemas.microsoft.com/office/powerpoint/2010/main" val="2133418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B029B-5608-684F-94B3-9570A221CDC9}"/>
              </a:ext>
            </a:extLst>
          </p:cNvPr>
          <p:cNvSpPr>
            <a:spLocks noGrp="1"/>
          </p:cNvSpPr>
          <p:nvPr>
            <p:ph type="title"/>
          </p:nvPr>
        </p:nvSpPr>
        <p:spPr>
          <a:xfrm>
            <a:off x="0" y="0"/>
            <a:ext cx="18288000" cy="1866900"/>
          </a:xfrm>
        </p:spPr>
        <p:txBody>
          <a:bodyPr>
            <a:noAutofit/>
          </a:bodyPr>
          <a:lstStyle/>
          <a:p>
            <a:r>
              <a:rPr lang="en-US" dirty="0"/>
              <a:t>Purpose: Collaborative Professionalism</a:t>
            </a:r>
          </a:p>
        </p:txBody>
      </p:sp>
      <p:sp>
        <p:nvSpPr>
          <p:cNvPr id="3" name="Content Placeholder 2">
            <a:extLst>
              <a:ext uri="{FF2B5EF4-FFF2-40B4-BE49-F238E27FC236}">
                <a16:creationId xmlns:a16="http://schemas.microsoft.com/office/drawing/2014/main" id="{D799C7EE-E98B-864F-BCB6-2DCD04E561E5}"/>
              </a:ext>
            </a:extLst>
          </p:cNvPr>
          <p:cNvSpPr>
            <a:spLocks noGrp="1"/>
          </p:cNvSpPr>
          <p:nvPr>
            <p:ph idx="1"/>
          </p:nvPr>
        </p:nvSpPr>
        <p:spPr>
          <a:xfrm>
            <a:off x="857251" y="1866900"/>
            <a:ext cx="14464145" cy="6222423"/>
          </a:xfrm>
        </p:spPr>
        <p:txBody>
          <a:bodyPr>
            <a:normAutofit/>
          </a:bodyPr>
          <a:lstStyle/>
          <a:p>
            <a:pPr marL="0" indent="0">
              <a:buNone/>
            </a:pPr>
            <a:r>
              <a:rPr lang="en-US" sz="5700" b="0" dirty="0"/>
              <a:t>Collaborative Professionalism is about transforming teaching and learning together:</a:t>
            </a:r>
          </a:p>
          <a:p>
            <a:pPr>
              <a:spcBef>
                <a:spcPts val="0"/>
              </a:spcBef>
            </a:pPr>
            <a:r>
              <a:rPr lang="en-US" sz="5700" b="0" dirty="0"/>
              <a:t>Evidence informed—but not data driven</a:t>
            </a:r>
          </a:p>
          <a:p>
            <a:r>
              <a:rPr lang="en-US" sz="5700" b="0" dirty="0"/>
              <a:t>Deep and demanding dialogue</a:t>
            </a:r>
          </a:p>
          <a:p>
            <a:r>
              <a:rPr lang="en-US" sz="5700" b="0" dirty="0"/>
              <a:t>Candid but constructive </a:t>
            </a:r>
            <a:r>
              <a:rPr lang="en-US" sz="5700" b="0" dirty="0" smtClean="0"/>
              <a:t>feedback</a:t>
            </a:r>
            <a:endParaRPr lang="en-US" sz="5700" b="0" dirty="0"/>
          </a:p>
        </p:txBody>
      </p:sp>
      <p:pic>
        <p:nvPicPr>
          <p:cNvPr id="5" name="Picture 4">
            <a:extLst>
              <a:ext uri="{FF2B5EF4-FFF2-40B4-BE49-F238E27FC236}">
                <a16:creationId xmlns:a16="http://schemas.microsoft.com/office/drawing/2014/main" id="{AF6ED65C-C13A-E24E-9439-D06FB5576EDF}"/>
              </a:ext>
            </a:extLst>
          </p:cNvPr>
          <p:cNvPicPr>
            <a:picLocks noChangeAspect="1"/>
          </p:cNvPicPr>
          <p:nvPr/>
        </p:nvPicPr>
        <p:blipFill>
          <a:blip r:embed="rId2"/>
          <a:stretch>
            <a:fillRect/>
          </a:stretch>
        </p:blipFill>
        <p:spPr>
          <a:xfrm rot="1148546">
            <a:off x="13596734" y="4889312"/>
            <a:ext cx="3137583" cy="4801715"/>
          </a:xfrm>
          <a:prstGeom prst="rect">
            <a:avLst/>
          </a:prstGeom>
        </p:spPr>
      </p:pic>
    </p:spTree>
    <p:extLst>
      <p:ext uri="{BB962C8B-B14F-4D97-AF65-F5344CB8AC3E}">
        <p14:creationId xmlns:p14="http://schemas.microsoft.com/office/powerpoint/2010/main" val="1990778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B029B-5608-684F-94B3-9570A221CDC9}"/>
              </a:ext>
            </a:extLst>
          </p:cNvPr>
          <p:cNvSpPr>
            <a:spLocks noGrp="1"/>
          </p:cNvSpPr>
          <p:nvPr>
            <p:ph type="title"/>
          </p:nvPr>
        </p:nvSpPr>
        <p:spPr>
          <a:xfrm>
            <a:off x="0" y="0"/>
            <a:ext cx="18288000" cy="1866900"/>
          </a:xfrm>
        </p:spPr>
        <p:txBody>
          <a:bodyPr>
            <a:noAutofit/>
          </a:bodyPr>
          <a:lstStyle/>
          <a:p>
            <a:r>
              <a:rPr lang="en-US" dirty="0"/>
              <a:t>Purpose: Collaborative Professionalism</a:t>
            </a:r>
          </a:p>
        </p:txBody>
      </p:sp>
      <p:sp>
        <p:nvSpPr>
          <p:cNvPr id="3" name="Content Placeholder 2">
            <a:extLst>
              <a:ext uri="{FF2B5EF4-FFF2-40B4-BE49-F238E27FC236}">
                <a16:creationId xmlns:a16="http://schemas.microsoft.com/office/drawing/2014/main" id="{D799C7EE-E98B-864F-BCB6-2DCD04E561E5}"/>
              </a:ext>
            </a:extLst>
          </p:cNvPr>
          <p:cNvSpPr>
            <a:spLocks noGrp="1"/>
          </p:cNvSpPr>
          <p:nvPr>
            <p:ph idx="1"/>
          </p:nvPr>
        </p:nvSpPr>
        <p:spPr>
          <a:xfrm>
            <a:off x="857251" y="1866900"/>
            <a:ext cx="14464145" cy="6222423"/>
          </a:xfrm>
        </p:spPr>
        <p:txBody>
          <a:bodyPr>
            <a:normAutofit/>
          </a:bodyPr>
          <a:lstStyle/>
          <a:p>
            <a:pPr marL="0" indent="0">
              <a:buNone/>
            </a:pPr>
            <a:r>
              <a:rPr lang="en-US" sz="5700" b="0" dirty="0"/>
              <a:t>Collaborative Professionalism is about transforming teaching and learning together:</a:t>
            </a:r>
          </a:p>
          <a:p>
            <a:pPr>
              <a:spcBef>
                <a:spcPts val="0"/>
              </a:spcBef>
            </a:pPr>
            <a:r>
              <a:rPr lang="en-US" sz="5700" b="0" dirty="0"/>
              <a:t>Evidence informed—but not data driven</a:t>
            </a:r>
          </a:p>
          <a:p>
            <a:r>
              <a:rPr lang="en-US" sz="5700" b="0" dirty="0"/>
              <a:t>Deep and demanding dialogue</a:t>
            </a:r>
          </a:p>
          <a:p>
            <a:r>
              <a:rPr lang="en-US" sz="5700" b="0" dirty="0"/>
              <a:t>Candid but constructive feedback</a:t>
            </a:r>
          </a:p>
          <a:p>
            <a:r>
              <a:rPr lang="en-US" sz="5700" b="0" dirty="0"/>
              <a:t>Continuous </a:t>
            </a:r>
            <a:r>
              <a:rPr lang="en-US" sz="5700" b="0" dirty="0" smtClean="0"/>
              <a:t>collaborative </a:t>
            </a:r>
            <a:r>
              <a:rPr lang="en-US" sz="5700" b="0" dirty="0"/>
              <a:t>inquiry </a:t>
            </a:r>
          </a:p>
        </p:txBody>
      </p:sp>
      <p:pic>
        <p:nvPicPr>
          <p:cNvPr id="5" name="Picture 4">
            <a:extLst>
              <a:ext uri="{FF2B5EF4-FFF2-40B4-BE49-F238E27FC236}">
                <a16:creationId xmlns:a16="http://schemas.microsoft.com/office/drawing/2014/main" id="{AF6ED65C-C13A-E24E-9439-D06FB5576EDF}"/>
              </a:ext>
            </a:extLst>
          </p:cNvPr>
          <p:cNvPicPr>
            <a:picLocks noChangeAspect="1"/>
          </p:cNvPicPr>
          <p:nvPr/>
        </p:nvPicPr>
        <p:blipFill>
          <a:blip r:embed="rId2"/>
          <a:stretch>
            <a:fillRect/>
          </a:stretch>
        </p:blipFill>
        <p:spPr>
          <a:xfrm rot="1148546">
            <a:off x="13596734" y="4889312"/>
            <a:ext cx="3137583" cy="4801715"/>
          </a:xfrm>
          <a:prstGeom prst="rect">
            <a:avLst/>
          </a:prstGeom>
        </p:spPr>
      </p:pic>
    </p:spTree>
    <p:extLst>
      <p:ext uri="{BB962C8B-B14F-4D97-AF65-F5344CB8AC3E}">
        <p14:creationId xmlns:p14="http://schemas.microsoft.com/office/powerpoint/2010/main" val="105353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F6829-57D2-FC4E-AC5A-80BE08373296}"/>
              </a:ext>
            </a:extLst>
          </p:cNvPr>
          <p:cNvSpPr>
            <a:spLocks noGrp="1"/>
          </p:cNvSpPr>
          <p:nvPr>
            <p:ph type="title"/>
          </p:nvPr>
        </p:nvSpPr>
        <p:spPr>
          <a:xfrm>
            <a:off x="914400" y="251151"/>
            <a:ext cx="16459200" cy="1714500"/>
          </a:xfrm>
        </p:spPr>
        <p:txBody>
          <a:bodyPr/>
          <a:lstStyle/>
          <a:p>
            <a:r>
              <a:rPr lang="en-US" dirty="0"/>
              <a:t>Guided by Principles of Equity</a:t>
            </a:r>
          </a:p>
        </p:txBody>
      </p:sp>
      <p:pic>
        <p:nvPicPr>
          <p:cNvPr id="5" name="Picture 4">
            <a:extLst>
              <a:ext uri="{FF2B5EF4-FFF2-40B4-BE49-F238E27FC236}">
                <a16:creationId xmlns:a16="http://schemas.microsoft.com/office/drawing/2014/main" id="{28BC0981-5BE6-C648-82C9-9AAA1D3CD0FD}"/>
              </a:ext>
            </a:extLst>
          </p:cNvPr>
          <p:cNvPicPr>
            <a:picLocks noChangeAspect="1"/>
          </p:cNvPicPr>
          <p:nvPr/>
        </p:nvPicPr>
        <p:blipFill>
          <a:blip r:embed="rId2"/>
          <a:stretch>
            <a:fillRect/>
          </a:stretch>
        </p:blipFill>
        <p:spPr>
          <a:xfrm>
            <a:off x="6677025" y="6764484"/>
            <a:ext cx="4933950" cy="2836718"/>
          </a:xfrm>
          <a:prstGeom prst="rect">
            <a:avLst/>
          </a:prstGeom>
          <a:ln w="38100">
            <a:solidFill>
              <a:schemeClr val="bg1">
                <a:lumMod val="50000"/>
              </a:schemeClr>
            </a:solidFill>
          </a:ln>
        </p:spPr>
      </p:pic>
    </p:spTree>
    <p:extLst>
      <p:ext uri="{BB962C8B-B14F-4D97-AF65-F5344CB8AC3E}">
        <p14:creationId xmlns:p14="http://schemas.microsoft.com/office/powerpoint/2010/main" val="11415559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F6829-57D2-FC4E-AC5A-80BE08373296}"/>
              </a:ext>
            </a:extLst>
          </p:cNvPr>
          <p:cNvSpPr>
            <a:spLocks noGrp="1"/>
          </p:cNvSpPr>
          <p:nvPr>
            <p:ph type="title"/>
          </p:nvPr>
        </p:nvSpPr>
        <p:spPr>
          <a:xfrm>
            <a:off x="914400" y="251151"/>
            <a:ext cx="16459200" cy="1714500"/>
          </a:xfrm>
        </p:spPr>
        <p:txBody>
          <a:bodyPr/>
          <a:lstStyle/>
          <a:p>
            <a:r>
              <a:rPr lang="en-US" dirty="0"/>
              <a:t>Guided by Principles of Equity</a:t>
            </a:r>
          </a:p>
        </p:txBody>
      </p:sp>
      <p:sp>
        <p:nvSpPr>
          <p:cNvPr id="3" name="Content Placeholder 2">
            <a:extLst>
              <a:ext uri="{FF2B5EF4-FFF2-40B4-BE49-F238E27FC236}">
                <a16:creationId xmlns:a16="http://schemas.microsoft.com/office/drawing/2014/main" id="{745FCAC6-6DF1-5E40-8761-ACD20EE2DB30}"/>
              </a:ext>
            </a:extLst>
          </p:cNvPr>
          <p:cNvSpPr>
            <a:spLocks noGrp="1"/>
          </p:cNvSpPr>
          <p:nvPr>
            <p:ph idx="1"/>
          </p:nvPr>
        </p:nvSpPr>
        <p:spPr>
          <a:xfrm>
            <a:off x="914400" y="1941409"/>
            <a:ext cx="16459200" cy="4364181"/>
          </a:xfrm>
        </p:spPr>
        <p:txBody>
          <a:bodyPr/>
          <a:lstStyle/>
          <a:p>
            <a:r>
              <a:rPr lang="en-US" b="0" dirty="0"/>
              <a:t>Respecting all </a:t>
            </a:r>
            <a:r>
              <a:rPr lang="en-US" b="0" dirty="0" smtClean="0"/>
              <a:t>students’ well-being</a:t>
            </a:r>
            <a:endParaRPr lang="en-US" b="0" dirty="0"/>
          </a:p>
        </p:txBody>
      </p:sp>
      <p:pic>
        <p:nvPicPr>
          <p:cNvPr id="5" name="Picture 4">
            <a:extLst>
              <a:ext uri="{FF2B5EF4-FFF2-40B4-BE49-F238E27FC236}">
                <a16:creationId xmlns:a16="http://schemas.microsoft.com/office/drawing/2014/main" id="{28BC0981-5BE6-C648-82C9-9AAA1D3CD0FD}"/>
              </a:ext>
            </a:extLst>
          </p:cNvPr>
          <p:cNvPicPr>
            <a:picLocks noChangeAspect="1"/>
          </p:cNvPicPr>
          <p:nvPr/>
        </p:nvPicPr>
        <p:blipFill>
          <a:blip r:embed="rId2"/>
          <a:stretch>
            <a:fillRect/>
          </a:stretch>
        </p:blipFill>
        <p:spPr>
          <a:xfrm>
            <a:off x="6677025" y="6764484"/>
            <a:ext cx="4933950" cy="2836718"/>
          </a:xfrm>
          <a:prstGeom prst="rect">
            <a:avLst/>
          </a:prstGeom>
          <a:ln w="38100">
            <a:solidFill>
              <a:schemeClr val="bg1">
                <a:lumMod val="50000"/>
              </a:schemeClr>
            </a:solidFill>
          </a:ln>
        </p:spPr>
      </p:pic>
      <p:sp>
        <p:nvSpPr>
          <p:cNvPr id="6" name="TextBox 5">
            <a:extLst>
              <a:ext uri="{FF2B5EF4-FFF2-40B4-BE49-F238E27FC236}">
                <a16:creationId xmlns:a16="http://schemas.microsoft.com/office/drawing/2014/main" id="{BABC07BA-07C1-914D-96C9-B7ACBCA79E54}"/>
              </a:ext>
            </a:extLst>
          </p:cNvPr>
          <p:cNvSpPr txBox="1"/>
          <p:nvPr/>
        </p:nvSpPr>
        <p:spPr>
          <a:xfrm>
            <a:off x="10867096" y="9571419"/>
            <a:ext cx="7250383" cy="715581"/>
          </a:xfrm>
          <a:prstGeom prst="rect">
            <a:avLst/>
          </a:prstGeom>
          <a:noFill/>
        </p:spPr>
        <p:txBody>
          <a:bodyPr wrap="none" rtlCol="0">
            <a:spAutoFit/>
          </a:bodyPr>
          <a:lstStyle/>
          <a:p>
            <a:r>
              <a:rPr lang="en-US" sz="4050" b="1" dirty="0"/>
              <a:t>Pollock in Datnow and Park 2019</a:t>
            </a:r>
          </a:p>
        </p:txBody>
      </p:sp>
    </p:spTree>
    <p:extLst>
      <p:ext uri="{BB962C8B-B14F-4D97-AF65-F5344CB8AC3E}">
        <p14:creationId xmlns:p14="http://schemas.microsoft.com/office/powerpoint/2010/main" val="14574202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1247775" y="3040857"/>
            <a:ext cx="15200556" cy="7246143"/>
          </a:xfrm>
        </p:spPr>
        <p:txBody>
          <a:bodyPr>
            <a:noAutofit/>
          </a:bodyPr>
          <a:lstStyle/>
          <a:p>
            <a:r>
              <a:rPr lang="en-US" b="0" dirty="0" smtClean="0"/>
              <a:t>Define </a:t>
            </a:r>
            <a:r>
              <a:rPr lang="en-US" b="0" dirty="0"/>
              <a:t>the purpose of TBTs, guided by </a:t>
            </a:r>
            <a:r>
              <a:rPr lang="en-US" b="0" dirty="0" smtClean="0"/>
              <a:t>equity</a:t>
            </a:r>
            <a:endParaRPr lang="en-US" b="0" dirty="0"/>
          </a:p>
        </p:txBody>
      </p:sp>
      <p:sp>
        <p:nvSpPr>
          <p:cNvPr id="7" name="TextBox 1"/>
          <p:cNvSpPr txBox="1">
            <a:spLocks noChangeArrowheads="1"/>
          </p:cNvSpPr>
          <p:nvPr/>
        </p:nvSpPr>
        <p:spPr bwMode="auto">
          <a:xfrm>
            <a:off x="1247775" y="523875"/>
            <a:ext cx="7012782" cy="1754326"/>
          </a:xfrm>
          <a:prstGeom prst="rect">
            <a:avLst/>
          </a:prstGeom>
          <a:solidFill>
            <a:srgbClr val="61A8B6"/>
          </a:solidFill>
          <a:ln w="38100">
            <a:solidFill>
              <a:srgbClr val="365073"/>
            </a:solidFill>
            <a:miter lim="800000"/>
            <a:headEnd/>
            <a:tailEnd/>
          </a:ln>
        </p:spPr>
        <p:txBody>
          <a:bodyPr>
            <a:spAutoFit/>
          </a:bodyPr>
          <a:lstStyle>
            <a:lvl1pPr>
              <a:spcBef>
                <a:spcPct val="20000"/>
              </a:spcBef>
              <a:buFont typeface="Arial" panose="020B0604020202020204" pitchFamily="34" charset="0"/>
              <a:buChar char="•"/>
              <a:defRPr sz="4000" b="1">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4000" b="1">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4000" b="1">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4000" b="1">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4000" b="1">
                <a:solidFill>
                  <a:schemeClr val="tx1"/>
                </a:solidFill>
                <a:latin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4000" b="1">
                <a:solidFill>
                  <a:schemeClr val="tx1"/>
                </a:solidFill>
                <a:latin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4000" b="1">
                <a:solidFill>
                  <a:schemeClr val="tx1"/>
                </a:solidFill>
                <a:latin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4000" b="1">
                <a:solidFill>
                  <a:schemeClr val="tx1"/>
                </a:solidFill>
                <a:latin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4000" b="1">
                <a:solidFill>
                  <a:schemeClr val="tx1"/>
                </a:solidFill>
                <a:latin typeface="Arial" panose="020B0604020202020204" pitchFamily="34" charset="0"/>
              </a:defRPr>
            </a:lvl9pPr>
          </a:lstStyle>
          <a:p>
            <a:pPr>
              <a:spcBef>
                <a:spcPct val="0"/>
              </a:spcBef>
              <a:buFontTx/>
              <a:buNone/>
            </a:pPr>
            <a:r>
              <a:rPr lang="en-US" altLang="en-US" sz="10800" dirty="0">
                <a:solidFill>
                  <a:schemeClr val="bg1"/>
                </a:solidFill>
                <a:cs typeface="Arial" panose="020B0604020202020204" pitchFamily="34" charset="0"/>
              </a:rPr>
              <a:t>Outcomes</a:t>
            </a:r>
          </a:p>
        </p:txBody>
      </p:sp>
    </p:spTree>
    <p:extLst>
      <p:ext uri="{BB962C8B-B14F-4D97-AF65-F5344CB8AC3E}">
        <p14:creationId xmlns:p14="http://schemas.microsoft.com/office/powerpoint/2010/main" val="557981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F6829-57D2-FC4E-AC5A-80BE08373296}"/>
              </a:ext>
            </a:extLst>
          </p:cNvPr>
          <p:cNvSpPr>
            <a:spLocks noGrp="1"/>
          </p:cNvSpPr>
          <p:nvPr>
            <p:ph type="title"/>
          </p:nvPr>
        </p:nvSpPr>
        <p:spPr>
          <a:xfrm>
            <a:off x="914400" y="251151"/>
            <a:ext cx="16459200" cy="1714500"/>
          </a:xfrm>
        </p:spPr>
        <p:txBody>
          <a:bodyPr/>
          <a:lstStyle/>
          <a:p>
            <a:r>
              <a:rPr lang="en-US" dirty="0"/>
              <a:t>Guided by Principles of Equity</a:t>
            </a:r>
          </a:p>
        </p:txBody>
      </p:sp>
      <p:sp>
        <p:nvSpPr>
          <p:cNvPr id="3" name="Content Placeholder 2">
            <a:extLst>
              <a:ext uri="{FF2B5EF4-FFF2-40B4-BE49-F238E27FC236}">
                <a16:creationId xmlns:a16="http://schemas.microsoft.com/office/drawing/2014/main" id="{745FCAC6-6DF1-5E40-8761-ACD20EE2DB30}"/>
              </a:ext>
            </a:extLst>
          </p:cNvPr>
          <p:cNvSpPr>
            <a:spLocks noGrp="1"/>
          </p:cNvSpPr>
          <p:nvPr>
            <p:ph idx="1"/>
          </p:nvPr>
        </p:nvSpPr>
        <p:spPr>
          <a:xfrm>
            <a:off x="914400" y="1941409"/>
            <a:ext cx="16459200" cy="4364181"/>
          </a:xfrm>
        </p:spPr>
        <p:txBody>
          <a:bodyPr/>
          <a:lstStyle/>
          <a:p>
            <a:r>
              <a:rPr lang="en-US" b="0" dirty="0"/>
              <a:t>Respecting all </a:t>
            </a:r>
            <a:r>
              <a:rPr lang="en-US" b="0" dirty="0" smtClean="0"/>
              <a:t>students’ well-being</a:t>
            </a:r>
            <a:endParaRPr lang="en-US" b="0" dirty="0"/>
          </a:p>
          <a:p>
            <a:r>
              <a:rPr lang="en-US" b="0" dirty="0"/>
              <a:t>Describing students accurately </a:t>
            </a:r>
          </a:p>
        </p:txBody>
      </p:sp>
      <p:pic>
        <p:nvPicPr>
          <p:cNvPr id="5" name="Picture 4">
            <a:extLst>
              <a:ext uri="{FF2B5EF4-FFF2-40B4-BE49-F238E27FC236}">
                <a16:creationId xmlns:a16="http://schemas.microsoft.com/office/drawing/2014/main" id="{28BC0981-5BE6-C648-82C9-9AAA1D3CD0FD}"/>
              </a:ext>
            </a:extLst>
          </p:cNvPr>
          <p:cNvPicPr>
            <a:picLocks noChangeAspect="1"/>
          </p:cNvPicPr>
          <p:nvPr/>
        </p:nvPicPr>
        <p:blipFill>
          <a:blip r:embed="rId2"/>
          <a:stretch>
            <a:fillRect/>
          </a:stretch>
        </p:blipFill>
        <p:spPr>
          <a:xfrm>
            <a:off x="6677025" y="6764484"/>
            <a:ext cx="4933950" cy="2836718"/>
          </a:xfrm>
          <a:prstGeom prst="rect">
            <a:avLst/>
          </a:prstGeom>
          <a:ln w="38100">
            <a:solidFill>
              <a:schemeClr val="bg1">
                <a:lumMod val="50000"/>
              </a:schemeClr>
            </a:solidFill>
          </a:ln>
        </p:spPr>
      </p:pic>
      <p:sp>
        <p:nvSpPr>
          <p:cNvPr id="6" name="TextBox 5">
            <a:extLst>
              <a:ext uri="{FF2B5EF4-FFF2-40B4-BE49-F238E27FC236}">
                <a16:creationId xmlns:a16="http://schemas.microsoft.com/office/drawing/2014/main" id="{BABC07BA-07C1-914D-96C9-B7ACBCA79E54}"/>
              </a:ext>
            </a:extLst>
          </p:cNvPr>
          <p:cNvSpPr txBox="1"/>
          <p:nvPr/>
        </p:nvSpPr>
        <p:spPr>
          <a:xfrm>
            <a:off x="10867096" y="9571419"/>
            <a:ext cx="7250383" cy="715581"/>
          </a:xfrm>
          <a:prstGeom prst="rect">
            <a:avLst/>
          </a:prstGeom>
          <a:noFill/>
        </p:spPr>
        <p:txBody>
          <a:bodyPr wrap="none" rtlCol="0">
            <a:spAutoFit/>
          </a:bodyPr>
          <a:lstStyle/>
          <a:p>
            <a:r>
              <a:rPr lang="en-US" sz="4050" b="1" dirty="0"/>
              <a:t>Pollock in Datnow and Park 2019</a:t>
            </a:r>
          </a:p>
        </p:txBody>
      </p:sp>
    </p:spTree>
    <p:extLst>
      <p:ext uri="{BB962C8B-B14F-4D97-AF65-F5344CB8AC3E}">
        <p14:creationId xmlns:p14="http://schemas.microsoft.com/office/powerpoint/2010/main" val="40342588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F6829-57D2-FC4E-AC5A-80BE08373296}"/>
              </a:ext>
            </a:extLst>
          </p:cNvPr>
          <p:cNvSpPr>
            <a:spLocks noGrp="1"/>
          </p:cNvSpPr>
          <p:nvPr>
            <p:ph type="title"/>
          </p:nvPr>
        </p:nvSpPr>
        <p:spPr>
          <a:xfrm>
            <a:off x="914400" y="251151"/>
            <a:ext cx="16459200" cy="1714500"/>
          </a:xfrm>
        </p:spPr>
        <p:txBody>
          <a:bodyPr/>
          <a:lstStyle/>
          <a:p>
            <a:r>
              <a:rPr lang="en-US" dirty="0"/>
              <a:t>Guided by Principles of Equity</a:t>
            </a:r>
          </a:p>
        </p:txBody>
      </p:sp>
      <p:sp>
        <p:nvSpPr>
          <p:cNvPr id="3" name="Content Placeholder 2">
            <a:extLst>
              <a:ext uri="{FF2B5EF4-FFF2-40B4-BE49-F238E27FC236}">
                <a16:creationId xmlns:a16="http://schemas.microsoft.com/office/drawing/2014/main" id="{745FCAC6-6DF1-5E40-8761-ACD20EE2DB30}"/>
              </a:ext>
            </a:extLst>
          </p:cNvPr>
          <p:cNvSpPr>
            <a:spLocks noGrp="1"/>
          </p:cNvSpPr>
          <p:nvPr>
            <p:ph idx="1"/>
          </p:nvPr>
        </p:nvSpPr>
        <p:spPr>
          <a:xfrm>
            <a:off x="914400" y="1941409"/>
            <a:ext cx="16459200" cy="4364181"/>
          </a:xfrm>
        </p:spPr>
        <p:txBody>
          <a:bodyPr/>
          <a:lstStyle/>
          <a:p>
            <a:r>
              <a:rPr lang="en-US" b="0" dirty="0"/>
              <a:t>Respecting all </a:t>
            </a:r>
            <a:r>
              <a:rPr lang="en-US" b="0" dirty="0" smtClean="0"/>
              <a:t>students’ well-being</a:t>
            </a:r>
            <a:endParaRPr lang="en-US" b="0" dirty="0"/>
          </a:p>
          <a:p>
            <a:r>
              <a:rPr lang="en-US" b="0" dirty="0"/>
              <a:t>Describing students accurately </a:t>
            </a:r>
          </a:p>
          <a:p>
            <a:r>
              <a:rPr lang="en-US" b="0" dirty="0" smtClean="0"/>
              <a:t>Pinpointing </a:t>
            </a:r>
            <a:r>
              <a:rPr lang="en-US" b="0" dirty="0"/>
              <a:t>precisely </a:t>
            </a:r>
            <a:r>
              <a:rPr lang="en-US" b="0" dirty="0" smtClean="0"/>
              <a:t>students’ </a:t>
            </a:r>
            <a:r>
              <a:rPr lang="en-US" b="0" dirty="0"/>
              <a:t>strengths and </a:t>
            </a:r>
            <a:r>
              <a:rPr lang="en-US" b="0" dirty="0" smtClean="0"/>
              <a:t>needs </a:t>
            </a:r>
            <a:r>
              <a:rPr lang="en-US" b="0" dirty="0"/>
              <a:t>and sharing opportunities to learn widely</a:t>
            </a:r>
          </a:p>
        </p:txBody>
      </p:sp>
      <p:pic>
        <p:nvPicPr>
          <p:cNvPr id="5" name="Picture 4">
            <a:extLst>
              <a:ext uri="{FF2B5EF4-FFF2-40B4-BE49-F238E27FC236}">
                <a16:creationId xmlns:a16="http://schemas.microsoft.com/office/drawing/2014/main" id="{28BC0981-5BE6-C648-82C9-9AAA1D3CD0FD}"/>
              </a:ext>
            </a:extLst>
          </p:cNvPr>
          <p:cNvPicPr>
            <a:picLocks noChangeAspect="1"/>
          </p:cNvPicPr>
          <p:nvPr/>
        </p:nvPicPr>
        <p:blipFill>
          <a:blip r:embed="rId2"/>
          <a:stretch>
            <a:fillRect/>
          </a:stretch>
        </p:blipFill>
        <p:spPr>
          <a:xfrm>
            <a:off x="6677025" y="6764484"/>
            <a:ext cx="4933950" cy="2836718"/>
          </a:xfrm>
          <a:prstGeom prst="rect">
            <a:avLst/>
          </a:prstGeom>
          <a:ln w="38100">
            <a:solidFill>
              <a:schemeClr val="bg1">
                <a:lumMod val="50000"/>
              </a:schemeClr>
            </a:solidFill>
          </a:ln>
        </p:spPr>
      </p:pic>
      <p:sp>
        <p:nvSpPr>
          <p:cNvPr id="6" name="TextBox 5">
            <a:extLst>
              <a:ext uri="{FF2B5EF4-FFF2-40B4-BE49-F238E27FC236}">
                <a16:creationId xmlns:a16="http://schemas.microsoft.com/office/drawing/2014/main" id="{BABC07BA-07C1-914D-96C9-B7ACBCA79E54}"/>
              </a:ext>
            </a:extLst>
          </p:cNvPr>
          <p:cNvSpPr txBox="1"/>
          <p:nvPr/>
        </p:nvSpPr>
        <p:spPr>
          <a:xfrm>
            <a:off x="10867096" y="9571419"/>
            <a:ext cx="7250383" cy="715581"/>
          </a:xfrm>
          <a:prstGeom prst="rect">
            <a:avLst/>
          </a:prstGeom>
          <a:noFill/>
        </p:spPr>
        <p:txBody>
          <a:bodyPr wrap="none" rtlCol="0">
            <a:spAutoFit/>
          </a:bodyPr>
          <a:lstStyle/>
          <a:p>
            <a:r>
              <a:rPr lang="en-US" sz="4050" b="1" dirty="0"/>
              <a:t>Pollock in Datnow and Park 2019</a:t>
            </a:r>
          </a:p>
        </p:txBody>
      </p:sp>
    </p:spTree>
    <p:extLst>
      <p:ext uri="{BB962C8B-B14F-4D97-AF65-F5344CB8AC3E}">
        <p14:creationId xmlns:p14="http://schemas.microsoft.com/office/powerpoint/2010/main" val="315540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DCF400-C5D1-9A46-90D7-1C33566230E3}"/>
              </a:ext>
            </a:extLst>
          </p:cNvPr>
          <p:cNvSpPr>
            <a:spLocks noGrp="1"/>
          </p:cNvSpPr>
          <p:nvPr>
            <p:ph type="title"/>
          </p:nvPr>
        </p:nvSpPr>
        <p:spPr/>
        <p:txBody>
          <a:bodyPr>
            <a:normAutofit/>
          </a:bodyPr>
          <a:lstStyle/>
          <a:p>
            <a:r>
              <a:rPr lang="en-US" sz="8100" dirty="0">
                <a:latin typeface="+mn-lt"/>
              </a:rPr>
              <a:t>So What Is Facilitation (of TBTs)?</a:t>
            </a:r>
          </a:p>
        </p:txBody>
      </p:sp>
      <p:grpSp>
        <p:nvGrpSpPr>
          <p:cNvPr id="3" name="Group 2"/>
          <p:cNvGrpSpPr/>
          <p:nvPr/>
        </p:nvGrpSpPr>
        <p:grpSpPr>
          <a:xfrm>
            <a:off x="2535135" y="2313496"/>
            <a:ext cx="11783784" cy="6598919"/>
            <a:chOff x="2168072" y="1417639"/>
            <a:chExt cx="7855856" cy="4399279"/>
          </a:xfrm>
        </p:grpSpPr>
        <p:pic>
          <p:nvPicPr>
            <p:cNvPr id="6" name="Picture 5">
              <a:extLst>
                <a:ext uri="{FF2B5EF4-FFF2-40B4-BE49-F238E27FC236}">
                  <a16:creationId xmlns:a16="http://schemas.microsoft.com/office/drawing/2014/main" id="{80AC2D2B-6C0E-8140-A192-DFE40BC6F2F8}"/>
                </a:ext>
              </a:extLst>
            </p:cNvPr>
            <p:cNvPicPr>
              <a:picLocks noChangeAspect="1"/>
            </p:cNvPicPr>
            <p:nvPr/>
          </p:nvPicPr>
          <p:blipFill>
            <a:blip r:embed="rId2"/>
            <a:stretch>
              <a:fillRect/>
            </a:stretch>
          </p:blipFill>
          <p:spPr>
            <a:xfrm>
              <a:off x="2168072" y="1417639"/>
              <a:ext cx="7855856" cy="4399279"/>
            </a:xfrm>
            <a:prstGeom prst="rect">
              <a:avLst/>
            </a:prstGeom>
          </p:spPr>
        </p:pic>
        <p:sp>
          <p:nvSpPr>
            <p:cNvPr id="2" name="Oval 1"/>
            <p:cNvSpPr/>
            <p:nvPr/>
          </p:nvSpPr>
          <p:spPr>
            <a:xfrm rot="20628921">
              <a:off x="3591791" y="1901536"/>
              <a:ext cx="5008418" cy="2857500"/>
            </a:xfrm>
            <a:prstGeom prst="ellipse">
              <a:avLst/>
            </a:prstGeom>
            <a:solidFill>
              <a:schemeClr val="bg1"/>
            </a:solid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500" b="1" dirty="0">
                  <a:solidFill>
                    <a:schemeClr val="tx1"/>
                  </a:solidFill>
                  <a:latin typeface="Bradley Hand ITC" panose="03070402050302030203" pitchFamily="66" charset="0"/>
                </a:rPr>
                <a:t>Facilitation</a:t>
              </a:r>
            </a:p>
            <a:p>
              <a:pPr algn="ctr"/>
              <a:r>
                <a:rPr lang="en-US" sz="3900" dirty="0">
                  <a:solidFill>
                    <a:schemeClr val="tx1"/>
                  </a:solidFill>
                  <a:latin typeface="Adobe Garamond Pro Bold" panose="02020702060506020403" pitchFamily="18" charset="0"/>
                </a:rPr>
                <a:t>Bringing Ideas Together</a:t>
              </a:r>
            </a:p>
          </p:txBody>
        </p:sp>
      </p:grpSp>
    </p:spTree>
    <p:extLst>
      <p:ext uri="{BB962C8B-B14F-4D97-AF65-F5344CB8AC3E}">
        <p14:creationId xmlns:p14="http://schemas.microsoft.com/office/powerpoint/2010/main" val="32118391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71D8FBA-DA69-3345-982E-52F8BCD36F65}"/>
              </a:ext>
            </a:extLst>
          </p:cNvPr>
          <p:cNvPicPr>
            <a:picLocks noChangeAspect="1"/>
          </p:cNvPicPr>
          <p:nvPr/>
        </p:nvPicPr>
        <p:blipFill>
          <a:blip r:embed="rId2"/>
          <a:stretch>
            <a:fillRect/>
          </a:stretch>
        </p:blipFill>
        <p:spPr>
          <a:xfrm>
            <a:off x="12254227" y="266701"/>
            <a:ext cx="5883107" cy="3162299"/>
          </a:xfrm>
          <a:prstGeom prst="rect">
            <a:avLst/>
          </a:prstGeom>
        </p:spPr>
      </p:pic>
      <p:sp>
        <p:nvSpPr>
          <p:cNvPr id="2" name="Title 1">
            <a:extLst>
              <a:ext uri="{FF2B5EF4-FFF2-40B4-BE49-F238E27FC236}">
                <a16:creationId xmlns:a16="http://schemas.microsoft.com/office/drawing/2014/main" id="{617AC4BA-E9EF-A246-8935-F9F2B1B516B7}"/>
              </a:ext>
            </a:extLst>
          </p:cNvPr>
          <p:cNvSpPr>
            <a:spLocks noGrp="1"/>
          </p:cNvSpPr>
          <p:nvPr>
            <p:ph type="title"/>
          </p:nvPr>
        </p:nvSpPr>
        <p:spPr>
          <a:xfrm>
            <a:off x="1117022" y="266702"/>
            <a:ext cx="9305925" cy="1714500"/>
          </a:xfrm>
        </p:spPr>
        <p:txBody>
          <a:bodyPr>
            <a:normAutofit/>
          </a:bodyPr>
          <a:lstStyle/>
          <a:p>
            <a:r>
              <a:rPr lang="en-US" dirty="0"/>
              <a:t>Facilitation: A Definition</a:t>
            </a:r>
          </a:p>
        </p:txBody>
      </p:sp>
    </p:spTree>
    <p:extLst>
      <p:ext uri="{BB962C8B-B14F-4D97-AF65-F5344CB8AC3E}">
        <p14:creationId xmlns:p14="http://schemas.microsoft.com/office/powerpoint/2010/main" val="14016947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71D8FBA-DA69-3345-982E-52F8BCD36F65}"/>
              </a:ext>
            </a:extLst>
          </p:cNvPr>
          <p:cNvPicPr>
            <a:picLocks noChangeAspect="1"/>
          </p:cNvPicPr>
          <p:nvPr/>
        </p:nvPicPr>
        <p:blipFill>
          <a:blip r:embed="rId2"/>
          <a:stretch>
            <a:fillRect/>
          </a:stretch>
        </p:blipFill>
        <p:spPr>
          <a:xfrm>
            <a:off x="12254227" y="266701"/>
            <a:ext cx="5883107" cy="3162299"/>
          </a:xfrm>
          <a:prstGeom prst="rect">
            <a:avLst/>
          </a:prstGeom>
        </p:spPr>
      </p:pic>
      <p:sp>
        <p:nvSpPr>
          <p:cNvPr id="2" name="Title 1">
            <a:extLst>
              <a:ext uri="{FF2B5EF4-FFF2-40B4-BE49-F238E27FC236}">
                <a16:creationId xmlns:a16="http://schemas.microsoft.com/office/drawing/2014/main" id="{617AC4BA-E9EF-A246-8935-F9F2B1B516B7}"/>
              </a:ext>
            </a:extLst>
          </p:cNvPr>
          <p:cNvSpPr>
            <a:spLocks noGrp="1"/>
          </p:cNvSpPr>
          <p:nvPr>
            <p:ph type="title"/>
          </p:nvPr>
        </p:nvSpPr>
        <p:spPr>
          <a:xfrm>
            <a:off x="1117022" y="266702"/>
            <a:ext cx="9305925" cy="1714500"/>
          </a:xfrm>
        </p:spPr>
        <p:txBody>
          <a:bodyPr>
            <a:normAutofit/>
          </a:bodyPr>
          <a:lstStyle/>
          <a:p>
            <a:r>
              <a:rPr lang="en-US" dirty="0"/>
              <a:t>Facilitation: A Definition</a:t>
            </a:r>
          </a:p>
        </p:txBody>
      </p:sp>
      <p:sp>
        <p:nvSpPr>
          <p:cNvPr id="3" name="Content Placeholder 2">
            <a:extLst>
              <a:ext uri="{FF2B5EF4-FFF2-40B4-BE49-F238E27FC236}">
                <a16:creationId xmlns:a16="http://schemas.microsoft.com/office/drawing/2014/main" id="{B3F2D8E6-8CF5-9248-97C6-16D07D2FB2B8}"/>
              </a:ext>
            </a:extLst>
          </p:cNvPr>
          <p:cNvSpPr>
            <a:spLocks noGrp="1"/>
          </p:cNvSpPr>
          <p:nvPr>
            <p:ph idx="1"/>
          </p:nvPr>
        </p:nvSpPr>
        <p:spPr>
          <a:xfrm>
            <a:off x="1340861" y="1742210"/>
            <a:ext cx="15102753" cy="7886700"/>
          </a:xfrm>
        </p:spPr>
        <p:txBody>
          <a:bodyPr>
            <a:normAutofit/>
          </a:bodyPr>
          <a:lstStyle/>
          <a:p>
            <a:pPr>
              <a:spcBef>
                <a:spcPts val="2700"/>
              </a:spcBef>
            </a:pPr>
            <a:r>
              <a:rPr lang="en-US" b="0" dirty="0"/>
              <a:t>The </a:t>
            </a:r>
            <a:r>
              <a:rPr lang="en-US" b="0" dirty="0">
                <a:solidFill>
                  <a:srgbClr val="0253FF"/>
                </a:solidFill>
                <a:hlinkClick r:id="rId3" tooltip="process">
                  <a:extLst>
                    <a:ext uri="{A12FA001-AC4F-418D-AE19-62706E023703}">
                      <ahyp:hlinkClr xmlns:ahyp="http://schemas.microsoft.com/office/drawing/2018/hyperlinkcolor" xmlns="" val="tx"/>
                    </a:ext>
                  </a:extLst>
                </a:hlinkClick>
              </a:rPr>
              <a:t>process</a:t>
            </a:r>
            <a:r>
              <a:rPr lang="en-US" b="0" dirty="0">
                <a:solidFill>
                  <a:srgbClr val="0253FF"/>
                </a:solidFill>
              </a:rPr>
              <a:t> </a:t>
            </a:r>
            <a:r>
              <a:rPr lang="en-US" b="0" dirty="0"/>
              <a:t>of making something </a:t>
            </a:r>
            <a:r>
              <a:rPr lang="en-US" b="0" dirty="0">
                <a:solidFill>
                  <a:srgbClr val="0253FF"/>
                </a:solidFill>
                <a:hlinkClick r:id="rId4" tooltip="possible">
                  <a:extLst>
                    <a:ext uri="{A12FA001-AC4F-418D-AE19-62706E023703}">
                      <ahyp:hlinkClr xmlns:ahyp="http://schemas.microsoft.com/office/drawing/2018/hyperlinkcolor" xmlns="" val="tx"/>
                    </a:ext>
                  </a:extLst>
                </a:hlinkClick>
              </a:rPr>
              <a:t>possible</a:t>
            </a:r>
            <a:r>
              <a:rPr lang="en-US" b="0" dirty="0">
                <a:solidFill>
                  <a:srgbClr val="0253FF"/>
                </a:solidFill>
              </a:rPr>
              <a:t> or </a:t>
            </a:r>
            <a:r>
              <a:rPr lang="en-US" b="0" dirty="0" smtClean="0">
                <a:solidFill>
                  <a:srgbClr val="0253FF"/>
                </a:solidFill>
                <a:hlinkClick r:id="rId5" tooltip="easier">
                  <a:extLst>
                    <a:ext uri="{A12FA001-AC4F-418D-AE19-62706E023703}">
                      <ahyp:hlinkClr xmlns:ahyp="http://schemas.microsoft.com/office/drawing/2018/hyperlinkcolor" xmlns="" val="tx"/>
                    </a:ext>
                  </a:extLst>
                </a:hlinkClick>
              </a:rPr>
              <a:t>easier</a:t>
            </a:r>
            <a:endParaRPr lang="en-US" b="0" dirty="0">
              <a:solidFill>
                <a:srgbClr val="0253FF"/>
              </a:solidFill>
            </a:endParaRPr>
          </a:p>
        </p:txBody>
      </p:sp>
    </p:spTree>
    <p:extLst>
      <p:ext uri="{BB962C8B-B14F-4D97-AF65-F5344CB8AC3E}">
        <p14:creationId xmlns:p14="http://schemas.microsoft.com/office/powerpoint/2010/main" val="654545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71D8FBA-DA69-3345-982E-52F8BCD36F65}"/>
              </a:ext>
            </a:extLst>
          </p:cNvPr>
          <p:cNvPicPr>
            <a:picLocks noChangeAspect="1"/>
          </p:cNvPicPr>
          <p:nvPr/>
        </p:nvPicPr>
        <p:blipFill>
          <a:blip r:embed="rId2"/>
          <a:stretch>
            <a:fillRect/>
          </a:stretch>
        </p:blipFill>
        <p:spPr>
          <a:xfrm>
            <a:off x="12254227" y="266701"/>
            <a:ext cx="5883107" cy="3162299"/>
          </a:xfrm>
          <a:prstGeom prst="rect">
            <a:avLst/>
          </a:prstGeom>
        </p:spPr>
      </p:pic>
      <p:sp>
        <p:nvSpPr>
          <p:cNvPr id="2" name="Title 1">
            <a:extLst>
              <a:ext uri="{FF2B5EF4-FFF2-40B4-BE49-F238E27FC236}">
                <a16:creationId xmlns:a16="http://schemas.microsoft.com/office/drawing/2014/main" id="{617AC4BA-E9EF-A246-8935-F9F2B1B516B7}"/>
              </a:ext>
            </a:extLst>
          </p:cNvPr>
          <p:cNvSpPr>
            <a:spLocks noGrp="1"/>
          </p:cNvSpPr>
          <p:nvPr>
            <p:ph type="title"/>
          </p:nvPr>
        </p:nvSpPr>
        <p:spPr>
          <a:xfrm>
            <a:off x="1117022" y="266702"/>
            <a:ext cx="9305925" cy="1714500"/>
          </a:xfrm>
        </p:spPr>
        <p:txBody>
          <a:bodyPr>
            <a:normAutofit/>
          </a:bodyPr>
          <a:lstStyle/>
          <a:p>
            <a:r>
              <a:rPr lang="en-US" dirty="0"/>
              <a:t>Facilitation: A Definition</a:t>
            </a:r>
          </a:p>
        </p:txBody>
      </p:sp>
      <p:sp>
        <p:nvSpPr>
          <p:cNvPr id="3" name="Content Placeholder 2">
            <a:extLst>
              <a:ext uri="{FF2B5EF4-FFF2-40B4-BE49-F238E27FC236}">
                <a16:creationId xmlns:a16="http://schemas.microsoft.com/office/drawing/2014/main" id="{B3F2D8E6-8CF5-9248-97C6-16D07D2FB2B8}"/>
              </a:ext>
            </a:extLst>
          </p:cNvPr>
          <p:cNvSpPr>
            <a:spLocks noGrp="1"/>
          </p:cNvSpPr>
          <p:nvPr>
            <p:ph idx="1"/>
          </p:nvPr>
        </p:nvSpPr>
        <p:spPr>
          <a:xfrm>
            <a:off x="1340861" y="1742210"/>
            <a:ext cx="15102753" cy="7886700"/>
          </a:xfrm>
        </p:spPr>
        <p:txBody>
          <a:bodyPr>
            <a:normAutofit/>
          </a:bodyPr>
          <a:lstStyle/>
          <a:p>
            <a:pPr>
              <a:spcBef>
                <a:spcPts val="2700"/>
              </a:spcBef>
            </a:pPr>
            <a:r>
              <a:rPr lang="en-US" b="0" dirty="0"/>
              <a:t>The </a:t>
            </a:r>
            <a:r>
              <a:rPr lang="en-US" b="0" dirty="0">
                <a:solidFill>
                  <a:srgbClr val="0253FF"/>
                </a:solidFill>
                <a:hlinkClick r:id="rId3" tooltip="process">
                  <a:extLst>
                    <a:ext uri="{A12FA001-AC4F-418D-AE19-62706E023703}">
                      <ahyp:hlinkClr xmlns:ahyp="http://schemas.microsoft.com/office/drawing/2018/hyperlinkcolor" xmlns="" val="tx"/>
                    </a:ext>
                  </a:extLst>
                </a:hlinkClick>
              </a:rPr>
              <a:t>process</a:t>
            </a:r>
            <a:r>
              <a:rPr lang="en-US" b="0" dirty="0">
                <a:solidFill>
                  <a:srgbClr val="0253FF"/>
                </a:solidFill>
              </a:rPr>
              <a:t> </a:t>
            </a:r>
            <a:r>
              <a:rPr lang="en-US" b="0" dirty="0"/>
              <a:t>of making something </a:t>
            </a:r>
            <a:r>
              <a:rPr lang="en-US" b="0" dirty="0">
                <a:solidFill>
                  <a:srgbClr val="0253FF"/>
                </a:solidFill>
                <a:hlinkClick r:id="rId4" tooltip="possible">
                  <a:extLst>
                    <a:ext uri="{A12FA001-AC4F-418D-AE19-62706E023703}">
                      <ahyp:hlinkClr xmlns:ahyp="http://schemas.microsoft.com/office/drawing/2018/hyperlinkcolor" xmlns="" val="tx"/>
                    </a:ext>
                  </a:extLst>
                </a:hlinkClick>
              </a:rPr>
              <a:t>possible</a:t>
            </a:r>
            <a:r>
              <a:rPr lang="en-US" b="0" dirty="0">
                <a:solidFill>
                  <a:srgbClr val="0253FF"/>
                </a:solidFill>
              </a:rPr>
              <a:t> or </a:t>
            </a:r>
            <a:r>
              <a:rPr lang="en-US" b="0" dirty="0">
                <a:solidFill>
                  <a:srgbClr val="0253FF"/>
                </a:solidFill>
                <a:hlinkClick r:id="rId5" tooltip="easier">
                  <a:extLst>
                    <a:ext uri="{A12FA001-AC4F-418D-AE19-62706E023703}">
                      <ahyp:hlinkClr xmlns:ahyp="http://schemas.microsoft.com/office/drawing/2018/hyperlinkcolor" xmlns="" val="tx"/>
                    </a:ext>
                  </a:extLst>
                </a:hlinkClick>
              </a:rPr>
              <a:t>easier</a:t>
            </a:r>
            <a:endParaRPr lang="en-US" b="0" dirty="0">
              <a:solidFill>
                <a:srgbClr val="0253FF"/>
              </a:solidFill>
            </a:endParaRPr>
          </a:p>
          <a:p>
            <a:pPr>
              <a:spcBef>
                <a:spcPts val="2700"/>
              </a:spcBef>
            </a:pPr>
            <a:r>
              <a:rPr lang="en-US" b="0" dirty="0">
                <a:solidFill>
                  <a:srgbClr val="0253FF"/>
                </a:solidFill>
              </a:rPr>
              <a:t>The </a:t>
            </a:r>
            <a:r>
              <a:rPr lang="en-US" b="0" dirty="0">
                <a:solidFill>
                  <a:srgbClr val="0253FF"/>
                </a:solidFill>
                <a:hlinkClick r:id="rId6" tooltip="act">
                  <a:extLst>
                    <a:ext uri="{A12FA001-AC4F-418D-AE19-62706E023703}">
                      <ahyp:hlinkClr xmlns:ahyp="http://schemas.microsoft.com/office/drawing/2018/hyperlinkcolor" xmlns="" val="tx"/>
                    </a:ext>
                  </a:extLst>
                </a:hlinkClick>
              </a:rPr>
              <a:t>act</a:t>
            </a:r>
            <a:r>
              <a:rPr lang="en-US" b="0" dirty="0">
                <a:solidFill>
                  <a:srgbClr val="0253FF"/>
                </a:solidFill>
              </a:rPr>
              <a:t> of </a:t>
            </a:r>
            <a:r>
              <a:rPr lang="en-US" b="0" dirty="0">
                <a:solidFill>
                  <a:srgbClr val="0253FF"/>
                </a:solidFill>
                <a:hlinkClick r:id="rId7" tooltip="helping">
                  <a:extLst>
                    <a:ext uri="{A12FA001-AC4F-418D-AE19-62706E023703}">
                      <ahyp:hlinkClr xmlns:ahyp="http://schemas.microsoft.com/office/drawing/2018/hyperlinkcolor" xmlns="" val="tx"/>
                    </a:ext>
                  </a:extLst>
                </a:hlinkClick>
              </a:rPr>
              <a:t>helping</a:t>
            </a:r>
            <a:r>
              <a:rPr lang="en-US" b="0" dirty="0">
                <a:solidFill>
                  <a:srgbClr val="0253FF"/>
                </a:solidFill>
              </a:rPr>
              <a:t> other </a:t>
            </a:r>
            <a:r>
              <a:rPr lang="en-US" b="0" dirty="0">
                <a:solidFill>
                  <a:srgbClr val="0253FF"/>
                </a:solidFill>
                <a:hlinkClick r:id="rId8" tooltip="people">
                  <a:extLst>
                    <a:ext uri="{A12FA001-AC4F-418D-AE19-62706E023703}">
                      <ahyp:hlinkClr xmlns:ahyp="http://schemas.microsoft.com/office/drawing/2018/hyperlinkcolor" xmlns="" val="tx"/>
                    </a:ext>
                  </a:extLst>
                </a:hlinkClick>
              </a:rPr>
              <a:t>people</a:t>
            </a:r>
            <a:r>
              <a:rPr lang="en-US" b="0" dirty="0"/>
              <a:t> to </a:t>
            </a:r>
            <a:r>
              <a:rPr lang="en-US" b="0" dirty="0">
                <a:hlinkClick r:id="rId9" tooltip="deal">
                  <a:extLst>
                    <a:ext uri="{A12FA001-AC4F-418D-AE19-62706E023703}">
                      <ahyp:hlinkClr xmlns:ahyp="http://schemas.microsoft.com/office/drawing/2018/hyperlinkcolor" xmlns="" val="tx"/>
                    </a:ext>
                  </a:extLst>
                </a:hlinkClick>
              </a:rPr>
              <a:t>deal</a:t>
            </a:r>
            <a:r>
              <a:rPr lang="en-US" b="0" dirty="0"/>
              <a:t> with a process or </a:t>
            </a:r>
            <a:r>
              <a:rPr lang="en-US" b="0" dirty="0">
                <a:solidFill>
                  <a:srgbClr val="0253FF"/>
                </a:solidFill>
              </a:rPr>
              <a:t>reach an agreement or </a:t>
            </a:r>
            <a:r>
              <a:rPr lang="en-US" b="0" dirty="0">
                <a:solidFill>
                  <a:srgbClr val="0253FF"/>
                </a:solidFill>
                <a:hlinkClick r:id="rId10" tooltip="solution">
                  <a:extLst>
                    <a:ext uri="{A12FA001-AC4F-418D-AE19-62706E023703}">
                      <ahyp:hlinkClr xmlns:ahyp="http://schemas.microsoft.com/office/drawing/2018/hyperlinkcolor" xmlns="" val="tx"/>
                    </a:ext>
                  </a:extLst>
                </a:hlinkClick>
              </a:rPr>
              <a:t>solution</a:t>
            </a:r>
            <a:r>
              <a:rPr lang="en-US" b="0" dirty="0">
                <a:solidFill>
                  <a:srgbClr val="0253FF"/>
                </a:solidFill>
              </a:rPr>
              <a:t> </a:t>
            </a:r>
          </a:p>
        </p:txBody>
      </p:sp>
    </p:spTree>
    <p:extLst>
      <p:ext uri="{BB962C8B-B14F-4D97-AF65-F5344CB8AC3E}">
        <p14:creationId xmlns:p14="http://schemas.microsoft.com/office/powerpoint/2010/main" val="3508404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71D8FBA-DA69-3345-982E-52F8BCD36F65}"/>
              </a:ext>
            </a:extLst>
          </p:cNvPr>
          <p:cNvPicPr>
            <a:picLocks noChangeAspect="1"/>
          </p:cNvPicPr>
          <p:nvPr/>
        </p:nvPicPr>
        <p:blipFill>
          <a:blip r:embed="rId2"/>
          <a:stretch>
            <a:fillRect/>
          </a:stretch>
        </p:blipFill>
        <p:spPr>
          <a:xfrm>
            <a:off x="12254227" y="266701"/>
            <a:ext cx="5883107" cy="3162299"/>
          </a:xfrm>
          <a:prstGeom prst="rect">
            <a:avLst/>
          </a:prstGeom>
        </p:spPr>
      </p:pic>
      <p:sp>
        <p:nvSpPr>
          <p:cNvPr id="2" name="Title 1">
            <a:extLst>
              <a:ext uri="{FF2B5EF4-FFF2-40B4-BE49-F238E27FC236}">
                <a16:creationId xmlns:a16="http://schemas.microsoft.com/office/drawing/2014/main" id="{617AC4BA-E9EF-A246-8935-F9F2B1B516B7}"/>
              </a:ext>
            </a:extLst>
          </p:cNvPr>
          <p:cNvSpPr>
            <a:spLocks noGrp="1"/>
          </p:cNvSpPr>
          <p:nvPr>
            <p:ph type="title"/>
          </p:nvPr>
        </p:nvSpPr>
        <p:spPr>
          <a:xfrm>
            <a:off x="1117022" y="266702"/>
            <a:ext cx="9305925" cy="1714500"/>
          </a:xfrm>
        </p:spPr>
        <p:txBody>
          <a:bodyPr>
            <a:normAutofit/>
          </a:bodyPr>
          <a:lstStyle/>
          <a:p>
            <a:r>
              <a:rPr lang="en-US" dirty="0"/>
              <a:t>Facilitation: A Definition</a:t>
            </a:r>
          </a:p>
        </p:txBody>
      </p:sp>
      <p:sp>
        <p:nvSpPr>
          <p:cNvPr id="3" name="Content Placeholder 2">
            <a:extLst>
              <a:ext uri="{FF2B5EF4-FFF2-40B4-BE49-F238E27FC236}">
                <a16:creationId xmlns:a16="http://schemas.microsoft.com/office/drawing/2014/main" id="{B3F2D8E6-8CF5-9248-97C6-16D07D2FB2B8}"/>
              </a:ext>
            </a:extLst>
          </p:cNvPr>
          <p:cNvSpPr>
            <a:spLocks noGrp="1"/>
          </p:cNvSpPr>
          <p:nvPr>
            <p:ph idx="1"/>
          </p:nvPr>
        </p:nvSpPr>
        <p:spPr>
          <a:xfrm>
            <a:off x="1340861" y="1742210"/>
            <a:ext cx="15102753" cy="7886700"/>
          </a:xfrm>
        </p:spPr>
        <p:txBody>
          <a:bodyPr>
            <a:normAutofit/>
          </a:bodyPr>
          <a:lstStyle/>
          <a:p>
            <a:pPr>
              <a:spcBef>
                <a:spcPts val="2700"/>
              </a:spcBef>
            </a:pPr>
            <a:r>
              <a:rPr lang="en-US" b="0" dirty="0"/>
              <a:t>The </a:t>
            </a:r>
            <a:r>
              <a:rPr lang="en-US" b="0" dirty="0">
                <a:solidFill>
                  <a:srgbClr val="0253FF"/>
                </a:solidFill>
                <a:hlinkClick r:id="rId3" tooltip="process">
                  <a:extLst>
                    <a:ext uri="{A12FA001-AC4F-418D-AE19-62706E023703}">
                      <ahyp:hlinkClr xmlns:ahyp="http://schemas.microsoft.com/office/drawing/2018/hyperlinkcolor" xmlns="" val="tx"/>
                    </a:ext>
                  </a:extLst>
                </a:hlinkClick>
              </a:rPr>
              <a:t>process</a:t>
            </a:r>
            <a:r>
              <a:rPr lang="en-US" b="0" dirty="0">
                <a:solidFill>
                  <a:srgbClr val="0253FF"/>
                </a:solidFill>
              </a:rPr>
              <a:t> </a:t>
            </a:r>
            <a:r>
              <a:rPr lang="en-US" b="0" dirty="0"/>
              <a:t>of making something </a:t>
            </a:r>
            <a:r>
              <a:rPr lang="en-US" b="0" dirty="0">
                <a:solidFill>
                  <a:srgbClr val="0253FF"/>
                </a:solidFill>
                <a:hlinkClick r:id="rId4" tooltip="possible">
                  <a:extLst>
                    <a:ext uri="{A12FA001-AC4F-418D-AE19-62706E023703}">
                      <ahyp:hlinkClr xmlns:ahyp="http://schemas.microsoft.com/office/drawing/2018/hyperlinkcolor" xmlns="" val="tx"/>
                    </a:ext>
                  </a:extLst>
                </a:hlinkClick>
              </a:rPr>
              <a:t>possible</a:t>
            </a:r>
            <a:r>
              <a:rPr lang="en-US" b="0" dirty="0">
                <a:solidFill>
                  <a:srgbClr val="0253FF"/>
                </a:solidFill>
              </a:rPr>
              <a:t> or </a:t>
            </a:r>
            <a:r>
              <a:rPr lang="en-US" b="0" dirty="0">
                <a:solidFill>
                  <a:srgbClr val="0253FF"/>
                </a:solidFill>
                <a:hlinkClick r:id="rId5" tooltip="easier">
                  <a:extLst>
                    <a:ext uri="{A12FA001-AC4F-418D-AE19-62706E023703}">
                      <ahyp:hlinkClr xmlns:ahyp="http://schemas.microsoft.com/office/drawing/2018/hyperlinkcolor" xmlns="" val="tx"/>
                    </a:ext>
                  </a:extLst>
                </a:hlinkClick>
              </a:rPr>
              <a:t>easier</a:t>
            </a:r>
            <a:endParaRPr lang="en-US" b="0" dirty="0">
              <a:solidFill>
                <a:srgbClr val="0253FF"/>
              </a:solidFill>
            </a:endParaRPr>
          </a:p>
          <a:p>
            <a:pPr>
              <a:spcBef>
                <a:spcPts val="2700"/>
              </a:spcBef>
            </a:pPr>
            <a:r>
              <a:rPr lang="en-US" b="0" dirty="0">
                <a:solidFill>
                  <a:srgbClr val="0253FF"/>
                </a:solidFill>
              </a:rPr>
              <a:t>The </a:t>
            </a:r>
            <a:r>
              <a:rPr lang="en-US" b="0" dirty="0">
                <a:solidFill>
                  <a:srgbClr val="0253FF"/>
                </a:solidFill>
                <a:hlinkClick r:id="rId6" tooltip="act">
                  <a:extLst>
                    <a:ext uri="{A12FA001-AC4F-418D-AE19-62706E023703}">
                      <ahyp:hlinkClr xmlns:ahyp="http://schemas.microsoft.com/office/drawing/2018/hyperlinkcolor" xmlns="" val="tx"/>
                    </a:ext>
                  </a:extLst>
                </a:hlinkClick>
              </a:rPr>
              <a:t>act</a:t>
            </a:r>
            <a:r>
              <a:rPr lang="en-US" b="0" dirty="0">
                <a:solidFill>
                  <a:srgbClr val="0253FF"/>
                </a:solidFill>
              </a:rPr>
              <a:t> of </a:t>
            </a:r>
            <a:r>
              <a:rPr lang="en-US" b="0" dirty="0">
                <a:solidFill>
                  <a:srgbClr val="0253FF"/>
                </a:solidFill>
                <a:hlinkClick r:id="rId7" tooltip="helping">
                  <a:extLst>
                    <a:ext uri="{A12FA001-AC4F-418D-AE19-62706E023703}">
                      <ahyp:hlinkClr xmlns:ahyp="http://schemas.microsoft.com/office/drawing/2018/hyperlinkcolor" xmlns="" val="tx"/>
                    </a:ext>
                  </a:extLst>
                </a:hlinkClick>
              </a:rPr>
              <a:t>helping</a:t>
            </a:r>
            <a:r>
              <a:rPr lang="en-US" b="0" dirty="0">
                <a:solidFill>
                  <a:srgbClr val="0253FF"/>
                </a:solidFill>
              </a:rPr>
              <a:t> other </a:t>
            </a:r>
            <a:r>
              <a:rPr lang="en-US" b="0" dirty="0">
                <a:solidFill>
                  <a:srgbClr val="0253FF"/>
                </a:solidFill>
                <a:hlinkClick r:id="rId8" tooltip="people">
                  <a:extLst>
                    <a:ext uri="{A12FA001-AC4F-418D-AE19-62706E023703}">
                      <ahyp:hlinkClr xmlns:ahyp="http://schemas.microsoft.com/office/drawing/2018/hyperlinkcolor" xmlns="" val="tx"/>
                    </a:ext>
                  </a:extLst>
                </a:hlinkClick>
              </a:rPr>
              <a:t>people</a:t>
            </a:r>
            <a:r>
              <a:rPr lang="en-US" b="0" dirty="0"/>
              <a:t> to </a:t>
            </a:r>
            <a:r>
              <a:rPr lang="en-US" b="0" dirty="0">
                <a:hlinkClick r:id="rId9" tooltip="deal">
                  <a:extLst>
                    <a:ext uri="{A12FA001-AC4F-418D-AE19-62706E023703}">
                      <ahyp:hlinkClr xmlns:ahyp="http://schemas.microsoft.com/office/drawing/2018/hyperlinkcolor" xmlns="" val="tx"/>
                    </a:ext>
                  </a:extLst>
                </a:hlinkClick>
              </a:rPr>
              <a:t>deal</a:t>
            </a:r>
            <a:r>
              <a:rPr lang="en-US" b="0" dirty="0"/>
              <a:t> with a process or </a:t>
            </a:r>
            <a:r>
              <a:rPr lang="en-US" b="0" dirty="0">
                <a:solidFill>
                  <a:srgbClr val="0253FF"/>
                </a:solidFill>
              </a:rPr>
              <a:t>reach an agreement or </a:t>
            </a:r>
            <a:r>
              <a:rPr lang="en-US" b="0" dirty="0">
                <a:solidFill>
                  <a:srgbClr val="0253FF"/>
                </a:solidFill>
                <a:hlinkClick r:id="rId10" tooltip="solution">
                  <a:extLst>
                    <a:ext uri="{A12FA001-AC4F-418D-AE19-62706E023703}">
                      <ahyp:hlinkClr xmlns:ahyp="http://schemas.microsoft.com/office/drawing/2018/hyperlinkcolor" xmlns="" val="tx"/>
                    </a:ext>
                  </a:extLst>
                </a:hlinkClick>
              </a:rPr>
              <a:t>solution</a:t>
            </a:r>
            <a:r>
              <a:rPr lang="en-US" b="0" dirty="0">
                <a:solidFill>
                  <a:srgbClr val="0253FF"/>
                </a:solidFill>
              </a:rPr>
              <a:t> </a:t>
            </a:r>
          </a:p>
          <a:p>
            <a:pPr>
              <a:spcBef>
                <a:spcPts val="2700"/>
              </a:spcBef>
            </a:pPr>
            <a:r>
              <a:rPr lang="en-US" b="0" dirty="0">
                <a:solidFill>
                  <a:srgbClr val="0253FF"/>
                </a:solidFill>
              </a:rPr>
              <a:t>To lower the threshold for reflexive action</a:t>
            </a:r>
          </a:p>
        </p:txBody>
      </p:sp>
    </p:spTree>
    <p:extLst>
      <p:ext uri="{BB962C8B-B14F-4D97-AF65-F5344CB8AC3E}">
        <p14:creationId xmlns:p14="http://schemas.microsoft.com/office/powerpoint/2010/main" val="1757267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90F131-E352-0C44-834A-D497895A7BEA}"/>
              </a:ext>
            </a:extLst>
          </p:cNvPr>
          <p:cNvSpPr>
            <a:spLocks noGrp="1"/>
          </p:cNvSpPr>
          <p:nvPr>
            <p:ph type="ctrTitle"/>
          </p:nvPr>
        </p:nvSpPr>
        <p:spPr>
          <a:xfrm>
            <a:off x="1683327" y="452440"/>
            <a:ext cx="14573250" cy="2205038"/>
          </a:xfrm>
        </p:spPr>
        <p:txBody>
          <a:bodyPr>
            <a:noAutofit/>
          </a:bodyPr>
          <a:lstStyle/>
          <a:p>
            <a:r>
              <a:rPr lang="en-US" sz="8100" dirty="0"/>
              <a:t>A Quick Review on Facilitation</a:t>
            </a:r>
          </a:p>
        </p:txBody>
      </p:sp>
      <p:sp>
        <p:nvSpPr>
          <p:cNvPr id="5" name="Subtitle 4">
            <a:extLst>
              <a:ext uri="{FF2B5EF4-FFF2-40B4-BE49-F238E27FC236}">
                <a16:creationId xmlns:a16="http://schemas.microsoft.com/office/drawing/2014/main" id="{703D07EB-D1DD-C34F-AF63-A062B3E5E579}"/>
              </a:ext>
            </a:extLst>
          </p:cNvPr>
          <p:cNvSpPr>
            <a:spLocks noGrp="1"/>
          </p:cNvSpPr>
          <p:nvPr>
            <p:ph type="subTitle" idx="1"/>
          </p:nvPr>
        </p:nvSpPr>
        <p:spPr>
          <a:xfrm>
            <a:off x="0" y="8686800"/>
            <a:ext cx="18288000" cy="1600200"/>
          </a:xfrm>
        </p:spPr>
        <p:txBody>
          <a:bodyPr>
            <a:normAutofit/>
          </a:bodyPr>
          <a:lstStyle/>
          <a:p>
            <a:r>
              <a:rPr lang="en-US" sz="6000" dirty="0"/>
              <a:t>Handout: Community Toolbox – Facilitation Skills</a:t>
            </a:r>
          </a:p>
        </p:txBody>
      </p:sp>
      <p:pic>
        <p:nvPicPr>
          <p:cNvPr id="7" name="Picture 6">
            <a:extLst>
              <a:ext uri="{FF2B5EF4-FFF2-40B4-BE49-F238E27FC236}">
                <a16:creationId xmlns:a16="http://schemas.microsoft.com/office/drawing/2014/main" id="{A41D3391-88AB-CE4F-A0E2-CE22A9B0C3AE}"/>
              </a:ext>
            </a:extLst>
          </p:cNvPr>
          <p:cNvPicPr>
            <a:picLocks noChangeAspect="1"/>
          </p:cNvPicPr>
          <p:nvPr/>
        </p:nvPicPr>
        <p:blipFill>
          <a:blip r:embed="rId2"/>
          <a:stretch>
            <a:fillRect/>
          </a:stretch>
        </p:blipFill>
        <p:spPr>
          <a:xfrm>
            <a:off x="6527439" y="3623829"/>
            <a:ext cx="5250657" cy="3000375"/>
          </a:xfrm>
          <a:prstGeom prst="rect">
            <a:avLst/>
          </a:prstGeom>
        </p:spPr>
      </p:pic>
    </p:spTree>
    <p:extLst>
      <p:ext uri="{BB962C8B-B14F-4D97-AF65-F5344CB8AC3E}">
        <p14:creationId xmlns:p14="http://schemas.microsoft.com/office/powerpoint/2010/main" val="25503733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649F8-B7A2-8348-AF69-DC65462F3055}"/>
              </a:ext>
            </a:extLst>
          </p:cNvPr>
          <p:cNvSpPr>
            <a:spLocks noGrp="1"/>
          </p:cNvSpPr>
          <p:nvPr>
            <p:ph type="title"/>
          </p:nvPr>
        </p:nvSpPr>
        <p:spPr>
          <a:xfrm>
            <a:off x="748145" y="0"/>
            <a:ext cx="7010400" cy="1319646"/>
          </a:xfrm>
        </p:spPr>
        <p:txBody>
          <a:bodyPr>
            <a:normAutofit fontScale="90000"/>
          </a:bodyPr>
          <a:lstStyle/>
          <a:p>
            <a:pPr algn="l"/>
            <a:r>
              <a:rPr lang="en-US" sz="8100" dirty="0"/>
              <a:t>Handout</a:t>
            </a:r>
          </a:p>
        </p:txBody>
      </p:sp>
      <p:pic>
        <p:nvPicPr>
          <p:cNvPr id="5" name="Picture 4">
            <a:extLst>
              <a:ext uri="{FF2B5EF4-FFF2-40B4-BE49-F238E27FC236}">
                <a16:creationId xmlns:a16="http://schemas.microsoft.com/office/drawing/2014/main" id="{3858411B-2451-3B4E-B45F-EDABCDAC1101}"/>
              </a:ext>
            </a:extLst>
          </p:cNvPr>
          <p:cNvPicPr>
            <a:picLocks noChangeAspect="1"/>
          </p:cNvPicPr>
          <p:nvPr/>
        </p:nvPicPr>
        <p:blipFill>
          <a:blip r:embed="rId2"/>
          <a:stretch>
            <a:fillRect/>
          </a:stretch>
        </p:blipFill>
        <p:spPr>
          <a:xfrm>
            <a:off x="15560387" y="109105"/>
            <a:ext cx="2727614" cy="993632"/>
          </a:xfrm>
          <a:prstGeom prst="rect">
            <a:avLst/>
          </a:prstGeom>
        </p:spPr>
      </p:pic>
      <p:sp>
        <p:nvSpPr>
          <p:cNvPr id="7" name="Content Placeholder 2">
            <a:extLst>
              <a:ext uri="{FF2B5EF4-FFF2-40B4-BE49-F238E27FC236}">
                <a16:creationId xmlns:a16="http://schemas.microsoft.com/office/drawing/2014/main" id="{8275D37F-688E-0444-98D7-72E3210700CA}"/>
              </a:ext>
            </a:extLst>
          </p:cNvPr>
          <p:cNvSpPr>
            <a:spLocks noGrp="1"/>
          </p:cNvSpPr>
          <p:nvPr>
            <p:ph idx="1"/>
          </p:nvPr>
        </p:nvSpPr>
        <p:spPr>
          <a:xfrm>
            <a:off x="748145" y="1319646"/>
            <a:ext cx="17269692" cy="5316681"/>
          </a:xfrm>
        </p:spPr>
        <p:txBody>
          <a:bodyPr>
            <a:normAutofit/>
          </a:bodyPr>
          <a:lstStyle/>
          <a:p>
            <a:pPr>
              <a:spcBef>
                <a:spcPts val="0"/>
              </a:spcBef>
            </a:pPr>
            <a:r>
              <a:rPr lang="en-US" sz="4800" b="0" dirty="0"/>
              <a:t>Review the difference and similarities of “chairing” a meeting, and “facilitating” a meeting</a:t>
            </a:r>
          </a:p>
          <a:p>
            <a:pPr>
              <a:spcBef>
                <a:spcPts val="0"/>
              </a:spcBef>
            </a:pPr>
            <a:r>
              <a:rPr lang="en-US" sz="4800" b="0" dirty="0"/>
              <a:t>Be clear, and review your “ground rules” or norms for the meeting (see handout)</a:t>
            </a:r>
          </a:p>
          <a:p>
            <a:pPr>
              <a:spcBef>
                <a:spcPts val="0"/>
              </a:spcBef>
            </a:pPr>
            <a:r>
              <a:rPr lang="en-US" sz="4800" b="0" dirty="0"/>
              <a:t>Review the “Facilitating a Meeting” section</a:t>
            </a:r>
          </a:p>
          <a:p>
            <a:pPr>
              <a:spcBef>
                <a:spcPts val="0"/>
              </a:spcBef>
            </a:pPr>
            <a:r>
              <a:rPr lang="en-US" sz="4800" b="0" dirty="0"/>
              <a:t>Review the section on “Facilitator skills and tips”</a:t>
            </a:r>
          </a:p>
          <a:p>
            <a:pPr>
              <a:spcBef>
                <a:spcPts val="0"/>
              </a:spcBef>
            </a:pPr>
            <a:r>
              <a:rPr lang="en-US" sz="4800" b="0" dirty="0"/>
              <a:t>Review the section on “Interventions”</a:t>
            </a:r>
          </a:p>
        </p:txBody>
      </p:sp>
    </p:spTree>
    <p:extLst>
      <p:ext uri="{BB962C8B-B14F-4D97-AF65-F5344CB8AC3E}">
        <p14:creationId xmlns:p14="http://schemas.microsoft.com/office/powerpoint/2010/main" val="14706937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649F8-B7A2-8348-AF69-DC65462F3055}"/>
              </a:ext>
            </a:extLst>
          </p:cNvPr>
          <p:cNvSpPr>
            <a:spLocks noGrp="1"/>
          </p:cNvSpPr>
          <p:nvPr>
            <p:ph type="title"/>
          </p:nvPr>
        </p:nvSpPr>
        <p:spPr>
          <a:xfrm>
            <a:off x="748145" y="0"/>
            <a:ext cx="7010400" cy="1319646"/>
          </a:xfrm>
        </p:spPr>
        <p:txBody>
          <a:bodyPr>
            <a:normAutofit fontScale="90000"/>
          </a:bodyPr>
          <a:lstStyle/>
          <a:p>
            <a:pPr algn="l"/>
            <a:r>
              <a:rPr lang="en-US" sz="8100" dirty="0"/>
              <a:t>Handout</a:t>
            </a:r>
          </a:p>
        </p:txBody>
      </p:sp>
      <p:sp>
        <p:nvSpPr>
          <p:cNvPr id="3" name="Content Placeholder 2">
            <a:extLst>
              <a:ext uri="{FF2B5EF4-FFF2-40B4-BE49-F238E27FC236}">
                <a16:creationId xmlns:a16="http://schemas.microsoft.com/office/drawing/2014/main" id="{8275D37F-688E-0444-98D7-72E3210700CA}"/>
              </a:ext>
            </a:extLst>
          </p:cNvPr>
          <p:cNvSpPr>
            <a:spLocks noGrp="1"/>
          </p:cNvSpPr>
          <p:nvPr>
            <p:ph idx="1"/>
          </p:nvPr>
        </p:nvSpPr>
        <p:spPr>
          <a:xfrm>
            <a:off x="748145" y="1319646"/>
            <a:ext cx="17269692" cy="5316681"/>
          </a:xfrm>
        </p:spPr>
        <p:txBody>
          <a:bodyPr>
            <a:normAutofit/>
          </a:bodyPr>
          <a:lstStyle/>
          <a:p>
            <a:pPr>
              <a:spcBef>
                <a:spcPts val="0"/>
              </a:spcBef>
            </a:pPr>
            <a:r>
              <a:rPr lang="en-US" sz="4800" b="0" dirty="0"/>
              <a:t>Review the difference and similarities of “chairing” a meeting, and “facilitating” a meeting</a:t>
            </a:r>
          </a:p>
          <a:p>
            <a:pPr>
              <a:spcBef>
                <a:spcPts val="0"/>
              </a:spcBef>
            </a:pPr>
            <a:r>
              <a:rPr lang="en-US" sz="4800" b="0" dirty="0"/>
              <a:t>Be clear, and review your “ground rules” or norms for the meeting (see handout)</a:t>
            </a:r>
          </a:p>
          <a:p>
            <a:pPr>
              <a:spcBef>
                <a:spcPts val="0"/>
              </a:spcBef>
            </a:pPr>
            <a:r>
              <a:rPr lang="en-US" sz="4800" b="0" dirty="0"/>
              <a:t>Review the “Facilitating a Meeting” section</a:t>
            </a:r>
          </a:p>
          <a:p>
            <a:pPr>
              <a:spcBef>
                <a:spcPts val="0"/>
              </a:spcBef>
            </a:pPr>
            <a:r>
              <a:rPr lang="en-US" sz="4800" b="0" dirty="0"/>
              <a:t>Review the section on “Facilitator skills and tips”</a:t>
            </a:r>
          </a:p>
          <a:p>
            <a:pPr>
              <a:spcBef>
                <a:spcPts val="0"/>
              </a:spcBef>
            </a:pPr>
            <a:r>
              <a:rPr lang="en-US" sz="4800" b="0" dirty="0"/>
              <a:t>Review the section on “Interventions”</a:t>
            </a:r>
          </a:p>
        </p:txBody>
      </p:sp>
      <p:pic>
        <p:nvPicPr>
          <p:cNvPr id="5" name="Picture 4">
            <a:extLst>
              <a:ext uri="{FF2B5EF4-FFF2-40B4-BE49-F238E27FC236}">
                <a16:creationId xmlns:a16="http://schemas.microsoft.com/office/drawing/2014/main" id="{3858411B-2451-3B4E-B45F-EDABCDAC1101}"/>
              </a:ext>
            </a:extLst>
          </p:cNvPr>
          <p:cNvPicPr>
            <a:picLocks noChangeAspect="1"/>
          </p:cNvPicPr>
          <p:nvPr/>
        </p:nvPicPr>
        <p:blipFill>
          <a:blip r:embed="rId2"/>
          <a:stretch>
            <a:fillRect/>
          </a:stretch>
        </p:blipFill>
        <p:spPr>
          <a:xfrm>
            <a:off x="15560387" y="109105"/>
            <a:ext cx="2727614" cy="99363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24100" y="7009101"/>
            <a:ext cx="13639800"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28424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1247775" y="3040857"/>
            <a:ext cx="15200556" cy="7246143"/>
          </a:xfrm>
        </p:spPr>
        <p:txBody>
          <a:bodyPr>
            <a:noAutofit/>
          </a:bodyPr>
          <a:lstStyle/>
          <a:p>
            <a:r>
              <a:rPr lang="en-US" b="0" dirty="0" smtClean="0"/>
              <a:t>Define </a:t>
            </a:r>
            <a:r>
              <a:rPr lang="en-US" b="0" dirty="0"/>
              <a:t>the purpose of TBTs, guided by </a:t>
            </a:r>
            <a:r>
              <a:rPr lang="en-US" b="0" dirty="0" smtClean="0"/>
              <a:t>equity</a:t>
            </a:r>
            <a:endParaRPr lang="en-US" b="0" dirty="0"/>
          </a:p>
          <a:p>
            <a:r>
              <a:rPr lang="en-US" b="0" dirty="0"/>
              <a:t>Define and review facilitation </a:t>
            </a:r>
            <a:r>
              <a:rPr lang="en-US" b="0" dirty="0" smtClean="0"/>
              <a:t>skills</a:t>
            </a:r>
            <a:endParaRPr lang="en-US" b="0" dirty="0"/>
          </a:p>
        </p:txBody>
      </p:sp>
      <p:sp>
        <p:nvSpPr>
          <p:cNvPr id="7" name="TextBox 1"/>
          <p:cNvSpPr txBox="1">
            <a:spLocks noChangeArrowheads="1"/>
          </p:cNvSpPr>
          <p:nvPr/>
        </p:nvSpPr>
        <p:spPr bwMode="auto">
          <a:xfrm>
            <a:off x="1247775" y="523875"/>
            <a:ext cx="7012782" cy="1754326"/>
          </a:xfrm>
          <a:prstGeom prst="rect">
            <a:avLst/>
          </a:prstGeom>
          <a:solidFill>
            <a:srgbClr val="61A8B6"/>
          </a:solidFill>
          <a:ln w="38100">
            <a:solidFill>
              <a:srgbClr val="365073"/>
            </a:solidFill>
            <a:miter lim="800000"/>
            <a:headEnd/>
            <a:tailEnd/>
          </a:ln>
        </p:spPr>
        <p:txBody>
          <a:bodyPr>
            <a:spAutoFit/>
          </a:bodyPr>
          <a:lstStyle>
            <a:lvl1pPr>
              <a:spcBef>
                <a:spcPct val="20000"/>
              </a:spcBef>
              <a:buFont typeface="Arial" panose="020B0604020202020204" pitchFamily="34" charset="0"/>
              <a:buChar char="•"/>
              <a:defRPr sz="4000" b="1">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4000" b="1">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4000" b="1">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4000" b="1">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4000" b="1">
                <a:solidFill>
                  <a:schemeClr val="tx1"/>
                </a:solidFill>
                <a:latin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4000" b="1">
                <a:solidFill>
                  <a:schemeClr val="tx1"/>
                </a:solidFill>
                <a:latin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4000" b="1">
                <a:solidFill>
                  <a:schemeClr val="tx1"/>
                </a:solidFill>
                <a:latin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4000" b="1">
                <a:solidFill>
                  <a:schemeClr val="tx1"/>
                </a:solidFill>
                <a:latin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4000" b="1">
                <a:solidFill>
                  <a:schemeClr val="tx1"/>
                </a:solidFill>
                <a:latin typeface="Arial" panose="020B0604020202020204" pitchFamily="34" charset="0"/>
              </a:defRPr>
            </a:lvl9pPr>
          </a:lstStyle>
          <a:p>
            <a:pPr>
              <a:spcBef>
                <a:spcPct val="0"/>
              </a:spcBef>
              <a:buFontTx/>
              <a:buNone/>
            </a:pPr>
            <a:r>
              <a:rPr lang="en-US" altLang="en-US" sz="10800" dirty="0">
                <a:solidFill>
                  <a:schemeClr val="bg1"/>
                </a:solidFill>
                <a:cs typeface="Arial" panose="020B0604020202020204" pitchFamily="34" charset="0"/>
              </a:rPr>
              <a:t>Outcomes</a:t>
            </a:r>
          </a:p>
        </p:txBody>
      </p:sp>
    </p:spTree>
    <p:extLst>
      <p:ext uri="{BB962C8B-B14F-4D97-AF65-F5344CB8AC3E}">
        <p14:creationId xmlns:p14="http://schemas.microsoft.com/office/powerpoint/2010/main" val="355916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7D6E6-2B79-C24D-8C26-FB29D435D143}"/>
              </a:ext>
            </a:extLst>
          </p:cNvPr>
          <p:cNvSpPr>
            <a:spLocks noGrp="1"/>
          </p:cNvSpPr>
          <p:nvPr>
            <p:ph type="title"/>
          </p:nvPr>
        </p:nvSpPr>
        <p:spPr>
          <a:xfrm>
            <a:off x="914400" y="6711"/>
            <a:ext cx="16459200" cy="1714500"/>
          </a:xfrm>
        </p:spPr>
        <p:txBody>
          <a:bodyPr/>
          <a:lstStyle/>
          <a:p>
            <a:r>
              <a:rPr lang="en-US" dirty="0"/>
              <a:t>General Facilitation Skills</a:t>
            </a:r>
          </a:p>
        </p:txBody>
      </p:sp>
      <p:pic>
        <p:nvPicPr>
          <p:cNvPr id="5" name="Picture 4">
            <a:extLst>
              <a:ext uri="{FF2B5EF4-FFF2-40B4-BE49-F238E27FC236}">
                <a16:creationId xmlns:a16="http://schemas.microsoft.com/office/drawing/2014/main" id="{90F895EC-6A2D-7948-B1E9-B69B60C752C1}"/>
              </a:ext>
            </a:extLst>
          </p:cNvPr>
          <p:cNvPicPr>
            <a:picLocks noChangeAspect="1"/>
          </p:cNvPicPr>
          <p:nvPr/>
        </p:nvPicPr>
        <p:blipFill>
          <a:blip r:embed="rId2"/>
          <a:stretch>
            <a:fillRect/>
          </a:stretch>
        </p:blipFill>
        <p:spPr>
          <a:xfrm>
            <a:off x="10996540" y="4559795"/>
            <a:ext cx="6190034" cy="4720803"/>
          </a:xfrm>
          <a:prstGeom prst="rect">
            <a:avLst/>
          </a:prstGeom>
        </p:spPr>
      </p:pic>
    </p:spTree>
    <p:extLst>
      <p:ext uri="{BB962C8B-B14F-4D97-AF65-F5344CB8AC3E}">
        <p14:creationId xmlns:p14="http://schemas.microsoft.com/office/powerpoint/2010/main" val="9806014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7D6E6-2B79-C24D-8C26-FB29D435D143}"/>
              </a:ext>
            </a:extLst>
          </p:cNvPr>
          <p:cNvSpPr>
            <a:spLocks noGrp="1"/>
          </p:cNvSpPr>
          <p:nvPr>
            <p:ph type="title"/>
          </p:nvPr>
        </p:nvSpPr>
        <p:spPr>
          <a:xfrm>
            <a:off x="914400" y="6711"/>
            <a:ext cx="16459200" cy="1714500"/>
          </a:xfrm>
        </p:spPr>
        <p:txBody>
          <a:bodyPr/>
          <a:lstStyle/>
          <a:p>
            <a:r>
              <a:rPr lang="en-US" dirty="0"/>
              <a:t>General Facilitation Skills</a:t>
            </a:r>
          </a:p>
        </p:txBody>
      </p:sp>
      <p:sp>
        <p:nvSpPr>
          <p:cNvPr id="3" name="Content Placeholder 2">
            <a:extLst>
              <a:ext uri="{FF2B5EF4-FFF2-40B4-BE49-F238E27FC236}">
                <a16:creationId xmlns:a16="http://schemas.microsoft.com/office/drawing/2014/main" id="{BCB9BC86-0E9E-7640-BE6D-A0BE9774F345}"/>
              </a:ext>
            </a:extLst>
          </p:cNvPr>
          <p:cNvSpPr>
            <a:spLocks noGrp="1"/>
          </p:cNvSpPr>
          <p:nvPr>
            <p:ph idx="1"/>
          </p:nvPr>
        </p:nvSpPr>
        <p:spPr>
          <a:xfrm>
            <a:off x="594879" y="1499538"/>
            <a:ext cx="17376198" cy="8363166"/>
          </a:xfrm>
        </p:spPr>
        <p:txBody>
          <a:bodyPr>
            <a:normAutofit/>
          </a:bodyPr>
          <a:lstStyle/>
          <a:p>
            <a:r>
              <a:rPr lang="en-US" sz="5100" b="0" dirty="0"/>
              <a:t>Communicate purpose and outcomes</a:t>
            </a:r>
            <a:r>
              <a:rPr lang="en-US" sz="5100" b="0" dirty="0" smtClean="0"/>
              <a:t>.</a:t>
            </a:r>
            <a:endParaRPr lang="en-US" sz="5100" b="0" dirty="0"/>
          </a:p>
        </p:txBody>
      </p:sp>
      <p:pic>
        <p:nvPicPr>
          <p:cNvPr id="5" name="Picture 4">
            <a:extLst>
              <a:ext uri="{FF2B5EF4-FFF2-40B4-BE49-F238E27FC236}">
                <a16:creationId xmlns:a16="http://schemas.microsoft.com/office/drawing/2014/main" id="{90F895EC-6A2D-7948-B1E9-B69B60C752C1}"/>
              </a:ext>
            </a:extLst>
          </p:cNvPr>
          <p:cNvPicPr>
            <a:picLocks noChangeAspect="1"/>
          </p:cNvPicPr>
          <p:nvPr/>
        </p:nvPicPr>
        <p:blipFill>
          <a:blip r:embed="rId2"/>
          <a:stretch>
            <a:fillRect/>
          </a:stretch>
        </p:blipFill>
        <p:spPr>
          <a:xfrm>
            <a:off x="10996540" y="4559795"/>
            <a:ext cx="6190034" cy="4720803"/>
          </a:xfrm>
          <a:prstGeom prst="rect">
            <a:avLst/>
          </a:prstGeom>
        </p:spPr>
      </p:pic>
    </p:spTree>
    <p:extLst>
      <p:ext uri="{BB962C8B-B14F-4D97-AF65-F5344CB8AC3E}">
        <p14:creationId xmlns:p14="http://schemas.microsoft.com/office/powerpoint/2010/main" val="846625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7D6E6-2B79-C24D-8C26-FB29D435D143}"/>
              </a:ext>
            </a:extLst>
          </p:cNvPr>
          <p:cNvSpPr>
            <a:spLocks noGrp="1"/>
          </p:cNvSpPr>
          <p:nvPr>
            <p:ph type="title"/>
          </p:nvPr>
        </p:nvSpPr>
        <p:spPr>
          <a:xfrm>
            <a:off x="914400" y="6711"/>
            <a:ext cx="16459200" cy="1714500"/>
          </a:xfrm>
        </p:spPr>
        <p:txBody>
          <a:bodyPr/>
          <a:lstStyle/>
          <a:p>
            <a:r>
              <a:rPr lang="en-US" dirty="0"/>
              <a:t>General Facilitation Skills</a:t>
            </a:r>
          </a:p>
        </p:txBody>
      </p:sp>
      <p:sp>
        <p:nvSpPr>
          <p:cNvPr id="3" name="Content Placeholder 2">
            <a:extLst>
              <a:ext uri="{FF2B5EF4-FFF2-40B4-BE49-F238E27FC236}">
                <a16:creationId xmlns:a16="http://schemas.microsoft.com/office/drawing/2014/main" id="{BCB9BC86-0E9E-7640-BE6D-A0BE9774F345}"/>
              </a:ext>
            </a:extLst>
          </p:cNvPr>
          <p:cNvSpPr>
            <a:spLocks noGrp="1"/>
          </p:cNvSpPr>
          <p:nvPr>
            <p:ph idx="1"/>
          </p:nvPr>
        </p:nvSpPr>
        <p:spPr>
          <a:xfrm>
            <a:off x="594879" y="1499538"/>
            <a:ext cx="17376198" cy="8363166"/>
          </a:xfrm>
        </p:spPr>
        <p:txBody>
          <a:bodyPr>
            <a:normAutofit/>
          </a:bodyPr>
          <a:lstStyle/>
          <a:p>
            <a:r>
              <a:rPr lang="en-US" sz="5100" b="0" dirty="0"/>
              <a:t>Communicate purpose and outcomes.</a:t>
            </a:r>
          </a:p>
          <a:p>
            <a:r>
              <a:rPr lang="en-US" sz="5100" b="0" dirty="0"/>
              <a:t>Keep the meeting focused on the agenda and moving forward</a:t>
            </a:r>
            <a:r>
              <a:rPr lang="en-US" sz="5100" b="0" dirty="0" smtClean="0"/>
              <a:t>.</a:t>
            </a:r>
            <a:endParaRPr lang="en-US" sz="5100" b="0" dirty="0"/>
          </a:p>
        </p:txBody>
      </p:sp>
      <p:pic>
        <p:nvPicPr>
          <p:cNvPr id="5" name="Picture 4">
            <a:extLst>
              <a:ext uri="{FF2B5EF4-FFF2-40B4-BE49-F238E27FC236}">
                <a16:creationId xmlns:a16="http://schemas.microsoft.com/office/drawing/2014/main" id="{90F895EC-6A2D-7948-B1E9-B69B60C752C1}"/>
              </a:ext>
            </a:extLst>
          </p:cNvPr>
          <p:cNvPicPr>
            <a:picLocks noChangeAspect="1"/>
          </p:cNvPicPr>
          <p:nvPr/>
        </p:nvPicPr>
        <p:blipFill>
          <a:blip r:embed="rId2"/>
          <a:stretch>
            <a:fillRect/>
          </a:stretch>
        </p:blipFill>
        <p:spPr>
          <a:xfrm>
            <a:off x="10996540" y="4559795"/>
            <a:ext cx="6190034" cy="4720803"/>
          </a:xfrm>
          <a:prstGeom prst="rect">
            <a:avLst/>
          </a:prstGeom>
        </p:spPr>
      </p:pic>
    </p:spTree>
    <p:extLst>
      <p:ext uri="{BB962C8B-B14F-4D97-AF65-F5344CB8AC3E}">
        <p14:creationId xmlns:p14="http://schemas.microsoft.com/office/powerpoint/2010/main" val="440184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7D6E6-2B79-C24D-8C26-FB29D435D143}"/>
              </a:ext>
            </a:extLst>
          </p:cNvPr>
          <p:cNvSpPr>
            <a:spLocks noGrp="1"/>
          </p:cNvSpPr>
          <p:nvPr>
            <p:ph type="title"/>
          </p:nvPr>
        </p:nvSpPr>
        <p:spPr>
          <a:xfrm>
            <a:off x="914400" y="6711"/>
            <a:ext cx="16459200" cy="1714500"/>
          </a:xfrm>
        </p:spPr>
        <p:txBody>
          <a:bodyPr/>
          <a:lstStyle/>
          <a:p>
            <a:r>
              <a:rPr lang="en-US" dirty="0"/>
              <a:t>General Facilitation Skills</a:t>
            </a:r>
          </a:p>
        </p:txBody>
      </p:sp>
      <p:sp>
        <p:nvSpPr>
          <p:cNvPr id="3" name="Content Placeholder 2">
            <a:extLst>
              <a:ext uri="{FF2B5EF4-FFF2-40B4-BE49-F238E27FC236}">
                <a16:creationId xmlns:a16="http://schemas.microsoft.com/office/drawing/2014/main" id="{BCB9BC86-0E9E-7640-BE6D-A0BE9774F345}"/>
              </a:ext>
            </a:extLst>
          </p:cNvPr>
          <p:cNvSpPr>
            <a:spLocks noGrp="1"/>
          </p:cNvSpPr>
          <p:nvPr>
            <p:ph idx="1"/>
          </p:nvPr>
        </p:nvSpPr>
        <p:spPr>
          <a:xfrm>
            <a:off x="594879" y="1499538"/>
            <a:ext cx="17376198" cy="8363166"/>
          </a:xfrm>
        </p:spPr>
        <p:txBody>
          <a:bodyPr>
            <a:normAutofit/>
          </a:bodyPr>
          <a:lstStyle/>
          <a:p>
            <a:r>
              <a:rPr lang="en-US" sz="5100" b="0" dirty="0"/>
              <a:t>Communicate purpose and outcomes.</a:t>
            </a:r>
          </a:p>
          <a:p>
            <a:r>
              <a:rPr lang="en-US" sz="5100" b="0" dirty="0"/>
              <a:t>Keep the meeting focused on the agenda and moving forward.</a:t>
            </a:r>
          </a:p>
          <a:p>
            <a:r>
              <a:rPr lang="en-US" sz="5100" b="0" dirty="0"/>
              <a:t>Involve everyone; bring out quiet participants and control domineering folks</a:t>
            </a:r>
            <a:r>
              <a:rPr lang="en-US" sz="5100" b="0" dirty="0" smtClean="0"/>
              <a:t>.</a:t>
            </a:r>
            <a:endParaRPr lang="en-US" sz="5100" b="0" dirty="0"/>
          </a:p>
        </p:txBody>
      </p:sp>
      <p:pic>
        <p:nvPicPr>
          <p:cNvPr id="5" name="Picture 4">
            <a:extLst>
              <a:ext uri="{FF2B5EF4-FFF2-40B4-BE49-F238E27FC236}">
                <a16:creationId xmlns:a16="http://schemas.microsoft.com/office/drawing/2014/main" id="{90F895EC-6A2D-7948-B1E9-B69B60C752C1}"/>
              </a:ext>
            </a:extLst>
          </p:cNvPr>
          <p:cNvPicPr>
            <a:picLocks noChangeAspect="1"/>
          </p:cNvPicPr>
          <p:nvPr/>
        </p:nvPicPr>
        <p:blipFill>
          <a:blip r:embed="rId2"/>
          <a:stretch>
            <a:fillRect/>
          </a:stretch>
        </p:blipFill>
        <p:spPr>
          <a:xfrm>
            <a:off x="10996540" y="4559795"/>
            <a:ext cx="6190034" cy="4720803"/>
          </a:xfrm>
          <a:prstGeom prst="rect">
            <a:avLst/>
          </a:prstGeom>
        </p:spPr>
      </p:pic>
    </p:spTree>
    <p:extLst>
      <p:ext uri="{BB962C8B-B14F-4D97-AF65-F5344CB8AC3E}">
        <p14:creationId xmlns:p14="http://schemas.microsoft.com/office/powerpoint/2010/main" val="796034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7D6E6-2B79-C24D-8C26-FB29D435D143}"/>
              </a:ext>
            </a:extLst>
          </p:cNvPr>
          <p:cNvSpPr>
            <a:spLocks noGrp="1"/>
          </p:cNvSpPr>
          <p:nvPr>
            <p:ph type="title"/>
          </p:nvPr>
        </p:nvSpPr>
        <p:spPr>
          <a:xfrm>
            <a:off x="914400" y="6711"/>
            <a:ext cx="16459200" cy="1714500"/>
          </a:xfrm>
        </p:spPr>
        <p:txBody>
          <a:bodyPr/>
          <a:lstStyle/>
          <a:p>
            <a:r>
              <a:rPr lang="en-US" dirty="0"/>
              <a:t>General Facilitation Skills</a:t>
            </a:r>
          </a:p>
        </p:txBody>
      </p:sp>
      <p:sp>
        <p:nvSpPr>
          <p:cNvPr id="3" name="Content Placeholder 2">
            <a:extLst>
              <a:ext uri="{FF2B5EF4-FFF2-40B4-BE49-F238E27FC236}">
                <a16:creationId xmlns:a16="http://schemas.microsoft.com/office/drawing/2014/main" id="{BCB9BC86-0E9E-7640-BE6D-A0BE9774F345}"/>
              </a:ext>
            </a:extLst>
          </p:cNvPr>
          <p:cNvSpPr>
            <a:spLocks noGrp="1"/>
          </p:cNvSpPr>
          <p:nvPr>
            <p:ph idx="1"/>
          </p:nvPr>
        </p:nvSpPr>
        <p:spPr>
          <a:xfrm>
            <a:off x="594879" y="1499538"/>
            <a:ext cx="17376198" cy="8363166"/>
          </a:xfrm>
        </p:spPr>
        <p:txBody>
          <a:bodyPr>
            <a:normAutofit/>
          </a:bodyPr>
          <a:lstStyle/>
          <a:p>
            <a:r>
              <a:rPr lang="en-US" sz="5100" b="0" dirty="0"/>
              <a:t>Communicate purpose and outcomes.</a:t>
            </a:r>
          </a:p>
          <a:p>
            <a:r>
              <a:rPr lang="en-US" sz="5100" b="0" dirty="0"/>
              <a:t>Keep the meeting focused on the agenda and moving forward.</a:t>
            </a:r>
          </a:p>
          <a:p>
            <a:r>
              <a:rPr lang="en-US" sz="5100" b="0" dirty="0"/>
              <a:t>Involve everyone; bring out quiet participants and control domineering folks.</a:t>
            </a:r>
          </a:p>
          <a:p>
            <a:r>
              <a:rPr lang="en-US" sz="5100" b="0" dirty="0"/>
              <a:t>Actively listen</a:t>
            </a:r>
            <a:r>
              <a:rPr lang="en-US" sz="5100" b="0" dirty="0" smtClean="0"/>
              <a:t>.</a:t>
            </a:r>
            <a:endParaRPr lang="en-US" sz="5100" b="0" dirty="0"/>
          </a:p>
        </p:txBody>
      </p:sp>
      <p:pic>
        <p:nvPicPr>
          <p:cNvPr id="5" name="Picture 4">
            <a:extLst>
              <a:ext uri="{FF2B5EF4-FFF2-40B4-BE49-F238E27FC236}">
                <a16:creationId xmlns:a16="http://schemas.microsoft.com/office/drawing/2014/main" id="{90F895EC-6A2D-7948-B1E9-B69B60C752C1}"/>
              </a:ext>
            </a:extLst>
          </p:cNvPr>
          <p:cNvPicPr>
            <a:picLocks noChangeAspect="1"/>
          </p:cNvPicPr>
          <p:nvPr/>
        </p:nvPicPr>
        <p:blipFill>
          <a:blip r:embed="rId2"/>
          <a:stretch>
            <a:fillRect/>
          </a:stretch>
        </p:blipFill>
        <p:spPr>
          <a:xfrm>
            <a:off x="10996540" y="4559795"/>
            <a:ext cx="6190034" cy="4720803"/>
          </a:xfrm>
          <a:prstGeom prst="rect">
            <a:avLst/>
          </a:prstGeom>
        </p:spPr>
      </p:pic>
    </p:spTree>
    <p:extLst>
      <p:ext uri="{BB962C8B-B14F-4D97-AF65-F5344CB8AC3E}">
        <p14:creationId xmlns:p14="http://schemas.microsoft.com/office/powerpoint/2010/main" val="2429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7D6E6-2B79-C24D-8C26-FB29D435D143}"/>
              </a:ext>
            </a:extLst>
          </p:cNvPr>
          <p:cNvSpPr>
            <a:spLocks noGrp="1"/>
          </p:cNvSpPr>
          <p:nvPr>
            <p:ph type="title"/>
          </p:nvPr>
        </p:nvSpPr>
        <p:spPr>
          <a:xfrm>
            <a:off x="914400" y="6711"/>
            <a:ext cx="16459200" cy="1714500"/>
          </a:xfrm>
        </p:spPr>
        <p:txBody>
          <a:bodyPr/>
          <a:lstStyle/>
          <a:p>
            <a:r>
              <a:rPr lang="en-US" dirty="0"/>
              <a:t>General Facilitation Skills</a:t>
            </a:r>
          </a:p>
        </p:txBody>
      </p:sp>
      <p:sp>
        <p:nvSpPr>
          <p:cNvPr id="3" name="Content Placeholder 2">
            <a:extLst>
              <a:ext uri="{FF2B5EF4-FFF2-40B4-BE49-F238E27FC236}">
                <a16:creationId xmlns:a16="http://schemas.microsoft.com/office/drawing/2014/main" id="{BCB9BC86-0E9E-7640-BE6D-A0BE9774F345}"/>
              </a:ext>
            </a:extLst>
          </p:cNvPr>
          <p:cNvSpPr>
            <a:spLocks noGrp="1"/>
          </p:cNvSpPr>
          <p:nvPr>
            <p:ph idx="1"/>
          </p:nvPr>
        </p:nvSpPr>
        <p:spPr>
          <a:xfrm>
            <a:off x="594879" y="1499538"/>
            <a:ext cx="17376198" cy="8363166"/>
          </a:xfrm>
        </p:spPr>
        <p:txBody>
          <a:bodyPr>
            <a:normAutofit/>
          </a:bodyPr>
          <a:lstStyle/>
          <a:p>
            <a:r>
              <a:rPr lang="en-US" sz="5100" b="0" dirty="0"/>
              <a:t>Communicate purpose and outcomes.</a:t>
            </a:r>
          </a:p>
          <a:p>
            <a:r>
              <a:rPr lang="en-US" sz="5100" b="0" dirty="0"/>
              <a:t>Keep the meeting focused on the agenda and moving forward.</a:t>
            </a:r>
          </a:p>
          <a:p>
            <a:r>
              <a:rPr lang="en-US" sz="5100" b="0" dirty="0"/>
              <a:t>Involve everyone; bring out quiet participants and control domineering folks.</a:t>
            </a:r>
          </a:p>
          <a:p>
            <a:r>
              <a:rPr lang="en-US" sz="5100" b="0" dirty="0"/>
              <a:t>Actively listen.</a:t>
            </a:r>
          </a:p>
          <a:p>
            <a:r>
              <a:rPr lang="en-US" sz="5100" b="0" dirty="0"/>
              <a:t>Build consensus</a:t>
            </a:r>
            <a:r>
              <a:rPr lang="en-US" sz="5100" b="0" dirty="0" smtClean="0"/>
              <a:t>.</a:t>
            </a:r>
            <a:endParaRPr lang="en-US" sz="5100" b="0" dirty="0"/>
          </a:p>
        </p:txBody>
      </p:sp>
      <p:pic>
        <p:nvPicPr>
          <p:cNvPr id="5" name="Picture 4">
            <a:extLst>
              <a:ext uri="{FF2B5EF4-FFF2-40B4-BE49-F238E27FC236}">
                <a16:creationId xmlns:a16="http://schemas.microsoft.com/office/drawing/2014/main" id="{90F895EC-6A2D-7948-B1E9-B69B60C752C1}"/>
              </a:ext>
            </a:extLst>
          </p:cNvPr>
          <p:cNvPicPr>
            <a:picLocks noChangeAspect="1"/>
          </p:cNvPicPr>
          <p:nvPr/>
        </p:nvPicPr>
        <p:blipFill>
          <a:blip r:embed="rId2"/>
          <a:stretch>
            <a:fillRect/>
          </a:stretch>
        </p:blipFill>
        <p:spPr>
          <a:xfrm>
            <a:off x="10996540" y="4559795"/>
            <a:ext cx="6190034" cy="4720803"/>
          </a:xfrm>
          <a:prstGeom prst="rect">
            <a:avLst/>
          </a:prstGeom>
        </p:spPr>
      </p:pic>
    </p:spTree>
    <p:extLst>
      <p:ext uri="{BB962C8B-B14F-4D97-AF65-F5344CB8AC3E}">
        <p14:creationId xmlns:p14="http://schemas.microsoft.com/office/powerpoint/2010/main" val="3477962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7D6E6-2B79-C24D-8C26-FB29D435D143}"/>
              </a:ext>
            </a:extLst>
          </p:cNvPr>
          <p:cNvSpPr>
            <a:spLocks noGrp="1"/>
          </p:cNvSpPr>
          <p:nvPr>
            <p:ph type="title"/>
          </p:nvPr>
        </p:nvSpPr>
        <p:spPr>
          <a:xfrm>
            <a:off x="914400" y="6711"/>
            <a:ext cx="16459200" cy="1714500"/>
          </a:xfrm>
        </p:spPr>
        <p:txBody>
          <a:bodyPr/>
          <a:lstStyle/>
          <a:p>
            <a:r>
              <a:rPr lang="en-US" dirty="0"/>
              <a:t>General Facilitation Skills</a:t>
            </a:r>
          </a:p>
        </p:txBody>
      </p:sp>
      <p:sp>
        <p:nvSpPr>
          <p:cNvPr id="3" name="Content Placeholder 2">
            <a:extLst>
              <a:ext uri="{FF2B5EF4-FFF2-40B4-BE49-F238E27FC236}">
                <a16:creationId xmlns:a16="http://schemas.microsoft.com/office/drawing/2014/main" id="{BCB9BC86-0E9E-7640-BE6D-A0BE9774F345}"/>
              </a:ext>
            </a:extLst>
          </p:cNvPr>
          <p:cNvSpPr>
            <a:spLocks noGrp="1"/>
          </p:cNvSpPr>
          <p:nvPr>
            <p:ph idx="1"/>
          </p:nvPr>
        </p:nvSpPr>
        <p:spPr>
          <a:xfrm>
            <a:off x="594879" y="1499538"/>
            <a:ext cx="17376198" cy="8363166"/>
          </a:xfrm>
        </p:spPr>
        <p:txBody>
          <a:bodyPr>
            <a:normAutofit/>
          </a:bodyPr>
          <a:lstStyle/>
          <a:p>
            <a:r>
              <a:rPr lang="en-US" sz="5100" b="0" dirty="0"/>
              <a:t>Communicate purpose and outcomes.</a:t>
            </a:r>
          </a:p>
          <a:p>
            <a:r>
              <a:rPr lang="en-US" sz="5100" b="0" dirty="0"/>
              <a:t>Keep the meeting focused on the agenda and moving forward.</a:t>
            </a:r>
          </a:p>
          <a:p>
            <a:r>
              <a:rPr lang="en-US" sz="5100" b="0" dirty="0"/>
              <a:t>Involve everyone; bring out quiet participants and control domineering folks.</a:t>
            </a:r>
          </a:p>
          <a:p>
            <a:r>
              <a:rPr lang="en-US" sz="5100" b="0" dirty="0"/>
              <a:t>Actively listen.</a:t>
            </a:r>
          </a:p>
          <a:p>
            <a:r>
              <a:rPr lang="en-US" sz="5100" b="0" dirty="0"/>
              <a:t>Build consensus.</a:t>
            </a:r>
          </a:p>
          <a:p>
            <a:r>
              <a:rPr lang="en-US" sz="5100" b="0" dirty="0"/>
              <a:t>Manage conflict</a:t>
            </a:r>
            <a:r>
              <a:rPr lang="en-US" sz="5100" b="0" dirty="0" smtClean="0"/>
              <a:t>.</a:t>
            </a:r>
            <a:endParaRPr lang="en-US" sz="5100" b="0" dirty="0"/>
          </a:p>
        </p:txBody>
      </p:sp>
      <p:pic>
        <p:nvPicPr>
          <p:cNvPr id="5" name="Picture 4">
            <a:extLst>
              <a:ext uri="{FF2B5EF4-FFF2-40B4-BE49-F238E27FC236}">
                <a16:creationId xmlns:a16="http://schemas.microsoft.com/office/drawing/2014/main" id="{90F895EC-6A2D-7948-B1E9-B69B60C752C1}"/>
              </a:ext>
            </a:extLst>
          </p:cNvPr>
          <p:cNvPicPr>
            <a:picLocks noChangeAspect="1"/>
          </p:cNvPicPr>
          <p:nvPr/>
        </p:nvPicPr>
        <p:blipFill>
          <a:blip r:embed="rId2"/>
          <a:stretch>
            <a:fillRect/>
          </a:stretch>
        </p:blipFill>
        <p:spPr>
          <a:xfrm>
            <a:off x="10996540" y="4559795"/>
            <a:ext cx="6190034" cy="4720803"/>
          </a:xfrm>
          <a:prstGeom prst="rect">
            <a:avLst/>
          </a:prstGeom>
        </p:spPr>
      </p:pic>
    </p:spTree>
    <p:extLst>
      <p:ext uri="{BB962C8B-B14F-4D97-AF65-F5344CB8AC3E}">
        <p14:creationId xmlns:p14="http://schemas.microsoft.com/office/powerpoint/2010/main" val="272954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7D6E6-2B79-C24D-8C26-FB29D435D143}"/>
              </a:ext>
            </a:extLst>
          </p:cNvPr>
          <p:cNvSpPr>
            <a:spLocks noGrp="1"/>
          </p:cNvSpPr>
          <p:nvPr>
            <p:ph type="title"/>
          </p:nvPr>
        </p:nvSpPr>
        <p:spPr>
          <a:xfrm>
            <a:off x="914400" y="6711"/>
            <a:ext cx="16459200" cy="1714500"/>
          </a:xfrm>
        </p:spPr>
        <p:txBody>
          <a:bodyPr/>
          <a:lstStyle/>
          <a:p>
            <a:r>
              <a:rPr lang="en-US" dirty="0"/>
              <a:t>General Facilitation Skills</a:t>
            </a:r>
          </a:p>
        </p:txBody>
      </p:sp>
      <p:sp>
        <p:nvSpPr>
          <p:cNvPr id="3" name="Content Placeholder 2">
            <a:extLst>
              <a:ext uri="{FF2B5EF4-FFF2-40B4-BE49-F238E27FC236}">
                <a16:creationId xmlns:a16="http://schemas.microsoft.com/office/drawing/2014/main" id="{BCB9BC86-0E9E-7640-BE6D-A0BE9774F345}"/>
              </a:ext>
            </a:extLst>
          </p:cNvPr>
          <p:cNvSpPr>
            <a:spLocks noGrp="1"/>
          </p:cNvSpPr>
          <p:nvPr>
            <p:ph idx="1"/>
          </p:nvPr>
        </p:nvSpPr>
        <p:spPr>
          <a:xfrm>
            <a:off x="594879" y="1499538"/>
            <a:ext cx="17376198" cy="8363166"/>
          </a:xfrm>
        </p:spPr>
        <p:txBody>
          <a:bodyPr>
            <a:normAutofit/>
          </a:bodyPr>
          <a:lstStyle/>
          <a:p>
            <a:r>
              <a:rPr lang="en-US" sz="5100" b="0" dirty="0"/>
              <a:t>Communicate purpose and outcomes.</a:t>
            </a:r>
          </a:p>
          <a:p>
            <a:r>
              <a:rPr lang="en-US" sz="5100" b="0" dirty="0"/>
              <a:t>Keep the meeting focused on the agenda and moving forward.</a:t>
            </a:r>
          </a:p>
          <a:p>
            <a:r>
              <a:rPr lang="en-US" sz="5100" b="0" dirty="0"/>
              <a:t>Involve everyone; bring out quiet participants and control domineering folks.</a:t>
            </a:r>
          </a:p>
          <a:p>
            <a:r>
              <a:rPr lang="en-US" sz="5100" b="0" dirty="0"/>
              <a:t>Actively listen.</a:t>
            </a:r>
          </a:p>
          <a:p>
            <a:r>
              <a:rPr lang="en-US" sz="5100" b="0" dirty="0"/>
              <a:t>Build consensus.</a:t>
            </a:r>
          </a:p>
          <a:p>
            <a:r>
              <a:rPr lang="en-US" sz="5100" b="0" dirty="0"/>
              <a:t>Manage conflict.</a:t>
            </a:r>
          </a:p>
          <a:p>
            <a:r>
              <a:rPr lang="en-US" sz="5100" b="0" dirty="0"/>
              <a:t>Enforce norms and ground rules</a:t>
            </a:r>
            <a:r>
              <a:rPr lang="en-US" sz="5100" b="0" dirty="0" smtClean="0"/>
              <a:t>.</a:t>
            </a:r>
            <a:endParaRPr lang="en-US" sz="5100" b="0" dirty="0"/>
          </a:p>
        </p:txBody>
      </p:sp>
      <p:pic>
        <p:nvPicPr>
          <p:cNvPr id="5" name="Picture 4">
            <a:extLst>
              <a:ext uri="{FF2B5EF4-FFF2-40B4-BE49-F238E27FC236}">
                <a16:creationId xmlns:a16="http://schemas.microsoft.com/office/drawing/2014/main" id="{90F895EC-6A2D-7948-B1E9-B69B60C752C1}"/>
              </a:ext>
            </a:extLst>
          </p:cNvPr>
          <p:cNvPicPr>
            <a:picLocks noChangeAspect="1"/>
          </p:cNvPicPr>
          <p:nvPr/>
        </p:nvPicPr>
        <p:blipFill>
          <a:blip r:embed="rId2"/>
          <a:stretch>
            <a:fillRect/>
          </a:stretch>
        </p:blipFill>
        <p:spPr>
          <a:xfrm>
            <a:off x="10996540" y="4559795"/>
            <a:ext cx="6190034" cy="4720803"/>
          </a:xfrm>
          <a:prstGeom prst="rect">
            <a:avLst/>
          </a:prstGeom>
        </p:spPr>
      </p:pic>
    </p:spTree>
    <p:extLst>
      <p:ext uri="{BB962C8B-B14F-4D97-AF65-F5344CB8AC3E}">
        <p14:creationId xmlns:p14="http://schemas.microsoft.com/office/powerpoint/2010/main" val="255477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7D6E6-2B79-C24D-8C26-FB29D435D143}"/>
              </a:ext>
            </a:extLst>
          </p:cNvPr>
          <p:cNvSpPr>
            <a:spLocks noGrp="1"/>
          </p:cNvSpPr>
          <p:nvPr>
            <p:ph type="title"/>
          </p:nvPr>
        </p:nvSpPr>
        <p:spPr>
          <a:xfrm>
            <a:off x="914400" y="6711"/>
            <a:ext cx="16459200" cy="1714500"/>
          </a:xfrm>
        </p:spPr>
        <p:txBody>
          <a:bodyPr/>
          <a:lstStyle/>
          <a:p>
            <a:r>
              <a:rPr lang="en-US" dirty="0"/>
              <a:t>General Facilitation Skills</a:t>
            </a:r>
          </a:p>
        </p:txBody>
      </p:sp>
      <p:sp>
        <p:nvSpPr>
          <p:cNvPr id="3" name="Content Placeholder 2">
            <a:extLst>
              <a:ext uri="{FF2B5EF4-FFF2-40B4-BE49-F238E27FC236}">
                <a16:creationId xmlns:a16="http://schemas.microsoft.com/office/drawing/2014/main" id="{BCB9BC86-0E9E-7640-BE6D-A0BE9774F345}"/>
              </a:ext>
            </a:extLst>
          </p:cNvPr>
          <p:cNvSpPr>
            <a:spLocks noGrp="1"/>
          </p:cNvSpPr>
          <p:nvPr>
            <p:ph idx="1"/>
          </p:nvPr>
        </p:nvSpPr>
        <p:spPr>
          <a:xfrm>
            <a:off x="594879" y="1499538"/>
            <a:ext cx="17376198" cy="8363166"/>
          </a:xfrm>
        </p:spPr>
        <p:txBody>
          <a:bodyPr>
            <a:normAutofit/>
          </a:bodyPr>
          <a:lstStyle/>
          <a:p>
            <a:r>
              <a:rPr lang="en-US" sz="5100" b="0" dirty="0"/>
              <a:t>Communicate purpose and outcomes.</a:t>
            </a:r>
          </a:p>
          <a:p>
            <a:r>
              <a:rPr lang="en-US" sz="5100" b="0" dirty="0"/>
              <a:t>Keep the meeting focused on the agenda and moving forward.</a:t>
            </a:r>
          </a:p>
          <a:p>
            <a:r>
              <a:rPr lang="en-US" sz="5100" b="0" dirty="0"/>
              <a:t>Involve everyone; bring out quiet participants and control domineering folks.</a:t>
            </a:r>
          </a:p>
          <a:p>
            <a:r>
              <a:rPr lang="en-US" sz="5100" b="0" dirty="0"/>
              <a:t>Actively listen.</a:t>
            </a:r>
          </a:p>
          <a:p>
            <a:r>
              <a:rPr lang="en-US" sz="5100" b="0" dirty="0"/>
              <a:t>Build consensus.</a:t>
            </a:r>
          </a:p>
          <a:p>
            <a:r>
              <a:rPr lang="en-US" sz="5100" b="0" dirty="0"/>
              <a:t>Manage conflict.</a:t>
            </a:r>
          </a:p>
          <a:p>
            <a:r>
              <a:rPr lang="en-US" sz="5100" b="0" dirty="0"/>
              <a:t>Enforce norms and ground rules.</a:t>
            </a:r>
          </a:p>
          <a:p>
            <a:r>
              <a:rPr lang="en-US" sz="5100" b="0" dirty="0"/>
              <a:t>Seek actions and commitments.</a:t>
            </a:r>
          </a:p>
        </p:txBody>
      </p:sp>
      <p:pic>
        <p:nvPicPr>
          <p:cNvPr id="5" name="Picture 4">
            <a:extLst>
              <a:ext uri="{FF2B5EF4-FFF2-40B4-BE49-F238E27FC236}">
                <a16:creationId xmlns:a16="http://schemas.microsoft.com/office/drawing/2014/main" id="{90F895EC-6A2D-7948-B1E9-B69B60C752C1}"/>
              </a:ext>
            </a:extLst>
          </p:cNvPr>
          <p:cNvPicPr>
            <a:picLocks noChangeAspect="1"/>
          </p:cNvPicPr>
          <p:nvPr/>
        </p:nvPicPr>
        <p:blipFill>
          <a:blip r:embed="rId2"/>
          <a:stretch>
            <a:fillRect/>
          </a:stretch>
        </p:blipFill>
        <p:spPr>
          <a:xfrm>
            <a:off x="10996540" y="4559795"/>
            <a:ext cx="6190034" cy="4720803"/>
          </a:xfrm>
          <a:prstGeom prst="rect">
            <a:avLst/>
          </a:prstGeom>
        </p:spPr>
      </p:pic>
    </p:spTree>
    <p:extLst>
      <p:ext uri="{BB962C8B-B14F-4D97-AF65-F5344CB8AC3E}">
        <p14:creationId xmlns:p14="http://schemas.microsoft.com/office/powerpoint/2010/main" val="3330359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9D479-BD50-D94B-B086-A3284E331055}"/>
              </a:ext>
            </a:extLst>
          </p:cNvPr>
          <p:cNvSpPr>
            <a:spLocks noGrp="1"/>
          </p:cNvSpPr>
          <p:nvPr>
            <p:ph type="title"/>
          </p:nvPr>
        </p:nvSpPr>
        <p:spPr/>
        <p:txBody>
          <a:bodyPr>
            <a:normAutofit/>
          </a:bodyPr>
          <a:lstStyle/>
          <a:p>
            <a:r>
              <a:rPr lang="en-US" dirty="0"/>
              <a:t>Other Roles That Should be Assigned</a:t>
            </a:r>
          </a:p>
        </p:txBody>
      </p:sp>
      <p:sp>
        <p:nvSpPr>
          <p:cNvPr id="3" name="Content Placeholder 2">
            <a:extLst>
              <a:ext uri="{FF2B5EF4-FFF2-40B4-BE49-F238E27FC236}">
                <a16:creationId xmlns:a16="http://schemas.microsoft.com/office/drawing/2014/main" id="{6C1C08FE-E33D-CB4E-85C2-E89034403F1B}"/>
              </a:ext>
            </a:extLst>
          </p:cNvPr>
          <p:cNvSpPr>
            <a:spLocks noGrp="1"/>
          </p:cNvSpPr>
          <p:nvPr>
            <p:ph idx="1"/>
          </p:nvPr>
        </p:nvSpPr>
        <p:spPr>
          <a:xfrm>
            <a:off x="909206" y="2126458"/>
            <a:ext cx="16464395" cy="4341884"/>
          </a:xfrm>
        </p:spPr>
        <p:txBody>
          <a:bodyPr/>
          <a:lstStyle/>
          <a:p>
            <a:r>
              <a:rPr lang="en-US" b="0" dirty="0"/>
              <a:t>Timekeeper</a:t>
            </a:r>
          </a:p>
          <a:p>
            <a:r>
              <a:rPr lang="en-US" b="0" dirty="0" smtClean="0"/>
              <a:t>Note-taker (in </a:t>
            </a:r>
            <a:r>
              <a:rPr lang="en-US" b="0" dirty="0"/>
              <a:t>real time if </a:t>
            </a:r>
            <a:r>
              <a:rPr lang="en-US" b="0" dirty="0" smtClean="0"/>
              <a:t>possible)</a:t>
            </a:r>
            <a:endParaRPr lang="en-US" b="0" dirty="0"/>
          </a:p>
          <a:p>
            <a:r>
              <a:rPr lang="en-US" b="0" dirty="0"/>
              <a:t>Devil’s Advocate (intentionally introduce opposing points of view)</a:t>
            </a:r>
          </a:p>
        </p:txBody>
      </p:sp>
      <p:pic>
        <p:nvPicPr>
          <p:cNvPr id="5" name="Picture 4">
            <a:extLst>
              <a:ext uri="{FF2B5EF4-FFF2-40B4-BE49-F238E27FC236}">
                <a16:creationId xmlns:a16="http://schemas.microsoft.com/office/drawing/2014/main" id="{C3572612-3FBB-1D4E-8F41-264F07D5FB88}"/>
              </a:ext>
            </a:extLst>
          </p:cNvPr>
          <p:cNvPicPr>
            <a:picLocks noChangeAspect="1"/>
          </p:cNvPicPr>
          <p:nvPr/>
        </p:nvPicPr>
        <p:blipFill>
          <a:blip r:embed="rId2"/>
          <a:stretch>
            <a:fillRect/>
          </a:stretch>
        </p:blipFill>
        <p:spPr>
          <a:xfrm>
            <a:off x="13572771" y="6934200"/>
            <a:ext cx="4060635" cy="3352800"/>
          </a:xfrm>
          <a:prstGeom prst="rect">
            <a:avLst/>
          </a:prstGeom>
        </p:spPr>
      </p:pic>
    </p:spTree>
    <p:extLst>
      <p:ext uri="{BB962C8B-B14F-4D97-AF65-F5344CB8AC3E}">
        <p14:creationId xmlns:p14="http://schemas.microsoft.com/office/powerpoint/2010/main" val="2255258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1247775" y="3040857"/>
            <a:ext cx="15200556" cy="7246143"/>
          </a:xfrm>
        </p:spPr>
        <p:txBody>
          <a:bodyPr>
            <a:noAutofit/>
          </a:bodyPr>
          <a:lstStyle/>
          <a:p>
            <a:r>
              <a:rPr lang="en-US" b="0" dirty="0" smtClean="0"/>
              <a:t>Define </a:t>
            </a:r>
            <a:r>
              <a:rPr lang="en-US" b="0" dirty="0"/>
              <a:t>the purpose of TBTs, guided by </a:t>
            </a:r>
            <a:r>
              <a:rPr lang="en-US" b="0" dirty="0" smtClean="0"/>
              <a:t>equity</a:t>
            </a:r>
            <a:endParaRPr lang="en-US" b="0" dirty="0"/>
          </a:p>
          <a:p>
            <a:r>
              <a:rPr lang="en-US" b="0" dirty="0"/>
              <a:t>Define and review facilitation skills</a:t>
            </a:r>
          </a:p>
          <a:p>
            <a:r>
              <a:rPr lang="en-US" b="0" dirty="0"/>
              <a:t>Define and review the </a:t>
            </a:r>
            <a:r>
              <a:rPr lang="en-US" b="0" i="1" dirty="0" smtClean="0"/>
              <a:t>Four Mindsets </a:t>
            </a:r>
            <a:r>
              <a:rPr lang="en-US" b="0" dirty="0"/>
              <a:t>for Professional Collaboration</a:t>
            </a:r>
          </a:p>
        </p:txBody>
      </p:sp>
      <p:sp>
        <p:nvSpPr>
          <p:cNvPr id="7" name="TextBox 1"/>
          <p:cNvSpPr txBox="1">
            <a:spLocks noChangeArrowheads="1"/>
          </p:cNvSpPr>
          <p:nvPr/>
        </p:nvSpPr>
        <p:spPr bwMode="auto">
          <a:xfrm>
            <a:off x="1247775" y="523875"/>
            <a:ext cx="7012782" cy="1754326"/>
          </a:xfrm>
          <a:prstGeom prst="rect">
            <a:avLst/>
          </a:prstGeom>
          <a:solidFill>
            <a:srgbClr val="61A8B6"/>
          </a:solidFill>
          <a:ln w="38100">
            <a:solidFill>
              <a:srgbClr val="365073"/>
            </a:solidFill>
            <a:miter lim="800000"/>
            <a:headEnd/>
            <a:tailEnd/>
          </a:ln>
        </p:spPr>
        <p:txBody>
          <a:bodyPr>
            <a:spAutoFit/>
          </a:bodyPr>
          <a:lstStyle>
            <a:lvl1pPr>
              <a:spcBef>
                <a:spcPct val="20000"/>
              </a:spcBef>
              <a:buFont typeface="Arial" panose="020B0604020202020204" pitchFamily="34" charset="0"/>
              <a:buChar char="•"/>
              <a:defRPr sz="4000" b="1">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4000" b="1">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4000" b="1">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4000" b="1">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4000" b="1">
                <a:solidFill>
                  <a:schemeClr val="tx1"/>
                </a:solidFill>
                <a:latin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4000" b="1">
                <a:solidFill>
                  <a:schemeClr val="tx1"/>
                </a:solidFill>
                <a:latin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4000" b="1">
                <a:solidFill>
                  <a:schemeClr val="tx1"/>
                </a:solidFill>
                <a:latin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4000" b="1">
                <a:solidFill>
                  <a:schemeClr val="tx1"/>
                </a:solidFill>
                <a:latin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4000" b="1">
                <a:solidFill>
                  <a:schemeClr val="tx1"/>
                </a:solidFill>
                <a:latin typeface="Arial" panose="020B0604020202020204" pitchFamily="34" charset="0"/>
              </a:defRPr>
            </a:lvl9pPr>
          </a:lstStyle>
          <a:p>
            <a:pPr>
              <a:spcBef>
                <a:spcPct val="0"/>
              </a:spcBef>
              <a:buFontTx/>
              <a:buNone/>
            </a:pPr>
            <a:r>
              <a:rPr lang="en-US" altLang="en-US" sz="10800" dirty="0">
                <a:solidFill>
                  <a:schemeClr val="bg1"/>
                </a:solidFill>
                <a:cs typeface="Arial" panose="020B0604020202020204" pitchFamily="34" charset="0"/>
              </a:rPr>
              <a:t>Outcomes</a:t>
            </a:r>
          </a:p>
        </p:txBody>
      </p:sp>
    </p:spTree>
    <p:extLst>
      <p:ext uri="{BB962C8B-B14F-4D97-AF65-F5344CB8AC3E}">
        <p14:creationId xmlns:p14="http://schemas.microsoft.com/office/powerpoint/2010/main" val="915878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B9897-8EB8-FC46-B9F1-55DDBF94E026}"/>
              </a:ext>
            </a:extLst>
          </p:cNvPr>
          <p:cNvSpPr>
            <a:spLocks noGrp="1"/>
          </p:cNvSpPr>
          <p:nvPr>
            <p:ph type="title"/>
          </p:nvPr>
        </p:nvSpPr>
        <p:spPr>
          <a:xfrm>
            <a:off x="716973" y="301083"/>
            <a:ext cx="17051481" cy="2099217"/>
          </a:xfrm>
        </p:spPr>
        <p:txBody>
          <a:bodyPr>
            <a:normAutofit fontScale="90000"/>
          </a:bodyPr>
          <a:lstStyle/>
          <a:p>
            <a:r>
              <a:rPr lang="en-US" dirty="0"/>
              <a:t>Our Assumptions </a:t>
            </a:r>
            <a:r>
              <a:rPr lang="en-US" dirty="0" smtClean="0"/>
              <a:t>(Both Explicit </a:t>
            </a:r>
            <a:r>
              <a:rPr lang="en-US" dirty="0"/>
              <a:t>and </a:t>
            </a:r>
            <a:r>
              <a:rPr lang="en-US" dirty="0" smtClean="0"/>
              <a:t>Unspoken</a:t>
            </a:r>
            <a:r>
              <a:rPr lang="en-US" dirty="0"/>
              <a:t>) </a:t>
            </a:r>
            <a:r>
              <a:rPr lang="en-US" dirty="0" smtClean="0"/>
              <a:t/>
            </a:r>
            <a:br>
              <a:rPr lang="en-US" dirty="0" smtClean="0"/>
            </a:br>
            <a:r>
              <a:rPr lang="en-US" dirty="0" smtClean="0"/>
              <a:t>about Teaching </a:t>
            </a:r>
            <a:r>
              <a:rPr lang="en-US" dirty="0"/>
              <a:t>and </a:t>
            </a:r>
            <a:r>
              <a:rPr lang="en-US" dirty="0" smtClean="0"/>
              <a:t>Learning</a:t>
            </a:r>
            <a:endParaRPr lang="en-US" dirty="0"/>
          </a:p>
        </p:txBody>
      </p:sp>
      <p:pic>
        <p:nvPicPr>
          <p:cNvPr id="5" name="Picture 4">
            <a:extLst>
              <a:ext uri="{FF2B5EF4-FFF2-40B4-BE49-F238E27FC236}">
                <a16:creationId xmlns:a16="http://schemas.microsoft.com/office/drawing/2014/main" id="{39A0F743-9549-0D42-9D25-32D22E411CA8}"/>
              </a:ext>
            </a:extLst>
          </p:cNvPr>
          <p:cNvPicPr>
            <a:picLocks noChangeAspect="1"/>
          </p:cNvPicPr>
          <p:nvPr/>
        </p:nvPicPr>
        <p:blipFill>
          <a:blip r:embed="rId2"/>
          <a:stretch>
            <a:fillRect/>
          </a:stretch>
        </p:blipFill>
        <p:spPr>
          <a:xfrm>
            <a:off x="6734283" y="6885003"/>
            <a:ext cx="5016861" cy="3104493"/>
          </a:xfrm>
          <a:prstGeom prst="rect">
            <a:avLst/>
          </a:prstGeom>
        </p:spPr>
      </p:pic>
    </p:spTree>
    <p:extLst>
      <p:ext uri="{BB962C8B-B14F-4D97-AF65-F5344CB8AC3E}">
        <p14:creationId xmlns:p14="http://schemas.microsoft.com/office/powerpoint/2010/main" val="193666822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B9897-8EB8-FC46-B9F1-55DDBF94E026}"/>
              </a:ext>
            </a:extLst>
          </p:cNvPr>
          <p:cNvSpPr>
            <a:spLocks noGrp="1"/>
          </p:cNvSpPr>
          <p:nvPr>
            <p:ph type="title"/>
          </p:nvPr>
        </p:nvSpPr>
        <p:spPr>
          <a:xfrm>
            <a:off x="716973" y="301083"/>
            <a:ext cx="17051481" cy="2099217"/>
          </a:xfrm>
        </p:spPr>
        <p:txBody>
          <a:bodyPr>
            <a:normAutofit fontScale="90000"/>
          </a:bodyPr>
          <a:lstStyle/>
          <a:p>
            <a:r>
              <a:rPr lang="en-US" dirty="0"/>
              <a:t>Our Assumptions </a:t>
            </a:r>
            <a:r>
              <a:rPr lang="en-US" dirty="0" smtClean="0"/>
              <a:t>(Both Explicit </a:t>
            </a:r>
            <a:r>
              <a:rPr lang="en-US" dirty="0"/>
              <a:t>and </a:t>
            </a:r>
            <a:r>
              <a:rPr lang="en-US" dirty="0" smtClean="0"/>
              <a:t>Unspoken</a:t>
            </a:r>
            <a:r>
              <a:rPr lang="en-US" dirty="0"/>
              <a:t>) </a:t>
            </a:r>
            <a:r>
              <a:rPr lang="en-US" dirty="0" smtClean="0"/>
              <a:t/>
            </a:r>
            <a:br>
              <a:rPr lang="en-US" dirty="0" smtClean="0"/>
            </a:br>
            <a:r>
              <a:rPr lang="en-US" dirty="0" smtClean="0"/>
              <a:t>about Teaching </a:t>
            </a:r>
            <a:r>
              <a:rPr lang="en-US" dirty="0"/>
              <a:t>and </a:t>
            </a:r>
            <a:r>
              <a:rPr lang="en-US" dirty="0" smtClean="0"/>
              <a:t>Learning</a:t>
            </a:r>
            <a:endParaRPr lang="en-US" dirty="0"/>
          </a:p>
        </p:txBody>
      </p:sp>
      <p:sp>
        <p:nvSpPr>
          <p:cNvPr id="3" name="Content Placeholder 2">
            <a:extLst>
              <a:ext uri="{FF2B5EF4-FFF2-40B4-BE49-F238E27FC236}">
                <a16:creationId xmlns:a16="http://schemas.microsoft.com/office/drawing/2014/main" id="{5C578033-8F76-3E4E-B23B-72DD1918C715}"/>
              </a:ext>
            </a:extLst>
          </p:cNvPr>
          <p:cNvSpPr>
            <a:spLocks noGrp="1"/>
          </p:cNvSpPr>
          <p:nvPr>
            <p:ph idx="1"/>
          </p:nvPr>
        </p:nvSpPr>
        <p:spPr>
          <a:xfrm>
            <a:off x="2353541" y="2384714"/>
            <a:ext cx="13456229" cy="4333010"/>
          </a:xfrm>
        </p:spPr>
        <p:txBody>
          <a:bodyPr>
            <a:normAutofit/>
          </a:bodyPr>
          <a:lstStyle/>
          <a:p>
            <a:r>
              <a:rPr lang="en-US" sz="5700" b="0" dirty="0"/>
              <a:t>Drive how we interact with our </a:t>
            </a:r>
            <a:r>
              <a:rPr lang="en-US" sz="5700" b="0" dirty="0" smtClean="0"/>
              <a:t>colleagues</a:t>
            </a:r>
            <a:endParaRPr lang="en-US" sz="5700" b="0" dirty="0"/>
          </a:p>
        </p:txBody>
      </p:sp>
      <p:pic>
        <p:nvPicPr>
          <p:cNvPr id="5" name="Picture 4">
            <a:extLst>
              <a:ext uri="{FF2B5EF4-FFF2-40B4-BE49-F238E27FC236}">
                <a16:creationId xmlns:a16="http://schemas.microsoft.com/office/drawing/2014/main" id="{39A0F743-9549-0D42-9D25-32D22E411CA8}"/>
              </a:ext>
            </a:extLst>
          </p:cNvPr>
          <p:cNvPicPr>
            <a:picLocks noChangeAspect="1"/>
          </p:cNvPicPr>
          <p:nvPr/>
        </p:nvPicPr>
        <p:blipFill>
          <a:blip r:embed="rId2"/>
          <a:stretch>
            <a:fillRect/>
          </a:stretch>
        </p:blipFill>
        <p:spPr>
          <a:xfrm>
            <a:off x="6734283" y="6885003"/>
            <a:ext cx="5016861" cy="3104493"/>
          </a:xfrm>
          <a:prstGeom prst="rect">
            <a:avLst/>
          </a:prstGeom>
        </p:spPr>
      </p:pic>
      <p:sp>
        <p:nvSpPr>
          <p:cNvPr id="8" name="TextBox 7">
            <a:extLst>
              <a:ext uri="{FF2B5EF4-FFF2-40B4-BE49-F238E27FC236}">
                <a16:creationId xmlns:a16="http://schemas.microsoft.com/office/drawing/2014/main" id="{DE10276A-F6A4-8549-AFDD-4B6365EB4061}"/>
              </a:ext>
            </a:extLst>
          </p:cNvPr>
          <p:cNvSpPr txBox="1"/>
          <p:nvPr/>
        </p:nvSpPr>
        <p:spPr>
          <a:xfrm>
            <a:off x="13160750" y="9296999"/>
            <a:ext cx="4522585" cy="646331"/>
          </a:xfrm>
          <a:prstGeom prst="rect">
            <a:avLst/>
          </a:prstGeom>
          <a:noFill/>
        </p:spPr>
        <p:txBody>
          <a:bodyPr wrap="none" rtlCol="0">
            <a:spAutoFit/>
          </a:bodyPr>
          <a:lstStyle/>
          <a:p>
            <a:r>
              <a:rPr lang="en-US" sz="3600" b="1" dirty="0"/>
              <a:t>Datnow and Park 2019</a:t>
            </a:r>
          </a:p>
        </p:txBody>
      </p:sp>
    </p:spTree>
    <p:extLst>
      <p:ext uri="{BB962C8B-B14F-4D97-AF65-F5344CB8AC3E}">
        <p14:creationId xmlns:p14="http://schemas.microsoft.com/office/powerpoint/2010/main" val="867442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B9897-8EB8-FC46-B9F1-55DDBF94E026}"/>
              </a:ext>
            </a:extLst>
          </p:cNvPr>
          <p:cNvSpPr>
            <a:spLocks noGrp="1"/>
          </p:cNvSpPr>
          <p:nvPr>
            <p:ph type="title"/>
          </p:nvPr>
        </p:nvSpPr>
        <p:spPr>
          <a:xfrm>
            <a:off x="716973" y="301083"/>
            <a:ext cx="17051481" cy="2099217"/>
          </a:xfrm>
        </p:spPr>
        <p:txBody>
          <a:bodyPr>
            <a:normAutofit fontScale="90000"/>
          </a:bodyPr>
          <a:lstStyle/>
          <a:p>
            <a:r>
              <a:rPr lang="en-US" dirty="0"/>
              <a:t>Our Assumptions </a:t>
            </a:r>
            <a:r>
              <a:rPr lang="en-US" dirty="0" smtClean="0"/>
              <a:t>(Both Explicit </a:t>
            </a:r>
            <a:r>
              <a:rPr lang="en-US" dirty="0"/>
              <a:t>and </a:t>
            </a:r>
            <a:r>
              <a:rPr lang="en-US" dirty="0" smtClean="0"/>
              <a:t>Unspoken</a:t>
            </a:r>
            <a:r>
              <a:rPr lang="en-US" dirty="0"/>
              <a:t>) </a:t>
            </a:r>
            <a:r>
              <a:rPr lang="en-US" dirty="0" smtClean="0"/>
              <a:t/>
            </a:r>
            <a:br>
              <a:rPr lang="en-US" dirty="0" smtClean="0"/>
            </a:br>
            <a:r>
              <a:rPr lang="en-US" dirty="0" smtClean="0"/>
              <a:t>about Teaching </a:t>
            </a:r>
            <a:r>
              <a:rPr lang="en-US" dirty="0"/>
              <a:t>and </a:t>
            </a:r>
            <a:r>
              <a:rPr lang="en-US" dirty="0" smtClean="0"/>
              <a:t>Learning</a:t>
            </a:r>
            <a:endParaRPr lang="en-US" dirty="0"/>
          </a:p>
        </p:txBody>
      </p:sp>
      <p:sp>
        <p:nvSpPr>
          <p:cNvPr id="3" name="Content Placeholder 2">
            <a:extLst>
              <a:ext uri="{FF2B5EF4-FFF2-40B4-BE49-F238E27FC236}">
                <a16:creationId xmlns:a16="http://schemas.microsoft.com/office/drawing/2014/main" id="{5C578033-8F76-3E4E-B23B-72DD1918C715}"/>
              </a:ext>
            </a:extLst>
          </p:cNvPr>
          <p:cNvSpPr>
            <a:spLocks noGrp="1"/>
          </p:cNvSpPr>
          <p:nvPr>
            <p:ph idx="1"/>
          </p:nvPr>
        </p:nvSpPr>
        <p:spPr>
          <a:xfrm>
            <a:off x="2353541" y="2384714"/>
            <a:ext cx="13456229" cy="4333010"/>
          </a:xfrm>
        </p:spPr>
        <p:txBody>
          <a:bodyPr>
            <a:normAutofit/>
          </a:bodyPr>
          <a:lstStyle/>
          <a:p>
            <a:r>
              <a:rPr lang="en-US" sz="5700" b="0" dirty="0"/>
              <a:t>Drive how we interact with our colleagues</a:t>
            </a:r>
          </a:p>
          <a:p>
            <a:r>
              <a:rPr lang="en-US" sz="5700" b="0" dirty="0"/>
              <a:t>What ideas we take </a:t>
            </a:r>
            <a:r>
              <a:rPr lang="en-US" sz="5700" b="0" dirty="0" smtClean="0"/>
              <a:t>up</a:t>
            </a:r>
            <a:endParaRPr lang="en-US" sz="5700" b="0" dirty="0"/>
          </a:p>
        </p:txBody>
      </p:sp>
      <p:pic>
        <p:nvPicPr>
          <p:cNvPr id="5" name="Picture 4">
            <a:extLst>
              <a:ext uri="{FF2B5EF4-FFF2-40B4-BE49-F238E27FC236}">
                <a16:creationId xmlns:a16="http://schemas.microsoft.com/office/drawing/2014/main" id="{39A0F743-9549-0D42-9D25-32D22E411CA8}"/>
              </a:ext>
            </a:extLst>
          </p:cNvPr>
          <p:cNvPicPr>
            <a:picLocks noChangeAspect="1"/>
          </p:cNvPicPr>
          <p:nvPr/>
        </p:nvPicPr>
        <p:blipFill>
          <a:blip r:embed="rId2"/>
          <a:stretch>
            <a:fillRect/>
          </a:stretch>
        </p:blipFill>
        <p:spPr>
          <a:xfrm>
            <a:off x="6734283" y="6885003"/>
            <a:ext cx="5016861" cy="3104493"/>
          </a:xfrm>
          <a:prstGeom prst="rect">
            <a:avLst/>
          </a:prstGeom>
        </p:spPr>
      </p:pic>
      <p:sp>
        <p:nvSpPr>
          <p:cNvPr id="8" name="TextBox 7">
            <a:extLst>
              <a:ext uri="{FF2B5EF4-FFF2-40B4-BE49-F238E27FC236}">
                <a16:creationId xmlns:a16="http://schemas.microsoft.com/office/drawing/2014/main" id="{DE10276A-F6A4-8549-AFDD-4B6365EB4061}"/>
              </a:ext>
            </a:extLst>
          </p:cNvPr>
          <p:cNvSpPr txBox="1"/>
          <p:nvPr/>
        </p:nvSpPr>
        <p:spPr>
          <a:xfrm>
            <a:off x="13160750" y="9296999"/>
            <a:ext cx="4522585" cy="646331"/>
          </a:xfrm>
          <a:prstGeom prst="rect">
            <a:avLst/>
          </a:prstGeom>
          <a:noFill/>
        </p:spPr>
        <p:txBody>
          <a:bodyPr wrap="none" rtlCol="0">
            <a:spAutoFit/>
          </a:bodyPr>
          <a:lstStyle/>
          <a:p>
            <a:r>
              <a:rPr lang="en-US" sz="3600" b="1" dirty="0"/>
              <a:t>Datnow and Park 2019</a:t>
            </a:r>
          </a:p>
        </p:txBody>
      </p:sp>
    </p:spTree>
    <p:extLst>
      <p:ext uri="{BB962C8B-B14F-4D97-AF65-F5344CB8AC3E}">
        <p14:creationId xmlns:p14="http://schemas.microsoft.com/office/powerpoint/2010/main" val="3721937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B9897-8EB8-FC46-B9F1-55DDBF94E026}"/>
              </a:ext>
            </a:extLst>
          </p:cNvPr>
          <p:cNvSpPr>
            <a:spLocks noGrp="1"/>
          </p:cNvSpPr>
          <p:nvPr>
            <p:ph type="title"/>
          </p:nvPr>
        </p:nvSpPr>
        <p:spPr>
          <a:xfrm>
            <a:off x="716973" y="301083"/>
            <a:ext cx="17051481" cy="2099217"/>
          </a:xfrm>
        </p:spPr>
        <p:txBody>
          <a:bodyPr>
            <a:normAutofit fontScale="90000"/>
          </a:bodyPr>
          <a:lstStyle/>
          <a:p>
            <a:r>
              <a:rPr lang="en-US" dirty="0"/>
              <a:t>Our Assumptions </a:t>
            </a:r>
            <a:r>
              <a:rPr lang="en-US" dirty="0" smtClean="0"/>
              <a:t>(Both Explicit </a:t>
            </a:r>
            <a:r>
              <a:rPr lang="en-US" dirty="0"/>
              <a:t>and </a:t>
            </a:r>
            <a:r>
              <a:rPr lang="en-US" dirty="0" smtClean="0"/>
              <a:t>Unspoken</a:t>
            </a:r>
            <a:r>
              <a:rPr lang="en-US" dirty="0"/>
              <a:t>) </a:t>
            </a:r>
            <a:r>
              <a:rPr lang="en-US" dirty="0" smtClean="0"/>
              <a:t/>
            </a:r>
            <a:br>
              <a:rPr lang="en-US" dirty="0" smtClean="0"/>
            </a:br>
            <a:r>
              <a:rPr lang="en-US" dirty="0" smtClean="0"/>
              <a:t>about Teaching </a:t>
            </a:r>
            <a:r>
              <a:rPr lang="en-US" dirty="0"/>
              <a:t>and </a:t>
            </a:r>
            <a:r>
              <a:rPr lang="en-US" dirty="0" smtClean="0"/>
              <a:t>Learning</a:t>
            </a:r>
            <a:endParaRPr lang="en-US" dirty="0"/>
          </a:p>
        </p:txBody>
      </p:sp>
      <p:sp>
        <p:nvSpPr>
          <p:cNvPr id="3" name="Content Placeholder 2">
            <a:extLst>
              <a:ext uri="{FF2B5EF4-FFF2-40B4-BE49-F238E27FC236}">
                <a16:creationId xmlns:a16="http://schemas.microsoft.com/office/drawing/2014/main" id="{5C578033-8F76-3E4E-B23B-72DD1918C715}"/>
              </a:ext>
            </a:extLst>
          </p:cNvPr>
          <p:cNvSpPr>
            <a:spLocks noGrp="1"/>
          </p:cNvSpPr>
          <p:nvPr>
            <p:ph idx="1"/>
          </p:nvPr>
        </p:nvSpPr>
        <p:spPr>
          <a:xfrm>
            <a:off x="2353541" y="2384714"/>
            <a:ext cx="13456229" cy="4333010"/>
          </a:xfrm>
        </p:spPr>
        <p:txBody>
          <a:bodyPr>
            <a:normAutofit/>
          </a:bodyPr>
          <a:lstStyle/>
          <a:p>
            <a:r>
              <a:rPr lang="en-US" sz="5700" b="0" dirty="0"/>
              <a:t>Drive how we interact with our colleagues</a:t>
            </a:r>
          </a:p>
          <a:p>
            <a:r>
              <a:rPr lang="en-US" sz="5700" b="0" dirty="0"/>
              <a:t>What ideas we take up</a:t>
            </a:r>
          </a:p>
          <a:p>
            <a:r>
              <a:rPr lang="en-US" sz="5700" b="0" dirty="0"/>
              <a:t>What practices we are willing to consider/re-consider and act upon</a:t>
            </a:r>
          </a:p>
        </p:txBody>
      </p:sp>
      <p:pic>
        <p:nvPicPr>
          <p:cNvPr id="5" name="Picture 4">
            <a:extLst>
              <a:ext uri="{FF2B5EF4-FFF2-40B4-BE49-F238E27FC236}">
                <a16:creationId xmlns:a16="http://schemas.microsoft.com/office/drawing/2014/main" id="{39A0F743-9549-0D42-9D25-32D22E411CA8}"/>
              </a:ext>
            </a:extLst>
          </p:cNvPr>
          <p:cNvPicPr>
            <a:picLocks noChangeAspect="1"/>
          </p:cNvPicPr>
          <p:nvPr/>
        </p:nvPicPr>
        <p:blipFill>
          <a:blip r:embed="rId2"/>
          <a:stretch>
            <a:fillRect/>
          </a:stretch>
        </p:blipFill>
        <p:spPr>
          <a:xfrm>
            <a:off x="6734283" y="6885003"/>
            <a:ext cx="5016861" cy="3104493"/>
          </a:xfrm>
          <a:prstGeom prst="rect">
            <a:avLst/>
          </a:prstGeom>
        </p:spPr>
      </p:pic>
      <p:sp>
        <p:nvSpPr>
          <p:cNvPr id="8" name="TextBox 7">
            <a:extLst>
              <a:ext uri="{FF2B5EF4-FFF2-40B4-BE49-F238E27FC236}">
                <a16:creationId xmlns:a16="http://schemas.microsoft.com/office/drawing/2014/main" id="{DE10276A-F6A4-8549-AFDD-4B6365EB4061}"/>
              </a:ext>
            </a:extLst>
          </p:cNvPr>
          <p:cNvSpPr txBox="1"/>
          <p:nvPr/>
        </p:nvSpPr>
        <p:spPr>
          <a:xfrm>
            <a:off x="13160750" y="9296999"/>
            <a:ext cx="4522585" cy="646331"/>
          </a:xfrm>
          <a:prstGeom prst="rect">
            <a:avLst/>
          </a:prstGeom>
          <a:noFill/>
        </p:spPr>
        <p:txBody>
          <a:bodyPr wrap="none" rtlCol="0">
            <a:spAutoFit/>
          </a:bodyPr>
          <a:lstStyle/>
          <a:p>
            <a:r>
              <a:rPr lang="en-US" sz="3600" b="1" dirty="0"/>
              <a:t>Datnow and Park 2019</a:t>
            </a:r>
          </a:p>
        </p:txBody>
      </p:sp>
    </p:spTree>
    <p:extLst>
      <p:ext uri="{BB962C8B-B14F-4D97-AF65-F5344CB8AC3E}">
        <p14:creationId xmlns:p14="http://schemas.microsoft.com/office/powerpoint/2010/main" val="487564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3935CF-27E4-3A43-99D6-398499581A04}"/>
              </a:ext>
            </a:extLst>
          </p:cNvPr>
          <p:cNvSpPr>
            <a:spLocks noGrp="1"/>
          </p:cNvSpPr>
          <p:nvPr>
            <p:ph type="title"/>
          </p:nvPr>
        </p:nvSpPr>
        <p:spPr>
          <a:xfrm>
            <a:off x="1506684" y="2712503"/>
            <a:ext cx="13716000" cy="1438508"/>
          </a:xfrm>
        </p:spPr>
        <p:txBody>
          <a:bodyPr>
            <a:normAutofit/>
          </a:bodyPr>
          <a:lstStyle/>
          <a:p>
            <a:pPr algn="l"/>
            <a:r>
              <a:rPr lang="en-US" dirty="0"/>
              <a:t>If educators can </a:t>
            </a:r>
            <a:r>
              <a:rPr lang="en-US" dirty="0" smtClean="0"/>
              <a:t>move…</a:t>
            </a:r>
            <a:endParaRPr lang="en-US" dirty="0"/>
          </a:p>
        </p:txBody>
      </p:sp>
      <p:sp>
        <p:nvSpPr>
          <p:cNvPr id="6" name="Content Placeholder 5">
            <a:extLst>
              <a:ext uri="{FF2B5EF4-FFF2-40B4-BE49-F238E27FC236}">
                <a16:creationId xmlns:a16="http://schemas.microsoft.com/office/drawing/2014/main" id="{9B8F21AA-B443-B54A-AC84-894DCAC8689A}"/>
              </a:ext>
            </a:extLst>
          </p:cNvPr>
          <p:cNvSpPr>
            <a:spLocks noGrp="1"/>
          </p:cNvSpPr>
          <p:nvPr>
            <p:ph idx="1"/>
          </p:nvPr>
        </p:nvSpPr>
        <p:spPr>
          <a:xfrm>
            <a:off x="1506685" y="4154683"/>
            <a:ext cx="15238268" cy="3268589"/>
          </a:xfrm>
        </p:spPr>
        <p:txBody>
          <a:bodyPr>
            <a:normAutofit/>
          </a:bodyPr>
          <a:lstStyle/>
          <a:p>
            <a:r>
              <a:rPr lang="en-US" sz="5400" b="0" dirty="0"/>
              <a:t>Away from </a:t>
            </a:r>
            <a:r>
              <a:rPr lang="en-US" sz="5400" b="0" i="1" dirty="0"/>
              <a:t>activities that drive outcomes</a:t>
            </a:r>
          </a:p>
          <a:p>
            <a:r>
              <a:rPr lang="en-US" sz="5400" b="0" dirty="0"/>
              <a:t>Towards </a:t>
            </a:r>
            <a:r>
              <a:rPr lang="en-US" sz="5400" b="0" i="1" dirty="0"/>
              <a:t>purpose that drives activities</a:t>
            </a:r>
          </a:p>
          <a:p>
            <a:r>
              <a:rPr lang="en-US" sz="5400" b="0" dirty="0"/>
              <a:t>Then </a:t>
            </a:r>
            <a:r>
              <a:rPr lang="en-US" sz="5400" b="0" i="1" dirty="0"/>
              <a:t>they will need mindsets for that collaboration</a:t>
            </a:r>
          </a:p>
        </p:txBody>
      </p:sp>
      <p:pic>
        <p:nvPicPr>
          <p:cNvPr id="8" name="Picture 7">
            <a:extLst>
              <a:ext uri="{FF2B5EF4-FFF2-40B4-BE49-F238E27FC236}">
                <a16:creationId xmlns:a16="http://schemas.microsoft.com/office/drawing/2014/main" id="{D41D2CA7-4B0B-BC42-9946-AAB378D64C68}"/>
              </a:ext>
            </a:extLst>
          </p:cNvPr>
          <p:cNvPicPr>
            <a:picLocks noChangeAspect="1"/>
          </p:cNvPicPr>
          <p:nvPr/>
        </p:nvPicPr>
        <p:blipFill>
          <a:blip r:embed="rId3"/>
          <a:stretch>
            <a:fillRect/>
          </a:stretch>
        </p:blipFill>
        <p:spPr>
          <a:xfrm>
            <a:off x="12687299" y="82515"/>
            <a:ext cx="5413664" cy="3799215"/>
          </a:xfrm>
          <a:prstGeom prst="rect">
            <a:avLst/>
          </a:prstGeom>
        </p:spPr>
      </p:pic>
    </p:spTree>
    <p:extLst>
      <p:ext uri="{BB962C8B-B14F-4D97-AF65-F5344CB8AC3E}">
        <p14:creationId xmlns:p14="http://schemas.microsoft.com/office/powerpoint/2010/main" val="2427076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3935CF-27E4-3A43-99D6-398499581A04}"/>
              </a:ext>
            </a:extLst>
          </p:cNvPr>
          <p:cNvSpPr>
            <a:spLocks noGrp="1"/>
          </p:cNvSpPr>
          <p:nvPr>
            <p:ph type="title"/>
          </p:nvPr>
        </p:nvSpPr>
        <p:spPr>
          <a:xfrm>
            <a:off x="1506684" y="2712503"/>
            <a:ext cx="13716000" cy="1438508"/>
          </a:xfrm>
        </p:spPr>
        <p:txBody>
          <a:bodyPr>
            <a:normAutofit/>
          </a:bodyPr>
          <a:lstStyle/>
          <a:p>
            <a:pPr algn="l"/>
            <a:r>
              <a:rPr lang="en-US" dirty="0"/>
              <a:t>If educators can </a:t>
            </a:r>
            <a:r>
              <a:rPr lang="en-US" dirty="0" smtClean="0"/>
              <a:t>move…</a:t>
            </a:r>
            <a:endParaRPr lang="en-US" dirty="0"/>
          </a:p>
        </p:txBody>
      </p:sp>
      <p:sp>
        <p:nvSpPr>
          <p:cNvPr id="6" name="Content Placeholder 5">
            <a:extLst>
              <a:ext uri="{FF2B5EF4-FFF2-40B4-BE49-F238E27FC236}">
                <a16:creationId xmlns:a16="http://schemas.microsoft.com/office/drawing/2014/main" id="{9B8F21AA-B443-B54A-AC84-894DCAC8689A}"/>
              </a:ext>
            </a:extLst>
          </p:cNvPr>
          <p:cNvSpPr>
            <a:spLocks noGrp="1"/>
          </p:cNvSpPr>
          <p:nvPr>
            <p:ph idx="1"/>
          </p:nvPr>
        </p:nvSpPr>
        <p:spPr>
          <a:xfrm>
            <a:off x="1506685" y="4154683"/>
            <a:ext cx="15238268" cy="3268589"/>
          </a:xfrm>
        </p:spPr>
        <p:txBody>
          <a:bodyPr>
            <a:normAutofit/>
          </a:bodyPr>
          <a:lstStyle/>
          <a:p>
            <a:r>
              <a:rPr lang="en-US" sz="5400" b="0" dirty="0"/>
              <a:t>Away from </a:t>
            </a:r>
            <a:r>
              <a:rPr lang="en-US" sz="5400" b="0" i="1" dirty="0"/>
              <a:t>activities that drive outcomes</a:t>
            </a:r>
          </a:p>
          <a:p>
            <a:r>
              <a:rPr lang="en-US" sz="5400" b="0" dirty="0"/>
              <a:t>Towards </a:t>
            </a:r>
            <a:r>
              <a:rPr lang="en-US" sz="5400" b="0" i="1" dirty="0"/>
              <a:t>purpose that drives activities</a:t>
            </a:r>
          </a:p>
          <a:p>
            <a:r>
              <a:rPr lang="en-US" sz="5400" b="0" dirty="0"/>
              <a:t>Then </a:t>
            </a:r>
            <a:r>
              <a:rPr lang="en-US" sz="5400" b="0" i="1" dirty="0"/>
              <a:t>they will need mindsets for that collaboration</a:t>
            </a:r>
          </a:p>
        </p:txBody>
      </p:sp>
      <p:pic>
        <p:nvPicPr>
          <p:cNvPr id="8" name="Picture 7">
            <a:extLst>
              <a:ext uri="{FF2B5EF4-FFF2-40B4-BE49-F238E27FC236}">
                <a16:creationId xmlns:a16="http://schemas.microsoft.com/office/drawing/2014/main" id="{D41D2CA7-4B0B-BC42-9946-AAB378D64C68}"/>
              </a:ext>
            </a:extLst>
          </p:cNvPr>
          <p:cNvPicPr>
            <a:picLocks noChangeAspect="1"/>
          </p:cNvPicPr>
          <p:nvPr/>
        </p:nvPicPr>
        <p:blipFill>
          <a:blip r:embed="rId3"/>
          <a:stretch>
            <a:fillRect/>
          </a:stretch>
        </p:blipFill>
        <p:spPr>
          <a:xfrm>
            <a:off x="12687299" y="82515"/>
            <a:ext cx="5413664" cy="3799215"/>
          </a:xfrm>
          <a:prstGeom prst="rect">
            <a:avLst/>
          </a:prstGeom>
        </p:spPr>
      </p:pic>
      <p:sp>
        <p:nvSpPr>
          <p:cNvPr id="2" name="TextBox 1"/>
          <p:cNvSpPr txBox="1"/>
          <p:nvPr/>
        </p:nvSpPr>
        <p:spPr>
          <a:xfrm>
            <a:off x="3639419" y="7696223"/>
            <a:ext cx="10972799" cy="2192908"/>
          </a:xfrm>
          <a:prstGeom prst="rect">
            <a:avLst/>
          </a:prstGeom>
          <a:noFill/>
        </p:spPr>
        <p:txBody>
          <a:bodyPr wrap="square" rtlCol="0">
            <a:spAutoFit/>
          </a:bodyPr>
          <a:lstStyle/>
          <a:p>
            <a:pPr algn="ctr"/>
            <a:r>
              <a:rPr lang="en-US" sz="4800" dirty="0">
                <a:solidFill>
                  <a:srgbClr val="0070C0"/>
                </a:solidFill>
              </a:rPr>
              <a:t>We have also talked </a:t>
            </a:r>
            <a:r>
              <a:rPr lang="en-US" sz="4800" dirty="0" smtClean="0">
                <a:solidFill>
                  <a:srgbClr val="0070C0"/>
                </a:solidFill>
              </a:rPr>
              <a:t>about this in </a:t>
            </a:r>
            <a:r>
              <a:rPr lang="en-US" sz="4800" dirty="0">
                <a:solidFill>
                  <a:srgbClr val="0070C0"/>
                </a:solidFill>
              </a:rPr>
              <a:t>other webinars about Non-negotiables.</a:t>
            </a:r>
          </a:p>
          <a:p>
            <a:endParaRPr lang="en-US" sz="4050" dirty="0"/>
          </a:p>
        </p:txBody>
      </p:sp>
    </p:spTree>
    <p:extLst>
      <p:ext uri="{BB962C8B-B14F-4D97-AF65-F5344CB8AC3E}">
        <p14:creationId xmlns:p14="http://schemas.microsoft.com/office/powerpoint/2010/main" val="3336213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039D7F-8240-BB45-A944-8D94A7412765}"/>
              </a:ext>
            </a:extLst>
          </p:cNvPr>
          <p:cNvSpPr>
            <a:spLocks noGrp="1"/>
          </p:cNvSpPr>
          <p:nvPr>
            <p:ph type="title"/>
          </p:nvPr>
        </p:nvSpPr>
        <p:spPr>
          <a:xfrm>
            <a:off x="1184564" y="118775"/>
            <a:ext cx="16163060" cy="2921577"/>
          </a:xfrm>
        </p:spPr>
        <p:txBody>
          <a:bodyPr>
            <a:normAutofit/>
          </a:bodyPr>
          <a:lstStyle/>
          <a:p>
            <a:r>
              <a:rPr lang="en-US" b="0" dirty="0"/>
              <a:t>The very first </a:t>
            </a:r>
            <a:r>
              <a:rPr lang="en-US" b="0" dirty="0" smtClean="0"/>
              <a:t>thing </a:t>
            </a:r>
            <a:r>
              <a:rPr lang="en-US" b="0" dirty="0"/>
              <a:t>we must do is </a:t>
            </a:r>
            <a:r>
              <a:rPr lang="en-US" b="0" dirty="0" smtClean="0"/>
              <a:t>develop </a:t>
            </a:r>
            <a:r>
              <a:rPr lang="en-US" b="0" dirty="0"/>
              <a:t>an </a:t>
            </a:r>
            <a:r>
              <a:rPr lang="en-US" b="0" i="1" dirty="0" smtClean="0"/>
              <a:t>equity mindset </a:t>
            </a:r>
            <a:r>
              <a:rPr lang="en-US" b="0" dirty="0"/>
              <a:t>for our </a:t>
            </a:r>
            <a:r>
              <a:rPr lang="en-US" b="0" dirty="0" smtClean="0"/>
              <a:t>TBTs.</a:t>
            </a:r>
            <a:endParaRPr lang="en-US" b="0" dirty="0"/>
          </a:p>
        </p:txBody>
      </p:sp>
      <p:pic>
        <p:nvPicPr>
          <p:cNvPr id="6" name="Picture 5">
            <a:extLst>
              <a:ext uri="{FF2B5EF4-FFF2-40B4-BE49-F238E27FC236}">
                <a16:creationId xmlns:a16="http://schemas.microsoft.com/office/drawing/2014/main" id="{52537F18-D29A-7348-94C4-6CB6259212D1}"/>
              </a:ext>
            </a:extLst>
          </p:cNvPr>
          <p:cNvPicPr>
            <a:picLocks noChangeAspect="1"/>
          </p:cNvPicPr>
          <p:nvPr/>
        </p:nvPicPr>
        <p:blipFill>
          <a:blip r:embed="rId2"/>
          <a:stretch>
            <a:fillRect/>
          </a:stretch>
        </p:blipFill>
        <p:spPr>
          <a:xfrm>
            <a:off x="4270232" y="3180631"/>
            <a:ext cx="10393623" cy="6916484"/>
          </a:xfrm>
          <a:prstGeom prst="rect">
            <a:avLst/>
          </a:prstGeom>
          <a:ln w="38100">
            <a:solidFill>
              <a:schemeClr val="bg1">
                <a:lumMod val="50000"/>
              </a:schemeClr>
            </a:solidFill>
          </a:ln>
        </p:spPr>
      </p:pic>
    </p:spTree>
    <p:extLst>
      <p:ext uri="{BB962C8B-B14F-4D97-AF65-F5344CB8AC3E}">
        <p14:creationId xmlns:p14="http://schemas.microsoft.com/office/powerpoint/2010/main" val="137517750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AAE0F-055A-FC4E-8412-FC4085743218}"/>
              </a:ext>
            </a:extLst>
          </p:cNvPr>
          <p:cNvSpPr>
            <a:spLocks noGrp="1"/>
          </p:cNvSpPr>
          <p:nvPr>
            <p:ph type="title"/>
          </p:nvPr>
        </p:nvSpPr>
        <p:spPr>
          <a:xfrm>
            <a:off x="914400" y="22298"/>
            <a:ext cx="16459200" cy="1714500"/>
          </a:xfrm>
        </p:spPr>
        <p:txBody>
          <a:bodyPr/>
          <a:lstStyle/>
          <a:p>
            <a:r>
              <a:rPr lang="en-US" dirty="0"/>
              <a:t>Mindset (</a:t>
            </a:r>
            <a:r>
              <a:rPr lang="en-US" dirty="0" err="1"/>
              <a:t>Dweck</a:t>
            </a:r>
            <a:r>
              <a:rPr lang="en-US" dirty="0"/>
              <a:t> </a:t>
            </a:r>
            <a:r>
              <a:rPr lang="en-US" dirty="0" smtClean="0"/>
              <a:t>- 2019</a:t>
            </a:r>
            <a:r>
              <a:rPr lang="en-US" dirty="0"/>
              <a:t>)</a:t>
            </a:r>
          </a:p>
        </p:txBody>
      </p:sp>
    </p:spTree>
    <p:extLst>
      <p:ext uri="{BB962C8B-B14F-4D97-AF65-F5344CB8AC3E}">
        <p14:creationId xmlns:p14="http://schemas.microsoft.com/office/powerpoint/2010/main" val="161884405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593F0C-CA1D-594C-A0B0-90768FC1FBA5}"/>
              </a:ext>
            </a:extLst>
          </p:cNvPr>
          <p:cNvPicPr>
            <a:picLocks noChangeAspect="1"/>
          </p:cNvPicPr>
          <p:nvPr/>
        </p:nvPicPr>
        <p:blipFill>
          <a:blip r:embed="rId2"/>
          <a:stretch>
            <a:fillRect/>
          </a:stretch>
        </p:blipFill>
        <p:spPr>
          <a:xfrm>
            <a:off x="12264254" y="5830620"/>
            <a:ext cx="5841906" cy="3661476"/>
          </a:xfrm>
          <a:prstGeom prst="rect">
            <a:avLst/>
          </a:prstGeom>
        </p:spPr>
      </p:pic>
      <p:sp>
        <p:nvSpPr>
          <p:cNvPr id="2" name="Title 1">
            <a:extLst>
              <a:ext uri="{FF2B5EF4-FFF2-40B4-BE49-F238E27FC236}">
                <a16:creationId xmlns:a16="http://schemas.microsoft.com/office/drawing/2014/main" id="{24DAAE0F-055A-FC4E-8412-FC4085743218}"/>
              </a:ext>
            </a:extLst>
          </p:cNvPr>
          <p:cNvSpPr>
            <a:spLocks noGrp="1"/>
          </p:cNvSpPr>
          <p:nvPr>
            <p:ph type="title"/>
          </p:nvPr>
        </p:nvSpPr>
        <p:spPr>
          <a:xfrm>
            <a:off x="914400" y="22298"/>
            <a:ext cx="16459200" cy="1714500"/>
          </a:xfrm>
        </p:spPr>
        <p:txBody>
          <a:bodyPr/>
          <a:lstStyle/>
          <a:p>
            <a:r>
              <a:rPr lang="en-US" dirty="0"/>
              <a:t>Mindset (</a:t>
            </a:r>
            <a:r>
              <a:rPr lang="en-US" dirty="0" err="1"/>
              <a:t>Dweck</a:t>
            </a:r>
            <a:r>
              <a:rPr lang="en-US" dirty="0"/>
              <a:t> </a:t>
            </a:r>
            <a:r>
              <a:rPr lang="en-US" dirty="0" smtClean="0"/>
              <a:t>- 2019</a:t>
            </a:r>
            <a:r>
              <a:rPr lang="en-US" dirty="0"/>
              <a:t>)</a:t>
            </a:r>
          </a:p>
        </p:txBody>
      </p:sp>
      <p:sp>
        <p:nvSpPr>
          <p:cNvPr id="3" name="Content Placeholder 2">
            <a:extLst>
              <a:ext uri="{FF2B5EF4-FFF2-40B4-BE49-F238E27FC236}">
                <a16:creationId xmlns:a16="http://schemas.microsoft.com/office/drawing/2014/main" id="{C5D4D0CA-5440-634D-AFAD-69F7D5C15293}"/>
              </a:ext>
            </a:extLst>
          </p:cNvPr>
          <p:cNvSpPr>
            <a:spLocks noGrp="1"/>
          </p:cNvSpPr>
          <p:nvPr>
            <p:ph idx="1"/>
          </p:nvPr>
        </p:nvSpPr>
        <p:spPr>
          <a:xfrm>
            <a:off x="1595006" y="2126457"/>
            <a:ext cx="16692995" cy="7696200"/>
          </a:xfrm>
        </p:spPr>
        <p:txBody>
          <a:bodyPr>
            <a:normAutofit/>
          </a:bodyPr>
          <a:lstStyle/>
          <a:p>
            <a:r>
              <a:rPr lang="en-US" b="0" dirty="0"/>
              <a:t>Growth Mindsets are not just for </a:t>
            </a:r>
            <a:r>
              <a:rPr lang="en-US" b="0" dirty="0" smtClean="0"/>
              <a:t>students. </a:t>
            </a:r>
            <a:endParaRPr lang="en-US" b="0" dirty="0"/>
          </a:p>
        </p:txBody>
      </p:sp>
    </p:spTree>
    <p:extLst>
      <p:ext uri="{BB962C8B-B14F-4D97-AF65-F5344CB8AC3E}">
        <p14:creationId xmlns:p14="http://schemas.microsoft.com/office/powerpoint/2010/main" val="863178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593F0C-CA1D-594C-A0B0-90768FC1FBA5}"/>
              </a:ext>
            </a:extLst>
          </p:cNvPr>
          <p:cNvPicPr>
            <a:picLocks noChangeAspect="1"/>
          </p:cNvPicPr>
          <p:nvPr/>
        </p:nvPicPr>
        <p:blipFill>
          <a:blip r:embed="rId2"/>
          <a:stretch>
            <a:fillRect/>
          </a:stretch>
        </p:blipFill>
        <p:spPr>
          <a:xfrm>
            <a:off x="12264254" y="5830620"/>
            <a:ext cx="5841906" cy="3661476"/>
          </a:xfrm>
          <a:prstGeom prst="rect">
            <a:avLst/>
          </a:prstGeom>
        </p:spPr>
      </p:pic>
      <p:sp>
        <p:nvSpPr>
          <p:cNvPr id="2" name="Title 1">
            <a:extLst>
              <a:ext uri="{FF2B5EF4-FFF2-40B4-BE49-F238E27FC236}">
                <a16:creationId xmlns:a16="http://schemas.microsoft.com/office/drawing/2014/main" id="{24DAAE0F-055A-FC4E-8412-FC4085743218}"/>
              </a:ext>
            </a:extLst>
          </p:cNvPr>
          <p:cNvSpPr>
            <a:spLocks noGrp="1"/>
          </p:cNvSpPr>
          <p:nvPr>
            <p:ph type="title"/>
          </p:nvPr>
        </p:nvSpPr>
        <p:spPr>
          <a:xfrm>
            <a:off x="914400" y="22298"/>
            <a:ext cx="16459200" cy="1714500"/>
          </a:xfrm>
        </p:spPr>
        <p:txBody>
          <a:bodyPr/>
          <a:lstStyle/>
          <a:p>
            <a:r>
              <a:rPr lang="en-US" dirty="0"/>
              <a:t>Mindset (</a:t>
            </a:r>
            <a:r>
              <a:rPr lang="en-US" dirty="0" err="1"/>
              <a:t>Dweck</a:t>
            </a:r>
            <a:r>
              <a:rPr lang="en-US" dirty="0"/>
              <a:t> </a:t>
            </a:r>
            <a:r>
              <a:rPr lang="en-US" dirty="0" smtClean="0"/>
              <a:t>- 2019</a:t>
            </a:r>
            <a:r>
              <a:rPr lang="en-US" dirty="0"/>
              <a:t>)</a:t>
            </a:r>
          </a:p>
        </p:txBody>
      </p:sp>
      <p:sp>
        <p:nvSpPr>
          <p:cNvPr id="3" name="Content Placeholder 2">
            <a:extLst>
              <a:ext uri="{FF2B5EF4-FFF2-40B4-BE49-F238E27FC236}">
                <a16:creationId xmlns:a16="http://schemas.microsoft.com/office/drawing/2014/main" id="{C5D4D0CA-5440-634D-AFAD-69F7D5C15293}"/>
              </a:ext>
            </a:extLst>
          </p:cNvPr>
          <p:cNvSpPr>
            <a:spLocks noGrp="1"/>
          </p:cNvSpPr>
          <p:nvPr>
            <p:ph idx="1"/>
          </p:nvPr>
        </p:nvSpPr>
        <p:spPr>
          <a:xfrm>
            <a:off x="1595006" y="2126457"/>
            <a:ext cx="16692995" cy="7696200"/>
          </a:xfrm>
        </p:spPr>
        <p:txBody>
          <a:bodyPr>
            <a:normAutofit/>
          </a:bodyPr>
          <a:lstStyle/>
          <a:p>
            <a:r>
              <a:rPr lang="en-US" b="0" dirty="0"/>
              <a:t>Growth Mindsets are not just for </a:t>
            </a:r>
            <a:r>
              <a:rPr lang="en-US" b="0" dirty="0" smtClean="0"/>
              <a:t>students. </a:t>
            </a:r>
            <a:endParaRPr lang="en-US" b="0" dirty="0"/>
          </a:p>
          <a:p>
            <a:r>
              <a:rPr lang="en-US" b="0" dirty="0"/>
              <a:t>A growth mindset for educators is</a:t>
            </a:r>
            <a:r>
              <a:rPr lang="en-US" b="0" dirty="0" smtClean="0"/>
              <a:t>…</a:t>
            </a:r>
            <a:endParaRPr lang="en-US" b="0" dirty="0"/>
          </a:p>
        </p:txBody>
      </p:sp>
    </p:spTree>
    <p:extLst>
      <p:ext uri="{BB962C8B-B14F-4D97-AF65-F5344CB8AC3E}">
        <p14:creationId xmlns:p14="http://schemas.microsoft.com/office/powerpoint/2010/main" val="3137458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ACD3477-F720-C945-A92C-030F49E1A1E7}"/>
              </a:ext>
            </a:extLst>
          </p:cNvPr>
          <p:cNvPicPr>
            <a:picLocks noChangeAspect="1"/>
          </p:cNvPicPr>
          <p:nvPr/>
        </p:nvPicPr>
        <p:blipFill>
          <a:blip r:embed="rId2"/>
          <a:stretch>
            <a:fillRect/>
          </a:stretch>
        </p:blipFill>
        <p:spPr>
          <a:xfrm>
            <a:off x="2791610" y="1329346"/>
            <a:ext cx="12419705" cy="8505833"/>
          </a:xfrm>
          <a:prstGeom prst="rect">
            <a:avLst/>
          </a:prstGeom>
        </p:spPr>
      </p:pic>
      <p:sp>
        <p:nvSpPr>
          <p:cNvPr id="5" name="Down Arrow 4">
            <a:extLst>
              <a:ext uri="{FF2B5EF4-FFF2-40B4-BE49-F238E27FC236}">
                <a16:creationId xmlns:a16="http://schemas.microsoft.com/office/drawing/2014/main" id="{8A355BCD-A212-5D48-B8F6-9879C998C570}"/>
              </a:ext>
            </a:extLst>
          </p:cNvPr>
          <p:cNvSpPr/>
          <p:nvPr/>
        </p:nvSpPr>
        <p:spPr>
          <a:xfrm rot="1741770">
            <a:off x="9533759" y="1876382"/>
            <a:ext cx="2016369" cy="364587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50" dirty="0"/>
          </a:p>
        </p:txBody>
      </p:sp>
      <p:sp>
        <p:nvSpPr>
          <p:cNvPr id="6" name="TextBox 5">
            <a:extLst>
              <a:ext uri="{FF2B5EF4-FFF2-40B4-BE49-F238E27FC236}">
                <a16:creationId xmlns:a16="http://schemas.microsoft.com/office/drawing/2014/main" id="{ACF0FBEB-506D-6746-A39F-46B4147ECF52}"/>
              </a:ext>
            </a:extLst>
          </p:cNvPr>
          <p:cNvSpPr txBox="1"/>
          <p:nvPr/>
        </p:nvSpPr>
        <p:spPr>
          <a:xfrm>
            <a:off x="3415811" y="2"/>
            <a:ext cx="11315700" cy="1107996"/>
          </a:xfrm>
          <a:prstGeom prst="rect">
            <a:avLst/>
          </a:prstGeom>
          <a:solidFill>
            <a:schemeClr val="bg1"/>
          </a:solidFill>
        </p:spPr>
        <p:txBody>
          <a:bodyPr wrap="square" rtlCol="0">
            <a:spAutoFit/>
          </a:bodyPr>
          <a:lstStyle/>
          <a:p>
            <a:pPr algn="ctr"/>
            <a:r>
              <a:rPr lang="en-US" sz="6600" dirty="0" err="1"/>
              <a:t>www.ohioleadership.org</a:t>
            </a:r>
            <a:endParaRPr lang="en-US" sz="6600"/>
          </a:p>
        </p:txBody>
      </p:sp>
    </p:spTree>
    <p:extLst>
      <p:ext uri="{BB962C8B-B14F-4D97-AF65-F5344CB8AC3E}">
        <p14:creationId xmlns:p14="http://schemas.microsoft.com/office/powerpoint/2010/main" val="359965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593F0C-CA1D-594C-A0B0-90768FC1FBA5}"/>
              </a:ext>
            </a:extLst>
          </p:cNvPr>
          <p:cNvPicPr>
            <a:picLocks noChangeAspect="1"/>
          </p:cNvPicPr>
          <p:nvPr/>
        </p:nvPicPr>
        <p:blipFill>
          <a:blip r:embed="rId2"/>
          <a:stretch>
            <a:fillRect/>
          </a:stretch>
        </p:blipFill>
        <p:spPr>
          <a:xfrm>
            <a:off x="12264254" y="5830620"/>
            <a:ext cx="5841906" cy="3661476"/>
          </a:xfrm>
          <a:prstGeom prst="rect">
            <a:avLst/>
          </a:prstGeom>
        </p:spPr>
      </p:pic>
      <p:sp>
        <p:nvSpPr>
          <p:cNvPr id="2" name="Title 1">
            <a:extLst>
              <a:ext uri="{FF2B5EF4-FFF2-40B4-BE49-F238E27FC236}">
                <a16:creationId xmlns:a16="http://schemas.microsoft.com/office/drawing/2014/main" id="{24DAAE0F-055A-FC4E-8412-FC4085743218}"/>
              </a:ext>
            </a:extLst>
          </p:cNvPr>
          <p:cNvSpPr>
            <a:spLocks noGrp="1"/>
          </p:cNvSpPr>
          <p:nvPr>
            <p:ph type="title"/>
          </p:nvPr>
        </p:nvSpPr>
        <p:spPr>
          <a:xfrm>
            <a:off x="914400" y="22298"/>
            <a:ext cx="16459200" cy="1714500"/>
          </a:xfrm>
        </p:spPr>
        <p:txBody>
          <a:bodyPr/>
          <a:lstStyle/>
          <a:p>
            <a:r>
              <a:rPr lang="en-US" dirty="0"/>
              <a:t>Mindset (</a:t>
            </a:r>
            <a:r>
              <a:rPr lang="en-US" dirty="0" err="1"/>
              <a:t>Dweck</a:t>
            </a:r>
            <a:r>
              <a:rPr lang="en-US" dirty="0"/>
              <a:t> -2019)</a:t>
            </a:r>
          </a:p>
        </p:txBody>
      </p:sp>
      <p:sp>
        <p:nvSpPr>
          <p:cNvPr id="3" name="Content Placeholder 2">
            <a:extLst>
              <a:ext uri="{FF2B5EF4-FFF2-40B4-BE49-F238E27FC236}">
                <a16:creationId xmlns:a16="http://schemas.microsoft.com/office/drawing/2014/main" id="{C5D4D0CA-5440-634D-AFAD-69F7D5C15293}"/>
              </a:ext>
            </a:extLst>
          </p:cNvPr>
          <p:cNvSpPr>
            <a:spLocks noGrp="1"/>
          </p:cNvSpPr>
          <p:nvPr>
            <p:ph idx="1"/>
          </p:nvPr>
        </p:nvSpPr>
        <p:spPr>
          <a:xfrm>
            <a:off x="1595006" y="2126457"/>
            <a:ext cx="16692995" cy="7696200"/>
          </a:xfrm>
        </p:spPr>
        <p:txBody>
          <a:bodyPr>
            <a:normAutofit/>
          </a:bodyPr>
          <a:lstStyle/>
          <a:p>
            <a:r>
              <a:rPr lang="en-US" b="0" dirty="0"/>
              <a:t>Growth Mindsets are not just for </a:t>
            </a:r>
            <a:r>
              <a:rPr lang="en-US" b="0" dirty="0" smtClean="0"/>
              <a:t>students. </a:t>
            </a:r>
            <a:endParaRPr lang="en-US" b="0" dirty="0"/>
          </a:p>
          <a:p>
            <a:r>
              <a:rPr lang="en-US" b="0" dirty="0"/>
              <a:t>A growth mindset for educators is…</a:t>
            </a:r>
          </a:p>
          <a:p>
            <a:r>
              <a:rPr lang="en-US" b="0" dirty="0"/>
              <a:t>“How do I improve?”</a:t>
            </a:r>
          </a:p>
          <a:p>
            <a:pPr lvl="1"/>
            <a:r>
              <a:rPr lang="en-US" b="0" dirty="0"/>
              <a:t> </a:t>
            </a:r>
            <a:r>
              <a:rPr lang="en-US" b="0" dirty="0" smtClean="0"/>
              <a:t>Individually?</a:t>
            </a:r>
          </a:p>
          <a:p>
            <a:pPr lvl="1"/>
            <a:r>
              <a:rPr lang="en-US" b="0" dirty="0"/>
              <a:t> </a:t>
            </a:r>
            <a:r>
              <a:rPr lang="en-US" b="0" dirty="0" smtClean="0"/>
              <a:t>Collectively?</a:t>
            </a:r>
            <a:endParaRPr lang="en-US" b="0" dirty="0"/>
          </a:p>
        </p:txBody>
      </p:sp>
    </p:spTree>
    <p:extLst>
      <p:ext uri="{BB962C8B-B14F-4D97-AF65-F5344CB8AC3E}">
        <p14:creationId xmlns:p14="http://schemas.microsoft.com/office/powerpoint/2010/main" val="1167978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593F0C-CA1D-594C-A0B0-90768FC1FBA5}"/>
              </a:ext>
            </a:extLst>
          </p:cNvPr>
          <p:cNvPicPr>
            <a:picLocks noChangeAspect="1"/>
          </p:cNvPicPr>
          <p:nvPr/>
        </p:nvPicPr>
        <p:blipFill>
          <a:blip r:embed="rId2"/>
          <a:stretch>
            <a:fillRect/>
          </a:stretch>
        </p:blipFill>
        <p:spPr>
          <a:xfrm>
            <a:off x="12264254" y="5830620"/>
            <a:ext cx="5841906" cy="3661476"/>
          </a:xfrm>
          <a:prstGeom prst="rect">
            <a:avLst/>
          </a:prstGeom>
        </p:spPr>
      </p:pic>
      <p:sp>
        <p:nvSpPr>
          <p:cNvPr id="2" name="Title 1">
            <a:extLst>
              <a:ext uri="{FF2B5EF4-FFF2-40B4-BE49-F238E27FC236}">
                <a16:creationId xmlns:a16="http://schemas.microsoft.com/office/drawing/2014/main" id="{24DAAE0F-055A-FC4E-8412-FC4085743218}"/>
              </a:ext>
            </a:extLst>
          </p:cNvPr>
          <p:cNvSpPr>
            <a:spLocks noGrp="1"/>
          </p:cNvSpPr>
          <p:nvPr>
            <p:ph type="title"/>
          </p:nvPr>
        </p:nvSpPr>
        <p:spPr>
          <a:xfrm>
            <a:off x="914400" y="22298"/>
            <a:ext cx="16459200" cy="1714500"/>
          </a:xfrm>
        </p:spPr>
        <p:txBody>
          <a:bodyPr/>
          <a:lstStyle/>
          <a:p>
            <a:r>
              <a:rPr lang="en-US" dirty="0"/>
              <a:t>Mindset (</a:t>
            </a:r>
            <a:r>
              <a:rPr lang="en-US" dirty="0" err="1"/>
              <a:t>Dweck</a:t>
            </a:r>
            <a:r>
              <a:rPr lang="en-US" dirty="0"/>
              <a:t> </a:t>
            </a:r>
            <a:r>
              <a:rPr lang="en-US" dirty="0" smtClean="0"/>
              <a:t>- 2019</a:t>
            </a:r>
            <a:r>
              <a:rPr lang="en-US" dirty="0"/>
              <a:t>)</a:t>
            </a:r>
          </a:p>
        </p:txBody>
      </p:sp>
      <p:sp>
        <p:nvSpPr>
          <p:cNvPr id="3" name="Content Placeholder 2">
            <a:extLst>
              <a:ext uri="{FF2B5EF4-FFF2-40B4-BE49-F238E27FC236}">
                <a16:creationId xmlns:a16="http://schemas.microsoft.com/office/drawing/2014/main" id="{C5D4D0CA-5440-634D-AFAD-69F7D5C15293}"/>
              </a:ext>
            </a:extLst>
          </p:cNvPr>
          <p:cNvSpPr>
            <a:spLocks noGrp="1"/>
          </p:cNvSpPr>
          <p:nvPr>
            <p:ph idx="1"/>
          </p:nvPr>
        </p:nvSpPr>
        <p:spPr>
          <a:xfrm>
            <a:off x="1595006" y="2126457"/>
            <a:ext cx="16692995" cy="7696200"/>
          </a:xfrm>
        </p:spPr>
        <p:txBody>
          <a:bodyPr>
            <a:normAutofit/>
          </a:bodyPr>
          <a:lstStyle/>
          <a:p>
            <a:r>
              <a:rPr lang="en-US" b="0" dirty="0"/>
              <a:t>Growth Mindsets are not just for </a:t>
            </a:r>
            <a:r>
              <a:rPr lang="en-US" b="0" dirty="0" smtClean="0"/>
              <a:t>students. </a:t>
            </a:r>
            <a:endParaRPr lang="en-US" b="0" dirty="0"/>
          </a:p>
          <a:p>
            <a:r>
              <a:rPr lang="en-US" b="0" dirty="0"/>
              <a:t>A growth mindset for educators is…</a:t>
            </a:r>
          </a:p>
          <a:p>
            <a:r>
              <a:rPr lang="en-US" b="0" dirty="0"/>
              <a:t>“How do I improve?”</a:t>
            </a:r>
          </a:p>
          <a:p>
            <a:pPr lvl="1"/>
            <a:r>
              <a:rPr lang="en-US" b="0" dirty="0"/>
              <a:t> </a:t>
            </a:r>
            <a:r>
              <a:rPr lang="en-US" b="0" dirty="0" smtClean="0"/>
              <a:t>Individually?</a:t>
            </a:r>
          </a:p>
          <a:p>
            <a:pPr lvl="1"/>
            <a:r>
              <a:rPr lang="en-US" b="0" dirty="0"/>
              <a:t> </a:t>
            </a:r>
            <a:r>
              <a:rPr lang="en-US" b="0" dirty="0" smtClean="0"/>
              <a:t>Collectively</a:t>
            </a:r>
            <a:r>
              <a:rPr lang="en-US" b="0" dirty="0"/>
              <a:t>?</a:t>
            </a:r>
          </a:p>
          <a:p>
            <a:r>
              <a:rPr lang="en-US" b="0" dirty="0"/>
              <a:t>All educators can </a:t>
            </a:r>
            <a:r>
              <a:rPr lang="en-US" b="0" dirty="0" smtClean="0"/>
              <a:t>get better</a:t>
            </a:r>
            <a:r>
              <a:rPr lang="en-US" b="0" dirty="0"/>
              <a:t>!</a:t>
            </a:r>
          </a:p>
        </p:txBody>
      </p:sp>
    </p:spTree>
    <p:extLst>
      <p:ext uri="{BB962C8B-B14F-4D97-AF65-F5344CB8AC3E}">
        <p14:creationId xmlns:p14="http://schemas.microsoft.com/office/powerpoint/2010/main" val="3975296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531187" y="1924460"/>
            <a:ext cx="6561858" cy="3319895"/>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50"/>
          </a:p>
        </p:txBody>
      </p:sp>
      <p:sp>
        <p:nvSpPr>
          <p:cNvPr id="7" name="Right Arrow 6"/>
          <p:cNvSpPr/>
          <p:nvPr/>
        </p:nvSpPr>
        <p:spPr>
          <a:xfrm>
            <a:off x="7497041" y="2376727"/>
            <a:ext cx="3351069" cy="2419394"/>
          </a:xfrm>
          <a:prstGeom prst="rightArrow">
            <a:avLst/>
          </a:prstGeom>
          <a:solidFill>
            <a:schemeClr val="bg1"/>
          </a:solidFill>
          <a:ln w="38100">
            <a:solidFill>
              <a:srgbClr val="558ED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50"/>
          </a:p>
        </p:txBody>
      </p:sp>
      <p:sp>
        <p:nvSpPr>
          <p:cNvPr id="3" name="Rectangle 2"/>
          <p:cNvSpPr/>
          <p:nvPr/>
        </p:nvSpPr>
        <p:spPr>
          <a:xfrm>
            <a:off x="1106633" y="1932710"/>
            <a:ext cx="6561858" cy="3319895"/>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50"/>
          </a:p>
        </p:txBody>
      </p:sp>
      <p:sp>
        <p:nvSpPr>
          <p:cNvPr id="4" name="Title 3">
            <a:extLst>
              <a:ext uri="{FF2B5EF4-FFF2-40B4-BE49-F238E27FC236}">
                <a16:creationId xmlns:a16="http://schemas.microsoft.com/office/drawing/2014/main" id="{60E678D9-EF89-C647-8205-0251A3DB1866}"/>
              </a:ext>
            </a:extLst>
          </p:cNvPr>
          <p:cNvSpPr>
            <a:spLocks noGrp="1"/>
          </p:cNvSpPr>
          <p:nvPr>
            <p:ph type="ctrTitle"/>
          </p:nvPr>
        </p:nvSpPr>
        <p:spPr>
          <a:xfrm>
            <a:off x="1106632" y="2504987"/>
            <a:ext cx="6561860" cy="2158844"/>
          </a:xfrm>
        </p:spPr>
        <p:txBody>
          <a:bodyPr>
            <a:normAutofit/>
          </a:bodyPr>
          <a:lstStyle/>
          <a:p>
            <a:r>
              <a:rPr lang="en-US" b="0" dirty="0" smtClean="0">
                <a:solidFill>
                  <a:schemeClr val="bg1"/>
                </a:solidFill>
              </a:rPr>
              <a:t>From </a:t>
            </a:r>
            <a:r>
              <a:rPr lang="en-US" b="0" dirty="0">
                <a:solidFill>
                  <a:schemeClr val="bg1"/>
                </a:solidFill>
              </a:rPr>
              <a:t>being a </a:t>
            </a:r>
            <a:r>
              <a:rPr lang="en-US" dirty="0" smtClean="0">
                <a:solidFill>
                  <a:schemeClr val="bg1"/>
                </a:solidFill>
              </a:rPr>
              <a:t>KNOWER</a:t>
            </a:r>
            <a:endParaRPr lang="en-US" dirty="0">
              <a:solidFill>
                <a:schemeClr val="bg1"/>
              </a:solidFill>
            </a:endParaRPr>
          </a:p>
        </p:txBody>
      </p:sp>
      <p:sp>
        <p:nvSpPr>
          <p:cNvPr id="5" name="Subtitle 4">
            <a:extLst>
              <a:ext uri="{FF2B5EF4-FFF2-40B4-BE49-F238E27FC236}">
                <a16:creationId xmlns:a16="http://schemas.microsoft.com/office/drawing/2014/main" id="{411AAC0D-F827-1742-8E5D-6B05F3D8C3D8}"/>
              </a:ext>
            </a:extLst>
          </p:cNvPr>
          <p:cNvSpPr>
            <a:spLocks noGrp="1"/>
          </p:cNvSpPr>
          <p:nvPr>
            <p:ph type="subTitle" idx="1"/>
          </p:nvPr>
        </p:nvSpPr>
        <p:spPr>
          <a:xfrm>
            <a:off x="10531187" y="2372692"/>
            <a:ext cx="6561858" cy="2423429"/>
          </a:xfrm>
        </p:spPr>
        <p:txBody>
          <a:bodyPr>
            <a:normAutofit/>
          </a:bodyPr>
          <a:lstStyle/>
          <a:p>
            <a:r>
              <a:rPr lang="en-US" b="0" dirty="0">
                <a:solidFill>
                  <a:schemeClr val="bg1"/>
                </a:solidFill>
              </a:rPr>
              <a:t>To the role of </a:t>
            </a:r>
            <a:r>
              <a:rPr lang="en-US" b="0" dirty="0" smtClean="0">
                <a:solidFill>
                  <a:schemeClr val="bg1"/>
                </a:solidFill>
              </a:rPr>
              <a:t>a </a:t>
            </a:r>
            <a:r>
              <a:rPr lang="en-US" dirty="0" smtClean="0">
                <a:solidFill>
                  <a:schemeClr val="bg1"/>
                </a:solidFill>
              </a:rPr>
              <a:t>LEARNER</a:t>
            </a:r>
            <a:endParaRPr lang="en-US" dirty="0">
              <a:solidFill>
                <a:schemeClr val="bg1"/>
              </a:solidFill>
            </a:endParaRPr>
          </a:p>
        </p:txBody>
      </p:sp>
      <p:sp>
        <p:nvSpPr>
          <p:cNvPr id="6" name="TextBox 5">
            <a:extLst>
              <a:ext uri="{FF2B5EF4-FFF2-40B4-BE49-F238E27FC236}">
                <a16:creationId xmlns:a16="http://schemas.microsoft.com/office/drawing/2014/main" id="{32337D99-EAA9-0844-9036-35759BD2E9D8}"/>
              </a:ext>
            </a:extLst>
          </p:cNvPr>
          <p:cNvSpPr txBox="1"/>
          <p:nvPr/>
        </p:nvSpPr>
        <p:spPr>
          <a:xfrm>
            <a:off x="7839941" y="9225445"/>
            <a:ext cx="10286999" cy="646331"/>
          </a:xfrm>
          <a:prstGeom prst="rect">
            <a:avLst/>
          </a:prstGeom>
          <a:noFill/>
        </p:spPr>
        <p:txBody>
          <a:bodyPr wrap="square" rtlCol="0">
            <a:spAutoFit/>
          </a:bodyPr>
          <a:lstStyle/>
          <a:p>
            <a:r>
              <a:rPr lang="en-US" sz="3600" b="1" dirty="0"/>
              <a:t>“Confession of a Recovering Knower”  </a:t>
            </a:r>
            <a:r>
              <a:rPr lang="en-US" sz="3600" b="1" dirty="0" err="1"/>
              <a:t>Hinken</a:t>
            </a:r>
            <a:r>
              <a:rPr lang="en-US" sz="3600" b="1" dirty="0"/>
              <a:t> 2005</a:t>
            </a:r>
          </a:p>
        </p:txBody>
      </p:sp>
      <p:pic>
        <p:nvPicPr>
          <p:cNvPr id="8" name="Picture 7">
            <a:extLst>
              <a:ext uri="{FF2B5EF4-FFF2-40B4-BE49-F238E27FC236}">
                <a16:creationId xmlns:a16="http://schemas.microsoft.com/office/drawing/2014/main" id="{506D1B2A-340C-BD46-981F-F23F7CBF42E5}"/>
              </a:ext>
            </a:extLst>
          </p:cNvPr>
          <p:cNvPicPr>
            <a:picLocks noChangeAspect="1"/>
          </p:cNvPicPr>
          <p:nvPr/>
        </p:nvPicPr>
        <p:blipFill>
          <a:blip r:embed="rId2"/>
          <a:stretch>
            <a:fillRect/>
          </a:stretch>
        </p:blipFill>
        <p:spPr>
          <a:xfrm>
            <a:off x="2945824" y="5484325"/>
            <a:ext cx="3106697" cy="3106697"/>
          </a:xfrm>
          <a:prstGeom prst="rect">
            <a:avLst/>
          </a:prstGeom>
        </p:spPr>
      </p:pic>
      <p:pic>
        <p:nvPicPr>
          <p:cNvPr id="10" name="Picture 9">
            <a:extLst>
              <a:ext uri="{FF2B5EF4-FFF2-40B4-BE49-F238E27FC236}">
                <a16:creationId xmlns:a16="http://schemas.microsoft.com/office/drawing/2014/main" id="{C2F2606D-4077-F14A-82EB-927687FF5ADF}"/>
              </a:ext>
            </a:extLst>
          </p:cNvPr>
          <p:cNvPicPr>
            <a:picLocks noChangeAspect="1"/>
          </p:cNvPicPr>
          <p:nvPr/>
        </p:nvPicPr>
        <p:blipFill>
          <a:blip r:embed="rId3"/>
          <a:stretch>
            <a:fillRect/>
          </a:stretch>
        </p:blipFill>
        <p:spPr>
          <a:xfrm>
            <a:off x="11284529" y="5692586"/>
            <a:ext cx="5049980" cy="2672555"/>
          </a:xfrm>
          <a:prstGeom prst="rect">
            <a:avLst/>
          </a:prstGeom>
        </p:spPr>
      </p:pic>
      <p:sp>
        <p:nvSpPr>
          <p:cNvPr id="2" name="TextBox 1"/>
          <p:cNvSpPr txBox="1"/>
          <p:nvPr/>
        </p:nvSpPr>
        <p:spPr>
          <a:xfrm>
            <a:off x="0" y="315995"/>
            <a:ext cx="18288000" cy="1338828"/>
          </a:xfrm>
          <a:prstGeom prst="rect">
            <a:avLst/>
          </a:prstGeom>
          <a:noFill/>
        </p:spPr>
        <p:txBody>
          <a:bodyPr wrap="square" rtlCol="0">
            <a:spAutoFit/>
          </a:bodyPr>
          <a:lstStyle/>
          <a:p>
            <a:pPr algn="ctr"/>
            <a:r>
              <a:rPr lang="en-US" sz="8100" dirty="0"/>
              <a:t>Consciously moving ourselves…</a:t>
            </a:r>
          </a:p>
        </p:txBody>
      </p:sp>
    </p:spTree>
    <p:extLst>
      <p:ext uri="{BB962C8B-B14F-4D97-AF65-F5344CB8AC3E}">
        <p14:creationId xmlns:p14="http://schemas.microsoft.com/office/powerpoint/2010/main" val="1729413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4"/>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3" grpId="0" animBg="1"/>
      <p:bldP spid="4" grpId="0"/>
      <p:bldP spid="5"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D4ECE-AEA1-BE46-925C-0C70A02573BB}"/>
              </a:ext>
            </a:extLst>
          </p:cNvPr>
          <p:cNvSpPr>
            <a:spLocks noGrp="1"/>
          </p:cNvSpPr>
          <p:nvPr>
            <p:ph type="title"/>
          </p:nvPr>
        </p:nvSpPr>
        <p:spPr>
          <a:xfrm>
            <a:off x="794904" y="9864"/>
            <a:ext cx="15207096" cy="2113437"/>
          </a:xfrm>
        </p:spPr>
        <p:txBody>
          <a:bodyPr>
            <a:normAutofit/>
          </a:bodyPr>
          <a:lstStyle/>
          <a:p>
            <a:r>
              <a:rPr lang="en-US" dirty="0" smtClean="0"/>
              <a:t>Four Mindsets </a:t>
            </a:r>
            <a:r>
              <a:rPr lang="en-US" dirty="0"/>
              <a:t>in </a:t>
            </a:r>
            <a:r>
              <a:rPr lang="en-US" dirty="0" smtClean="0"/>
              <a:t/>
            </a:r>
            <a:br>
              <a:rPr lang="en-US" dirty="0" smtClean="0"/>
            </a:br>
            <a:r>
              <a:rPr lang="en-US" dirty="0" smtClean="0"/>
              <a:t>Professional </a:t>
            </a:r>
            <a:r>
              <a:rPr lang="en-US" dirty="0"/>
              <a:t>Collaboration</a:t>
            </a:r>
          </a:p>
        </p:txBody>
      </p:sp>
      <p:pic>
        <p:nvPicPr>
          <p:cNvPr id="7" name="Picture 6">
            <a:extLst>
              <a:ext uri="{FF2B5EF4-FFF2-40B4-BE49-F238E27FC236}">
                <a16:creationId xmlns:a16="http://schemas.microsoft.com/office/drawing/2014/main" id="{AE5718D8-1F51-0645-AA54-486E76CF6F5F}"/>
              </a:ext>
            </a:extLst>
          </p:cNvPr>
          <p:cNvPicPr>
            <a:picLocks noChangeAspect="1"/>
          </p:cNvPicPr>
          <p:nvPr/>
        </p:nvPicPr>
        <p:blipFill>
          <a:blip r:embed="rId2"/>
          <a:stretch>
            <a:fillRect/>
          </a:stretch>
        </p:blipFill>
        <p:spPr>
          <a:xfrm>
            <a:off x="16427684" y="282410"/>
            <a:ext cx="1610934" cy="1166009"/>
          </a:xfrm>
          <a:prstGeom prst="rect">
            <a:avLst/>
          </a:prstGeom>
        </p:spPr>
      </p:pic>
    </p:spTree>
    <p:extLst>
      <p:ext uri="{BB962C8B-B14F-4D97-AF65-F5344CB8AC3E}">
        <p14:creationId xmlns:p14="http://schemas.microsoft.com/office/powerpoint/2010/main" val="35208012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D4ECE-AEA1-BE46-925C-0C70A02573BB}"/>
              </a:ext>
            </a:extLst>
          </p:cNvPr>
          <p:cNvSpPr>
            <a:spLocks noGrp="1"/>
          </p:cNvSpPr>
          <p:nvPr>
            <p:ph type="title"/>
          </p:nvPr>
        </p:nvSpPr>
        <p:spPr>
          <a:xfrm>
            <a:off x="794904" y="9864"/>
            <a:ext cx="15207096" cy="2113437"/>
          </a:xfrm>
        </p:spPr>
        <p:txBody>
          <a:bodyPr>
            <a:normAutofit/>
          </a:bodyPr>
          <a:lstStyle/>
          <a:p>
            <a:r>
              <a:rPr lang="en-US" dirty="0" smtClean="0"/>
              <a:t>Four Mindsets </a:t>
            </a:r>
            <a:r>
              <a:rPr lang="en-US" dirty="0"/>
              <a:t>in </a:t>
            </a:r>
            <a:r>
              <a:rPr lang="en-US" dirty="0" smtClean="0"/>
              <a:t/>
            </a:r>
            <a:br>
              <a:rPr lang="en-US" dirty="0" smtClean="0"/>
            </a:br>
            <a:r>
              <a:rPr lang="en-US" dirty="0" smtClean="0"/>
              <a:t>Professional </a:t>
            </a:r>
            <a:r>
              <a:rPr lang="en-US" dirty="0"/>
              <a:t>Collaboration</a:t>
            </a:r>
          </a:p>
        </p:txBody>
      </p:sp>
      <p:sp>
        <p:nvSpPr>
          <p:cNvPr id="3" name="Content Placeholder 2">
            <a:extLst>
              <a:ext uri="{FF2B5EF4-FFF2-40B4-BE49-F238E27FC236}">
                <a16:creationId xmlns:a16="http://schemas.microsoft.com/office/drawing/2014/main" id="{6BAB62EB-EDB5-1448-B44E-1A2E2D7F1AC1}"/>
              </a:ext>
            </a:extLst>
          </p:cNvPr>
          <p:cNvSpPr>
            <a:spLocks noGrp="1"/>
          </p:cNvSpPr>
          <p:nvPr>
            <p:ph idx="1"/>
          </p:nvPr>
        </p:nvSpPr>
        <p:spPr>
          <a:xfrm>
            <a:off x="1028699" y="2115128"/>
            <a:ext cx="16817687" cy="7886700"/>
          </a:xfrm>
        </p:spPr>
        <p:txBody>
          <a:bodyPr>
            <a:normAutofit/>
          </a:bodyPr>
          <a:lstStyle/>
          <a:p>
            <a:pPr marL="1114425" indent="-1114425">
              <a:buFont typeface="+mj-lt"/>
              <a:buAutoNum type="arabicPeriod"/>
            </a:pPr>
            <a:r>
              <a:rPr lang="en-US" sz="5400" b="0" dirty="0"/>
              <a:t>All students are capable</a:t>
            </a:r>
            <a:r>
              <a:rPr lang="en-US" sz="5400" b="0" dirty="0" smtClean="0"/>
              <a:t>.</a:t>
            </a:r>
            <a:endParaRPr lang="en-US" sz="5400" b="0" dirty="0"/>
          </a:p>
        </p:txBody>
      </p:sp>
      <p:pic>
        <p:nvPicPr>
          <p:cNvPr id="5" name="Picture 4">
            <a:extLst>
              <a:ext uri="{FF2B5EF4-FFF2-40B4-BE49-F238E27FC236}">
                <a16:creationId xmlns:a16="http://schemas.microsoft.com/office/drawing/2014/main" id="{27C20373-3840-E843-B48D-683D612E7E70}"/>
              </a:ext>
            </a:extLst>
          </p:cNvPr>
          <p:cNvPicPr>
            <a:picLocks noChangeAspect="1"/>
          </p:cNvPicPr>
          <p:nvPr/>
        </p:nvPicPr>
        <p:blipFill>
          <a:blip r:embed="rId2"/>
          <a:stretch>
            <a:fillRect/>
          </a:stretch>
        </p:blipFill>
        <p:spPr>
          <a:xfrm>
            <a:off x="7450280" y="8784747"/>
            <a:ext cx="5021405" cy="1173834"/>
          </a:xfrm>
          <a:prstGeom prst="rect">
            <a:avLst/>
          </a:prstGeom>
        </p:spPr>
      </p:pic>
      <p:pic>
        <p:nvPicPr>
          <p:cNvPr id="7" name="Picture 6">
            <a:extLst>
              <a:ext uri="{FF2B5EF4-FFF2-40B4-BE49-F238E27FC236}">
                <a16:creationId xmlns:a16="http://schemas.microsoft.com/office/drawing/2014/main" id="{AE5718D8-1F51-0645-AA54-486E76CF6F5F}"/>
              </a:ext>
            </a:extLst>
          </p:cNvPr>
          <p:cNvPicPr>
            <a:picLocks noChangeAspect="1"/>
          </p:cNvPicPr>
          <p:nvPr/>
        </p:nvPicPr>
        <p:blipFill>
          <a:blip r:embed="rId3"/>
          <a:stretch>
            <a:fillRect/>
          </a:stretch>
        </p:blipFill>
        <p:spPr>
          <a:xfrm>
            <a:off x="16427684" y="282410"/>
            <a:ext cx="1610934" cy="1166009"/>
          </a:xfrm>
          <a:prstGeom prst="rect">
            <a:avLst/>
          </a:prstGeom>
        </p:spPr>
      </p:pic>
      <p:sp>
        <p:nvSpPr>
          <p:cNvPr id="8" name="TextBox 7">
            <a:extLst>
              <a:ext uri="{FF2B5EF4-FFF2-40B4-BE49-F238E27FC236}">
                <a16:creationId xmlns:a16="http://schemas.microsoft.com/office/drawing/2014/main" id="{1ED6A3D3-4D52-8749-8733-70C485021BEA}"/>
              </a:ext>
            </a:extLst>
          </p:cNvPr>
          <p:cNvSpPr txBox="1"/>
          <p:nvPr/>
        </p:nvSpPr>
        <p:spPr>
          <a:xfrm>
            <a:off x="13238681" y="9266084"/>
            <a:ext cx="4522585" cy="646331"/>
          </a:xfrm>
          <a:prstGeom prst="rect">
            <a:avLst/>
          </a:prstGeom>
          <a:noFill/>
        </p:spPr>
        <p:txBody>
          <a:bodyPr wrap="none" rtlCol="0">
            <a:spAutoFit/>
          </a:bodyPr>
          <a:lstStyle/>
          <a:p>
            <a:r>
              <a:rPr lang="en-US" sz="3600" b="1" dirty="0"/>
              <a:t>Datnow and Park 2019</a:t>
            </a:r>
          </a:p>
        </p:txBody>
      </p:sp>
    </p:spTree>
    <p:extLst>
      <p:ext uri="{BB962C8B-B14F-4D97-AF65-F5344CB8AC3E}">
        <p14:creationId xmlns:p14="http://schemas.microsoft.com/office/powerpoint/2010/main" val="648628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D4ECE-AEA1-BE46-925C-0C70A02573BB}"/>
              </a:ext>
            </a:extLst>
          </p:cNvPr>
          <p:cNvSpPr>
            <a:spLocks noGrp="1"/>
          </p:cNvSpPr>
          <p:nvPr>
            <p:ph type="title"/>
          </p:nvPr>
        </p:nvSpPr>
        <p:spPr>
          <a:xfrm>
            <a:off x="794904" y="9864"/>
            <a:ext cx="15207096" cy="2113437"/>
          </a:xfrm>
        </p:spPr>
        <p:txBody>
          <a:bodyPr>
            <a:normAutofit/>
          </a:bodyPr>
          <a:lstStyle/>
          <a:p>
            <a:r>
              <a:rPr lang="en-US" dirty="0" smtClean="0"/>
              <a:t>Four Mindsets </a:t>
            </a:r>
            <a:r>
              <a:rPr lang="en-US" dirty="0"/>
              <a:t>in </a:t>
            </a:r>
            <a:r>
              <a:rPr lang="en-US" dirty="0" smtClean="0"/>
              <a:t/>
            </a:r>
            <a:br>
              <a:rPr lang="en-US" dirty="0" smtClean="0"/>
            </a:br>
            <a:r>
              <a:rPr lang="en-US" dirty="0" smtClean="0"/>
              <a:t>Professional </a:t>
            </a:r>
            <a:r>
              <a:rPr lang="en-US" dirty="0"/>
              <a:t>Collaboration</a:t>
            </a:r>
          </a:p>
        </p:txBody>
      </p:sp>
      <p:sp>
        <p:nvSpPr>
          <p:cNvPr id="3" name="Content Placeholder 2">
            <a:extLst>
              <a:ext uri="{FF2B5EF4-FFF2-40B4-BE49-F238E27FC236}">
                <a16:creationId xmlns:a16="http://schemas.microsoft.com/office/drawing/2014/main" id="{6BAB62EB-EDB5-1448-B44E-1A2E2D7F1AC1}"/>
              </a:ext>
            </a:extLst>
          </p:cNvPr>
          <p:cNvSpPr>
            <a:spLocks noGrp="1"/>
          </p:cNvSpPr>
          <p:nvPr>
            <p:ph idx="1"/>
          </p:nvPr>
        </p:nvSpPr>
        <p:spPr>
          <a:xfrm>
            <a:off x="1028699" y="2115128"/>
            <a:ext cx="16817687" cy="7886700"/>
          </a:xfrm>
        </p:spPr>
        <p:txBody>
          <a:bodyPr>
            <a:normAutofit/>
          </a:bodyPr>
          <a:lstStyle/>
          <a:p>
            <a:pPr marL="1114425" indent="-1114425">
              <a:buFont typeface="+mj-lt"/>
              <a:buAutoNum type="arabicPeriod"/>
            </a:pPr>
            <a:r>
              <a:rPr lang="en-US" sz="5400" b="0" dirty="0"/>
              <a:t>All students are capable.</a:t>
            </a:r>
          </a:p>
          <a:p>
            <a:pPr marL="1114425" indent="-1114425">
              <a:buFont typeface="+mj-lt"/>
              <a:buAutoNum type="arabicPeriod"/>
            </a:pPr>
            <a:r>
              <a:rPr lang="en-US" sz="5400" b="0" dirty="0"/>
              <a:t>Identifying student strengths is necessary to plan for student growth</a:t>
            </a:r>
            <a:r>
              <a:rPr lang="en-US" sz="5400" b="0" dirty="0" smtClean="0"/>
              <a:t>.</a:t>
            </a:r>
            <a:endParaRPr lang="en-US" sz="5400" b="0" dirty="0"/>
          </a:p>
        </p:txBody>
      </p:sp>
      <p:pic>
        <p:nvPicPr>
          <p:cNvPr id="5" name="Picture 4">
            <a:extLst>
              <a:ext uri="{FF2B5EF4-FFF2-40B4-BE49-F238E27FC236}">
                <a16:creationId xmlns:a16="http://schemas.microsoft.com/office/drawing/2014/main" id="{27C20373-3840-E843-B48D-683D612E7E70}"/>
              </a:ext>
            </a:extLst>
          </p:cNvPr>
          <p:cNvPicPr>
            <a:picLocks noChangeAspect="1"/>
          </p:cNvPicPr>
          <p:nvPr/>
        </p:nvPicPr>
        <p:blipFill>
          <a:blip r:embed="rId2"/>
          <a:stretch>
            <a:fillRect/>
          </a:stretch>
        </p:blipFill>
        <p:spPr>
          <a:xfrm>
            <a:off x="7450280" y="8784747"/>
            <a:ext cx="5021405" cy="1173834"/>
          </a:xfrm>
          <a:prstGeom prst="rect">
            <a:avLst/>
          </a:prstGeom>
        </p:spPr>
      </p:pic>
      <p:pic>
        <p:nvPicPr>
          <p:cNvPr id="7" name="Picture 6">
            <a:extLst>
              <a:ext uri="{FF2B5EF4-FFF2-40B4-BE49-F238E27FC236}">
                <a16:creationId xmlns:a16="http://schemas.microsoft.com/office/drawing/2014/main" id="{AE5718D8-1F51-0645-AA54-486E76CF6F5F}"/>
              </a:ext>
            </a:extLst>
          </p:cNvPr>
          <p:cNvPicPr>
            <a:picLocks noChangeAspect="1"/>
          </p:cNvPicPr>
          <p:nvPr/>
        </p:nvPicPr>
        <p:blipFill>
          <a:blip r:embed="rId3"/>
          <a:stretch>
            <a:fillRect/>
          </a:stretch>
        </p:blipFill>
        <p:spPr>
          <a:xfrm>
            <a:off x="16427684" y="282410"/>
            <a:ext cx="1610934" cy="1166009"/>
          </a:xfrm>
          <a:prstGeom prst="rect">
            <a:avLst/>
          </a:prstGeom>
        </p:spPr>
      </p:pic>
      <p:sp>
        <p:nvSpPr>
          <p:cNvPr id="8" name="TextBox 7">
            <a:extLst>
              <a:ext uri="{FF2B5EF4-FFF2-40B4-BE49-F238E27FC236}">
                <a16:creationId xmlns:a16="http://schemas.microsoft.com/office/drawing/2014/main" id="{1ED6A3D3-4D52-8749-8733-70C485021BEA}"/>
              </a:ext>
            </a:extLst>
          </p:cNvPr>
          <p:cNvSpPr txBox="1"/>
          <p:nvPr/>
        </p:nvSpPr>
        <p:spPr>
          <a:xfrm>
            <a:off x="13238681" y="9266084"/>
            <a:ext cx="4522585" cy="646331"/>
          </a:xfrm>
          <a:prstGeom prst="rect">
            <a:avLst/>
          </a:prstGeom>
          <a:noFill/>
        </p:spPr>
        <p:txBody>
          <a:bodyPr wrap="none" rtlCol="0">
            <a:spAutoFit/>
          </a:bodyPr>
          <a:lstStyle/>
          <a:p>
            <a:r>
              <a:rPr lang="en-US" sz="3600" b="1" dirty="0"/>
              <a:t>Datnow and Park 2019</a:t>
            </a:r>
          </a:p>
        </p:txBody>
      </p:sp>
    </p:spTree>
    <p:extLst>
      <p:ext uri="{BB962C8B-B14F-4D97-AF65-F5344CB8AC3E}">
        <p14:creationId xmlns:p14="http://schemas.microsoft.com/office/powerpoint/2010/main" val="2256655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D4ECE-AEA1-BE46-925C-0C70A02573BB}"/>
              </a:ext>
            </a:extLst>
          </p:cNvPr>
          <p:cNvSpPr>
            <a:spLocks noGrp="1"/>
          </p:cNvSpPr>
          <p:nvPr>
            <p:ph type="title"/>
          </p:nvPr>
        </p:nvSpPr>
        <p:spPr>
          <a:xfrm>
            <a:off x="794904" y="9864"/>
            <a:ext cx="15207096" cy="2113437"/>
          </a:xfrm>
        </p:spPr>
        <p:txBody>
          <a:bodyPr>
            <a:normAutofit/>
          </a:bodyPr>
          <a:lstStyle/>
          <a:p>
            <a:r>
              <a:rPr lang="en-US" dirty="0" smtClean="0"/>
              <a:t>Four Mindsets </a:t>
            </a:r>
            <a:r>
              <a:rPr lang="en-US" dirty="0"/>
              <a:t>in </a:t>
            </a:r>
            <a:r>
              <a:rPr lang="en-US" dirty="0" smtClean="0"/>
              <a:t/>
            </a:r>
            <a:br>
              <a:rPr lang="en-US" dirty="0" smtClean="0"/>
            </a:br>
            <a:r>
              <a:rPr lang="en-US" dirty="0" smtClean="0"/>
              <a:t>Professional </a:t>
            </a:r>
            <a:r>
              <a:rPr lang="en-US" dirty="0"/>
              <a:t>Collaboration</a:t>
            </a:r>
          </a:p>
        </p:txBody>
      </p:sp>
      <p:sp>
        <p:nvSpPr>
          <p:cNvPr id="3" name="Content Placeholder 2">
            <a:extLst>
              <a:ext uri="{FF2B5EF4-FFF2-40B4-BE49-F238E27FC236}">
                <a16:creationId xmlns:a16="http://schemas.microsoft.com/office/drawing/2014/main" id="{6BAB62EB-EDB5-1448-B44E-1A2E2D7F1AC1}"/>
              </a:ext>
            </a:extLst>
          </p:cNvPr>
          <p:cNvSpPr>
            <a:spLocks noGrp="1"/>
          </p:cNvSpPr>
          <p:nvPr>
            <p:ph idx="1"/>
          </p:nvPr>
        </p:nvSpPr>
        <p:spPr>
          <a:xfrm>
            <a:off x="1028699" y="2115128"/>
            <a:ext cx="16817687" cy="7886700"/>
          </a:xfrm>
        </p:spPr>
        <p:txBody>
          <a:bodyPr>
            <a:normAutofit/>
          </a:bodyPr>
          <a:lstStyle/>
          <a:p>
            <a:pPr marL="1114425" indent="-1114425">
              <a:buFont typeface="+mj-lt"/>
              <a:buAutoNum type="arabicPeriod"/>
            </a:pPr>
            <a:r>
              <a:rPr lang="en-US" sz="5400" b="0" dirty="0"/>
              <a:t>All students are capable.</a:t>
            </a:r>
          </a:p>
          <a:p>
            <a:pPr marL="1114425" indent="-1114425">
              <a:buFont typeface="+mj-lt"/>
              <a:buAutoNum type="arabicPeriod"/>
            </a:pPr>
            <a:r>
              <a:rPr lang="en-US" sz="5400" b="0" dirty="0"/>
              <a:t>Identifying student strengths is necessary to plan for student growth.</a:t>
            </a:r>
          </a:p>
          <a:p>
            <a:pPr marL="1114425" indent="-1114425">
              <a:buFont typeface="+mj-lt"/>
              <a:buAutoNum type="arabicPeriod"/>
            </a:pPr>
            <a:r>
              <a:rPr lang="en-US" sz="5400" b="0" dirty="0"/>
              <a:t>The needs of all students-not just a narrow band-must be considered</a:t>
            </a:r>
            <a:r>
              <a:rPr lang="en-US" sz="5400" b="0" dirty="0" smtClean="0"/>
              <a:t>.</a:t>
            </a:r>
            <a:endParaRPr lang="en-US" sz="5400" b="0" dirty="0"/>
          </a:p>
        </p:txBody>
      </p:sp>
      <p:pic>
        <p:nvPicPr>
          <p:cNvPr id="5" name="Picture 4">
            <a:extLst>
              <a:ext uri="{FF2B5EF4-FFF2-40B4-BE49-F238E27FC236}">
                <a16:creationId xmlns:a16="http://schemas.microsoft.com/office/drawing/2014/main" id="{27C20373-3840-E843-B48D-683D612E7E70}"/>
              </a:ext>
            </a:extLst>
          </p:cNvPr>
          <p:cNvPicPr>
            <a:picLocks noChangeAspect="1"/>
          </p:cNvPicPr>
          <p:nvPr/>
        </p:nvPicPr>
        <p:blipFill>
          <a:blip r:embed="rId2"/>
          <a:stretch>
            <a:fillRect/>
          </a:stretch>
        </p:blipFill>
        <p:spPr>
          <a:xfrm>
            <a:off x="7450280" y="8784747"/>
            <a:ext cx="5021405" cy="1173834"/>
          </a:xfrm>
          <a:prstGeom prst="rect">
            <a:avLst/>
          </a:prstGeom>
        </p:spPr>
      </p:pic>
      <p:pic>
        <p:nvPicPr>
          <p:cNvPr id="7" name="Picture 6">
            <a:extLst>
              <a:ext uri="{FF2B5EF4-FFF2-40B4-BE49-F238E27FC236}">
                <a16:creationId xmlns:a16="http://schemas.microsoft.com/office/drawing/2014/main" id="{AE5718D8-1F51-0645-AA54-486E76CF6F5F}"/>
              </a:ext>
            </a:extLst>
          </p:cNvPr>
          <p:cNvPicPr>
            <a:picLocks noChangeAspect="1"/>
          </p:cNvPicPr>
          <p:nvPr/>
        </p:nvPicPr>
        <p:blipFill>
          <a:blip r:embed="rId3"/>
          <a:stretch>
            <a:fillRect/>
          </a:stretch>
        </p:blipFill>
        <p:spPr>
          <a:xfrm>
            <a:off x="16427684" y="282410"/>
            <a:ext cx="1610934" cy="1166009"/>
          </a:xfrm>
          <a:prstGeom prst="rect">
            <a:avLst/>
          </a:prstGeom>
        </p:spPr>
      </p:pic>
      <p:sp>
        <p:nvSpPr>
          <p:cNvPr id="8" name="TextBox 7">
            <a:extLst>
              <a:ext uri="{FF2B5EF4-FFF2-40B4-BE49-F238E27FC236}">
                <a16:creationId xmlns:a16="http://schemas.microsoft.com/office/drawing/2014/main" id="{1ED6A3D3-4D52-8749-8733-70C485021BEA}"/>
              </a:ext>
            </a:extLst>
          </p:cNvPr>
          <p:cNvSpPr txBox="1"/>
          <p:nvPr/>
        </p:nvSpPr>
        <p:spPr>
          <a:xfrm>
            <a:off x="13238681" y="9266084"/>
            <a:ext cx="4522585" cy="646331"/>
          </a:xfrm>
          <a:prstGeom prst="rect">
            <a:avLst/>
          </a:prstGeom>
          <a:noFill/>
        </p:spPr>
        <p:txBody>
          <a:bodyPr wrap="none" rtlCol="0">
            <a:spAutoFit/>
          </a:bodyPr>
          <a:lstStyle/>
          <a:p>
            <a:r>
              <a:rPr lang="en-US" sz="3600" b="1" dirty="0"/>
              <a:t>Datnow and Park 2019</a:t>
            </a:r>
          </a:p>
        </p:txBody>
      </p:sp>
    </p:spTree>
    <p:extLst>
      <p:ext uri="{BB962C8B-B14F-4D97-AF65-F5344CB8AC3E}">
        <p14:creationId xmlns:p14="http://schemas.microsoft.com/office/powerpoint/2010/main" val="1482023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D4ECE-AEA1-BE46-925C-0C70A02573BB}"/>
              </a:ext>
            </a:extLst>
          </p:cNvPr>
          <p:cNvSpPr>
            <a:spLocks noGrp="1"/>
          </p:cNvSpPr>
          <p:nvPr>
            <p:ph type="title"/>
          </p:nvPr>
        </p:nvSpPr>
        <p:spPr>
          <a:xfrm>
            <a:off x="794904" y="9864"/>
            <a:ext cx="15207096" cy="2113437"/>
          </a:xfrm>
        </p:spPr>
        <p:txBody>
          <a:bodyPr>
            <a:normAutofit/>
          </a:bodyPr>
          <a:lstStyle/>
          <a:p>
            <a:r>
              <a:rPr lang="en-US" dirty="0" smtClean="0"/>
              <a:t>Four Mindsets </a:t>
            </a:r>
            <a:r>
              <a:rPr lang="en-US" dirty="0"/>
              <a:t>in </a:t>
            </a:r>
            <a:r>
              <a:rPr lang="en-US" dirty="0" smtClean="0"/>
              <a:t/>
            </a:r>
            <a:br>
              <a:rPr lang="en-US" dirty="0" smtClean="0"/>
            </a:br>
            <a:r>
              <a:rPr lang="en-US" dirty="0" smtClean="0"/>
              <a:t>Professional </a:t>
            </a:r>
            <a:r>
              <a:rPr lang="en-US" dirty="0"/>
              <a:t>Collaboration</a:t>
            </a:r>
          </a:p>
        </p:txBody>
      </p:sp>
      <p:sp>
        <p:nvSpPr>
          <p:cNvPr id="3" name="Content Placeholder 2">
            <a:extLst>
              <a:ext uri="{FF2B5EF4-FFF2-40B4-BE49-F238E27FC236}">
                <a16:creationId xmlns:a16="http://schemas.microsoft.com/office/drawing/2014/main" id="{6BAB62EB-EDB5-1448-B44E-1A2E2D7F1AC1}"/>
              </a:ext>
            </a:extLst>
          </p:cNvPr>
          <p:cNvSpPr>
            <a:spLocks noGrp="1"/>
          </p:cNvSpPr>
          <p:nvPr>
            <p:ph idx="1"/>
          </p:nvPr>
        </p:nvSpPr>
        <p:spPr>
          <a:xfrm>
            <a:off x="1028699" y="2115128"/>
            <a:ext cx="16817687" cy="7886700"/>
          </a:xfrm>
        </p:spPr>
        <p:txBody>
          <a:bodyPr>
            <a:normAutofit/>
          </a:bodyPr>
          <a:lstStyle/>
          <a:p>
            <a:pPr marL="1114425" indent="-1114425">
              <a:buFont typeface="+mj-lt"/>
              <a:buAutoNum type="arabicPeriod"/>
            </a:pPr>
            <a:r>
              <a:rPr lang="en-US" sz="5400" b="0" dirty="0"/>
              <a:t>All students are capable.</a:t>
            </a:r>
          </a:p>
          <a:p>
            <a:pPr marL="1114425" indent="-1114425">
              <a:buFont typeface="+mj-lt"/>
              <a:buAutoNum type="arabicPeriod"/>
            </a:pPr>
            <a:r>
              <a:rPr lang="en-US" sz="5400" b="0" dirty="0"/>
              <a:t>Identifying student strengths is necessary to plan for student growth.</a:t>
            </a:r>
          </a:p>
          <a:p>
            <a:pPr marL="1114425" indent="-1114425">
              <a:buFont typeface="+mj-lt"/>
              <a:buAutoNum type="arabicPeriod"/>
            </a:pPr>
            <a:r>
              <a:rPr lang="en-US" sz="5400" b="0" dirty="0"/>
              <a:t>The needs of all students-not just a narrow band-must be considered.</a:t>
            </a:r>
          </a:p>
          <a:p>
            <a:pPr marL="1114425" indent="-1114425">
              <a:buFont typeface="+mj-lt"/>
              <a:buAutoNum type="arabicPeriod"/>
            </a:pPr>
            <a:r>
              <a:rPr lang="en-US" sz="5400" b="0" dirty="0"/>
              <a:t>Professional collaboration is about improving learning for students and staff.</a:t>
            </a:r>
          </a:p>
        </p:txBody>
      </p:sp>
      <p:pic>
        <p:nvPicPr>
          <p:cNvPr id="5" name="Picture 4">
            <a:extLst>
              <a:ext uri="{FF2B5EF4-FFF2-40B4-BE49-F238E27FC236}">
                <a16:creationId xmlns:a16="http://schemas.microsoft.com/office/drawing/2014/main" id="{27C20373-3840-E843-B48D-683D612E7E70}"/>
              </a:ext>
            </a:extLst>
          </p:cNvPr>
          <p:cNvPicPr>
            <a:picLocks noChangeAspect="1"/>
          </p:cNvPicPr>
          <p:nvPr/>
        </p:nvPicPr>
        <p:blipFill>
          <a:blip r:embed="rId2"/>
          <a:stretch>
            <a:fillRect/>
          </a:stretch>
        </p:blipFill>
        <p:spPr>
          <a:xfrm>
            <a:off x="7450280" y="8784747"/>
            <a:ext cx="5021405" cy="1173834"/>
          </a:xfrm>
          <a:prstGeom prst="rect">
            <a:avLst/>
          </a:prstGeom>
        </p:spPr>
      </p:pic>
      <p:pic>
        <p:nvPicPr>
          <p:cNvPr id="7" name="Picture 6">
            <a:extLst>
              <a:ext uri="{FF2B5EF4-FFF2-40B4-BE49-F238E27FC236}">
                <a16:creationId xmlns:a16="http://schemas.microsoft.com/office/drawing/2014/main" id="{AE5718D8-1F51-0645-AA54-486E76CF6F5F}"/>
              </a:ext>
            </a:extLst>
          </p:cNvPr>
          <p:cNvPicPr>
            <a:picLocks noChangeAspect="1"/>
          </p:cNvPicPr>
          <p:nvPr/>
        </p:nvPicPr>
        <p:blipFill>
          <a:blip r:embed="rId3"/>
          <a:stretch>
            <a:fillRect/>
          </a:stretch>
        </p:blipFill>
        <p:spPr>
          <a:xfrm>
            <a:off x="16427684" y="282410"/>
            <a:ext cx="1610934" cy="1166009"/>
          </a:xfrm>
          <a:prstGeom prst="rect">
            <a:avLst/>
          </a:prstGeom>
        </p:spPr>
      </p:pic>
      <p:sp>
        <p:nvSpPr>
          <p:cNvPr id="8" name="TextBox 7">
            <a:extLst>
              <a:ext uri="{FF2B5EF4-FFF2-40B4-BE49-F238E27FC236}">
                <a16:creationId xmlns:a16="http://schemas.microsoft.com/office/drawing/2014/main" id="{1ED6A3D3-4D52-8749-8733-70C485021BEA}"/>
              </a:ext>
            </a:extLst>
          </p:cNvPr>
          <p:cNvSpPr txBox="1"/>
          <p:nvPr/>
        </p:nvSpPr>
        <p:spPr>
          <a:xfrm>
            <a:off x="13238681" y="9266084"/>
            <a:ext cx="4522585" cy="646331"/>
          </a:xfrm>
          <a:prstGeom prst="rect">
            <a:avLst/>
          </a:prstGeom>
          <a:noFill/>
        </p:spPr>
        <p:txBody>
          <a:bodyPr wrap="none" rtlCol="0">
            <a:spAutoFit/>
          </a:bodyPr>
          <a:lstStyle/>
          <a:p>
            <a:r>
              <a:rPr lang="en-US" sz="3600" b="1" dirty="0"/>
              <a:t>Datnow and Park 2019</a:t>
            </a:r>
          </a:p>
        </p:txBody>
      </p:sp>
    </p:spTree>
    <p:extLst>
      <p:ext uri="{BB962C8B-B14F-4D97-AF65-F5344CB8AC3E}">
        <p14:creationId xmlns:p14="http://schemas.microsoft.com/office/powerpoint/2010/main" val="760470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3F7F3-7721-FE40-9A85-BA34030DA140}"/>
              </a:ext>
            </a:extLst>
          </p:cNvPr>
          <p:cNvSpPr>
            <a:spLocks noGrp="1"/>
          </p:cNvSpPr>
          <p:nvPr>
            <p:ph type="ctrTitle"/>
          </p:nvPr>
        </p:nvSpPr>
        <p:spPr>
          <a:xfrm>
            <a:off x="758537" y="-15585"/>
            <a:ext cx="13716000" cy="2606039"/>
          </a:xfrm>
        </p:spPr>
        <p:txBody>
          <a:bodyPr>
            <a:normAutofit/>
          </a:bodyPr>
          <a:lstStyle/>
          <a:p>
            <a:pPr algn="l"/>
            <a:r>
              <a:rPr lang="en-US" dirty="0"/>
              <a:t>Mindset </a:t>
            </a:r>
            <a:r>
              <a:rPr lang="en-US" dirty="0" smtClean="0"/>
              <a:t>1</a:t>
            </a:r>
            <a:br>
              <a:rPr lang="en-US" dirty="0" smtClean="0"/>
            </a:br>
            <a:r>
              <a:rPr lang="en-US" dirty="0" smtClean="0"/>
              <a:t>All </a:t>
            </a:r>
            <a:r>
              <a:rPr lang="en-US" dirty="0"/>
              <a:t>students are </a:t>
            </a:r>
            <a:r>
              <a:rPr lang="en-US" dirty="0" smtClean="0"/>
              <a:t>capable.</a:t>
            </a:r>
            <a:endParaRPr lang="en-US" dirty="0"/>
          </a:p>
        </p:txBody>
      </p:sp>
      <p:sp>
        <p:nvSpPr>
          <p:cNvPr id="3" name="Subtitle 2">
            <a:extLst>
              <a:ext uri="{FF2B5EF4-FFF2-40B4-BE49-F238E27FC236}">
                <a16:creationId xmlns:a16="http://schemas.microsoft.com/office/drawing/2014/main" id="{D9D2D9DD-9AC4-3549-AD05-1C8A11FA394C}"/>
              </a:ext>
            </a:extLst>
          </p:cNvPr>
          <p:cNvSpPr>
            <a:spLocks noGrp="1"/>
          </p:cNvSpPr>
          <p:nvPr>
            <p:ph type="subTitle" idx="1"/>
          </p:nvPr>
        </p:nvSpPr>
        <p:spPr>
          <a:xfrm>
            <a:off x="2286000" y="7150589"/>
            <a:ext cx="13716000" cy="2254146"/>
          </a:xfrm>
        </p:spPr>
        <p:txBody>
          <a:bodyPr/>
          <a:lstStyle/>
          <a:p>
            <a:r>
              <a:rPr lang="en-US" dirty="0"/>
              <a:t>A belief in every student’s                  ability to learn is essential</a:t>
            </a:r>
          </a:p>
        </p:txBody>
      </p:sp>
      <p:pic>
        <p:nvPicPr>
          <p:cNvPr id="6" name="Picture 5">
            <a:extLst>
              <a:ext uri="{FF2B5EF4-FFF2-40B4-BE49-F238E27FC236}">
                <a16:creationId xmlns:a16="http://schemas.microsoft.com/office/drawing/2014/main" id="{1029818D-9CD9-0A45-9FB2-001E74696F6E}"/>
              </a:ext>
            </a:extLst>
          </p:cNvPr>
          <p:cNvPicPr>
            <a:picLocks noChangeAspect="1"/>
          </p:cNvPicPr>
          <p:nvPr/>
        </p:nvPicPr>
        <p:blipFill>
          <a:blip r:embed="rId2"/>
          <a:stretch>
            <a:fillRect/>
          </a:stretch>
        </p:blipFill>
        <p:spPr>
          <a:xfrm rot="653854">
            <a:off x="11812982" y="952552"/>
            <a:ext cx="4189019" cy="6203585"/>
          </a:xfrm>
          <a:prstGeom prst="rect">
            <a:avLst/>
          </a:prstGeom>
        </p:spPr>
      </p:pic>
      <p:sp>
        <p:nvSpPr>
          <p:cNvPr id="7" name="TextBox 6">
            <a:extLst>
              <a:ext uri="{FF2B5EF4-FFF2-40B4-BE49-F238E27FC236}">
                <a16:creationId xmlns:a16="http://schemas.microsoft.com/office/drawing/2014/main" id="{6AF53C79-F831-194D-BF50-ABF0F780A5E6}"/>
              </a:ext>
            </a:extLst>
          </p:cNvPr>
          <p:cNvSpPr txBox="1"/>
          <p:nvPr/>
        </p:nvSpPr>
        <p:spPr>
          <a:xfrm>
            <a:off x="12735905" y="9435306"/>
            <a:ext cx="5059462" cy="715581"/>
          </a:xfrm>
          <a:prstGeom prst="rect">
            <a:avLst/>
          </a:prstGeom>
          <a:noFill/>
        </p:spPr>
        <p:txBody>
          <a:bodyPr wrap="none" rtlCol="0">
            <a:spAutoFit/>
          </a:bodyPr>
          <a:lstStyle/>
          <a:p>
            <a:r>
              <a:rPr lang="en-US" sz="4050" b="1" dirty="0"/>
              <a:t>Datnow and Park 2019</a:t>
            </a:r>
          </a:p>
        </p:txBody>
      </p:sp>
      <p:grpSp>
        <p:nvGrpSpPr>
          <p:cNvPr id="10" name="Group 9"/>
          <p:cNvGrpSpPr/>
          <p:nvPr/>
        </p:nvGrpSpPr>
        <p:grpSpPr>
          <a:xfrm>
            <a:off x="451421" y="3097910"/>
            <a:ext cx="10063490" cy="3703241"/>
            <a:chOff x="300947" y="2065273"/>
            <a:chExt cx="6708993" cy="2468827"/>
          </a:xfrm>
        </p:grpSpPr>
        <p:sp>
          <p:nvSpPr>
            <p:cNvPr id="4" name="Rectangle 3"/>
            <p:cNvSpPr/>
            <p:nvPr/>
          </p:nvSpPr>
          <p:spPr>
            <a:xfrm>
              <a:off x="954593" y="2302181"/>
              <a:ext cx="5496449" cy="2189432"/>
            </a:xfrm>
            <a:prstGeom prst="rect">
              <a:avLst/>
            </a:prstGeom>
            <a:noFill/>
            <a:ln w="57150">
              <a:solidFill>
                <a:srgbClr val="CED0D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50"/>
            </a:p>
          </p:txBody>
        </p:sp>
        <p:sp>
          <p:nvSpPr>
            <p:cNvPr id="8" name="TextBox 7"/>
            <p:cNvSpPr txBox="1"/>
            <p:nvPr/>
          </p:nvSpPr>
          <p:spPr>
            <a:xfrm>
              <a:off x="1761167" y="2065273"/>
              <a:ext cx="2418948" cy="1415772"/>
            </a:xfrm>
            <a:prstGeom prst="rect">
              <a:avLst/>
            </a:prstGeom>
            <a:noFill/>
          </p:spPr>
          <p:txBody>
            <a:bodyPr wrap="square" rtlCol="0">
              <a:spAutoFit/>
            </a:bodyPr>
            <a:lstStyle/>
            <a:p>
              <a:r>
                <a:rPr lang="en-US" sz="13200" b="1" spc="-600" dirty="0">
                  <a:solidFill>
                    <a:srgbClr val="A8A9AD"/>
                  </a:solidFill>
                  <a:latin typeface="Franklin Gothic Demi" panose="020B0703020102020204" pitchFamily="34" charset="0"/>
                </a:rPr>
                <a:t>i am</a:t>
              </a:r>
            </a:p>
          </p:txBody>
        </p:sp>
        <p:sp>
          <p:nvSpPr>
            <p:cNvPr id="9" name="TextBox 8"/>
            <p:cNvSpPr txBox="1"/>
            <p:nvPr/>
          </p:nvSpPr>
          <p:spPr>
            <a:xfrm>
              <a:off x="300947" y="2548941"/>
              <a:ext cx="6708993" cy="1985159"/>
            </a:xfrm>
            <a:prstGeom prst="rect">
              <a:avLst/>
            </a:prstGeom>
            <a:noFill/>
          </p:spPr>
          <p:txBody>
            <a:bodyPr wrap="square" rtlCol="0">
              <a:spAutoFit/>
            </a:bodyPr>
            <a:lstStyle/>
            <a:p>
              <a:pPr algn="ctr"/>
              <a:r>
                <a:rPr lang="en-US" sz="18750" b="1" spc="-375" dirty="0">
                  <a:solidFill>
                    <a:srgbClr val="F32434"/>
                  </a:solidFill>
                  <a:latin typeface="Franklin Gothic Demi" panose="020B0703020102020204" pitchFamily="34" charset="0"/>
                </a:rPr>
                <a:t>capable</a:t>
              </a:r>
            </a:p>
          </p:txBody>
        </p:sp>
      </p:grpSp>
    </p:spTree>
    <p:extLst>
      <p:ext uri="{BB962C8B-B14F-4D97-AF65-F5344CB8AC3E}">
        <p14:creationId xmlns:p14="http://schemas.microsoft.com/office/powerpoint/2010/main" val="2092429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E03F7F3-7721-FE40-9A85-BA34030DA140}"/>
              </a:ext>
            </a:extLst>
          </p:cNvPr>
          <p:cNvSpPr txBox="1">
            <a:spLocks/>
          </p:cNvSpPr>
          <p:nvPr/>
        </p:nvSpPr>
        <p:spPr>
          <a:xfrm>
            <a:off x="758537" y="-15585"/>
            <a:ext cx="13716000" cy="2606039"/>
          </a:xfrm>
          <a:prstGeom prst="rect">
            <a:avLst/>
          </a:prstGeom>
        </p:spPr>
        <p:txBody>
          <a:bodyPr vert="horz" lIns="137160" tIns="68580" rIns="137160" bIns="68580" rtlCol="0" anchor="ctr">
            <a:normAutofit/>
          </a:bodyPr>
          <a:lstStyle>
            <a:lvl1pPr algn="ctr" defTabSz="457200" rtl="0" eaLnBrk="1" latinLnBrk="0" hangingPunct="1">
              <a:spcBef>
                <a:spcPct val="0"/>
              </a:spcBef>
              <a:buNone/>
              <a:defRPr sz="4400" b="1" kern="1200">
                <a:solidFill>
                  <a:schemeClr val="tx1"/>
                </a:solidFill>
                <a:latin typeface="+mj-lt"/>
                <a:ea typeface="+mj-ea"/>
                <a:cs typeface="+mj-cs"/>
              </a:defRPr>
            </a:lvl1pPr>
          </a:lstStyle>
          <a:p>
            <a:pPr algn="l"/>
            <a:r>
              <a:rPr lang="en-US" sz="6600"/>
              <a:t>Mindset 1</a:t>
            </a:r>
            <a:br>
              <a:rPr lang="en-US" sz="6600"/>
            </a:br>
            <a:r>
              <a:rPr lang="en-US" sz="6600"/>
              <a:t>All students are capable.</a:t>
            </a:r>
            <a:endParaRPr lang="en-US" sz="6600" dirty="0"/>
          </a:p>
        </p:txBody>
      </p:sp>
      <p:grpSp>
        <p:nvGrpSpPr>
          <p:cNvPr id="9" name="Group 8"/>
          <p:cNvGrpSpPr/>
          <p:nvPr/>
        </p:nvGrpSpPr>
        <p:grpSpPr>
          <a:xfrm>
            <a:off x="6875552" y="7960057"/>
            <a:ext cx="4019405" cy="1885764"/>
            <a:chOff x="1791913" y="2688894"/>
            <a:chExt cx="2679603" cy="1257176"/>
          </a:xfrm>
        </p:grpSpPr>
        <p:sp>
          <p:nvSpPr>
            <p:cNvPr id="10" name="Rectangle 9"/>
            <p:cNvSpPr/>
            <p:nvPr/>
          </p:nvSpPr>
          <p:spPr>
            <a:xfrm>
              <a:off x="1822057" y="2796843"/>
              <a:ext cx="2649459" cy="1149227"/>
            </a:xfrm>
            <a:prstGeom prst="rect">
              <a:avLst/>
            </a:prstGeom>
            <a:noFill/>
            <a:ln w="57150">
              <a:solidFill>
                <a:srgbClr val="CED0D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50"/>
            </a:p>
          </p:txBody>
        </p:sp>
        <p:sp>
          <p:nvSpPr>
            <p:cNvPr id="11" name="TextBox 10"/>
            <p:cNvSpPr txBox="1"/>
            <p:nvPr/>
          </p:nvSpPr>
          <p:spPr>
            <a:xfrm>
              <a:off x="2193246" y="2688894"/>
              <a:ext cx="1504548" cy="738664"/>
            </a:xfrm>
            <a:prstGeom prst="rect">
              <a:avLst/>
            </a:prstGeom>
            <a:noFill/>
          </p:spPr>
          <p:txBody>
            <a:bodyPr wrap="square" rtlCol="0">
              <a:spAutoFit/>
            </a:bodyPr>
            <a:lstStyle/>
            <a:p>
              <a:r>
                <a:rPr lang="en-US" sz="6600" b="1" spc="-225" dirty="0">
                  <a:solidFill>
                    <a:srgbClr val="A8A9AD"/>
                  </a:solidFill>
                  <a:latin typeface="Franklin Gothic Demi" panose="020B0703020102020204" pitchFamily="34" charset="0"/>
                </a:rPr>
                <a:t>i am</a:t>
              </a:r>
            </a:p>
          </p:txBody>
        </p:sp>
        <p:sp>
          <p:nvSpPr>
            <p:cNvPr id="12" name="TextBox 11"/>
            <p:cNvSpPr txBox="1"/>
            <p:nvPr/>
          </p:nvSpPr>
          <p:spPr>
            <a:xfrm>
              <a:off x="1791913" y="2950503"/>
              <a:ext cx="2649459" cy="984885"/>
            </a:xfrm>
            <a:prstGeom prst="rect">
              <a:avLst/>
            </a:prstGeom>
            <a:noFill/>
          </p:spPr>
          <p:txBody>
            <a:bodyPr wrap="square" rtlCol="0">
              <a:spAutoFit/>
            </a:bodyPr>
            <a:lstStyle/>
            <a:p>
              <a:pPr algn="ctr"/>
              <a:r>
                <a:rPr lang="en-US" sz="9000" b="1" spc="-375" dirty="0">
                  <a:solidFill>
                    <a:srgbClr val="F32434"/>
                  </a:solidFill>
                  <a:latin typeface="Franklin Gothic Demi" panose="020B0703020102020204" pitchFamily="34" charset="0"/>
                </a:rPr>
                <a:t>capable</a:t>
              </a:r>
            </a:p>
          </p:txBody>
        </p:sp>
      </p:grpSp>
    </p:spTree>
    <p:extLst>
      <p:ext uri="{BB962C8B-B14F-4D97-AF65-F5344CB8AC3E}">
        <p14:creationId xmlns:p14="http://schemas.microsoft.com/office/powerpoint/2010/main" val="5980264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29EE88-0277-1C41-9F60-176EBF8BC791}"/>
              </a:ext>
            </a:extLst>
          </p:cNvPr>
          <p:cNvPicPr>
            <a:picLocks noChangeAspect="1"/>
          </p:cNvPicPr>
          <p:nvPr/>
        </p:nvPicPr>
        <p:blipFill>
          <a:blip r:embed="rId2"/>
          <a:stretch>
            <a:fillRect/>
          </a:stretch>
        </p:blipFill>
        <p:spPr>
          <a:xfrm>
            <a:off x="3392903" y="347099"/>
            <a:ext cx="11504042" cy="9252096"/>
          </a:xfrm>
          <a:prstGeom prst="rect">
            <a:avLst/>
          </a:prstGeom>
        </p:spPr>
      </p:pic>
    </p:spTree>
    <p:extLst>
      <p:ext uri="{BB962C8B-B14F-4D97-AF65-F5344CB8AC3E}">
        <p14:creationId xmlns:p14="http://schemas.microsoft.com/office/powerpoint/2010/main" val="325552002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E03F7F3-7721-FE40-9A85-BA34030DA140}"/>
              </a:ext>
            </a:extLst>
          </p:cNvPr>
          <p:cNvSpPr txBox="1">
            <a:spLocks/>
          </p:cNvSpPr>
          <p:nvPr/>
        </p:nvSpPr>
        <p:spPr>
          <a:xfrm>
            <a:off x="0" y="126215"/>
            <a:ext cx="18288000" cy="1229530"/>
          </a:xfrm>
          <a:prstGeom prst="rect">
            <a:avLst/>
          </a:prstGeom>
        </p:spPr>
        <p:txBody>
          <a:bodyPr vert="horz" lIns="137160" tIns="68580" rIns="137160" bIns="68580" rtlCol="0" anchor="t" anchorCtr="0">
            <a:noAutofit/>
          </a:bodyPr>
          <a:lstStyle>
            <a:lvl1pPr algn="ctr" defTabSz="457200" rtl="0" eaLnBrk="1" latinLnBrk="0" hangingPunct="1">
              <a:spcBef>
                <a:spcPct val="0"/>
              </a:spcBef>
              <a:buNone/>
              <a:defRPr sz="4400" b="1" kern="1200">
                <a:solidFill>
                  <a:schemeClr val="tx1"/>
                </a:solidFill>
                <a:latin typeface="+mj-lt"/>
                <a:ea typeface="+mj-ea"/>
                <a:cs typeface="+mj-cs"/>
              </a:defRPr>
            </a:lvl1pPr>
          </a:lstStyle>
          <a:p>
            <a:r>
              <a:rPr lang="en-US" sz="6600" dirty="0" smtClean="0"/>
              <a:t>Discussion Topic</a:t>
            </a:r>
            <a:endParaRPr lang="en-US" sz="6600" dirty="0"/>
          </a:p>
        </p:txBody>
      </p:sp>
      <p:sp>
        <p:nvSpPr>
          <p:cNvPr id="8" name="Title 1">
            <a:extLst>
              <a:ext uri="{FF2B5EF4-FFF2-40B4-BE49-F238E27FC236}">
                <a16:creationId xmlns:a16="http://schemas.microsoft.com/office/drawing/2014/main" id="{EE03F7F3-7721-FE40-9A85-BA34030DA140}"/>
              </a:ext>
            </a:extLst>
          </p:cNvPr>
          <p:cNvSpPr txBox="1">
            <a:spLocks/>
          </p:cNvSpPr>
          <p:nvPr/>
        </p:nvSpPr>
        <p:spPr>
          <a:xfrm>
            <a:off x="802310" y="945754"/>
            <a:ext cx="16683380" cy="5407662"/>
          </a:xfrm>
          <a:prstGeom prst="rect">
            <a:avLst/>
          </a:prstGeom>
        </p:spPr>
        <p:txBody>
          <a:bodyPr vert="horz" lIns="137160" tIns="68580" rIns="137160" bIns="68580" rtlCol="0" anchor="t" anchorCtr="0">
            <a:noAutofit/>
          </a:bodyPr>
          <a:lstStyle>
            <a:lvl1pPr algn="ctr" defTabSz="457200" rtl="0" eaLnBrk="1" latinLnBrk="0" hangingPunct="1">
              <a:spcBef>
                <a:spcPct val="0"/>
              </a:spcBef>
              <a:buNone/>
              <a:defRPr sz="4400" b="1" kern="1200">
                <a:solidFill>
                  <a:schemeClr val="tx1"/>
                </a:solidFill>
                <a:latin typeface="+mj-lt"/>
                <a:ea typeface="+mj-ea"/>
                <a:cs typeface="+mj-cs"/>
              </a:defRPr>
            </a:lvl1pPr>
          </a:lstStyle>
          <a:p>
            <a:pPr algn="l"/>
            <a:r>
              <a:rPr lang="en-US" sz="6600" b="0" dirty="0" smtClean="0">
                <a:solidFill>
                  <a:srgbClr val="0070C0"/>
                </a:solidFill>
              </a:rPr>
              <a:t>Mindset </a:t>
            </a:r>
            <a:r>
              <a:rPr lang="en-US" sz="6600" b="0" dirty="0">
                <a:solidFill>
                  <a:srgbClr val="0070C0"/>
                </a:solidFill>
              </a:rPr>
              <a:t>1</a:t>
            </a:r>
            <a:r>
              <a:rPr lang="en-US" sz="6600" b="0" dirty="0"/>
              <a:t/>
            </a:r>
            <a:br>
              <a:rPr lang="en-US" sz="6600" b="0" dirty="0"/>
            </a:br>
            <a:r>
              <a:rPr lang="en-US" sz="6600" b="0" dirty="0"/>
              <a:t>All students are capable</a:t>
            </a:r>
            <a:r>
              <a:rPr lang="en-US" sz="6600" b="0" dirty="0" smtClean="0"/>
              <a:t>.</a:t>
            </a:r>
          </a:p>
          <a:p>
            <a:pPr algn="l"/>
            <a:r>
              <a:rPr lang="en-US" sz="4000" b="0" dirty="0" smtClean="0">
                <a:latin typeface="+mn-lt"/>
              </a:rPr>
              <a:t>What are deficit beliefs? Are deficit beliefs present in your educational environment? What point is the presenter making about IQ? Are student IQ scores still used today? What suggestions are made in the Facilitation Tips about teacher talk, about educational terminology, about use of data, about what to talk about rather than student deficits?</a:t>
            </a:r>
            <a:endParaRPr lang="en-US" sz="4000" b="0" dirty="0">
              <a:latin typeface="+mn-lt"/>
            </a:endParaRPr>
          </a:p>
        </p:txBody>
      </p:sp>
    </p:spTree>
    <p:extLst>
      <p:ext uri="{BB962C8B-B14F-4D97-AF65-F5344CB8AC3E}">
        <p14:creationId xmlns:p14="http://schemas.microsoft.com/office/powerpoint/2010/main" val="270125349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E03F7F3-7721-FE40-9A85-BA34030DA140}"/>
              </a:ext>
            </a:extLst>
          </p:cNvPr>
          <p:cNvSpPr txBox="1">
            <a:spLocks/>
          </p:cNvSpPr>
          <p:nvPr/>
        </p:nvSpPr>
        <p:spPr>
          <a:xfrm>
            <a:off x="0" y="126215"/>
            <a:ext cx="18288000" cy="1229530"/>
          </a:xfrm>
          <a:prstGeom prst="rect">
            <a:avLst/>
          </a:prstGeom>
        </p:spPr>
        <p:txBody>
          <a:bodyPr vert="horz" lIns="137160" tIns="68580" rIns="137160" bIns="68580" rtlCol="0" anchor="t" anchorCtr="0">
            <a:noAutofit/>
          </a:bodyPr>
          <a:lstStyle>
            <a:lvl1pPr algn="ctr" defTabSz="457200" rtl="0" eaLnBrk="1" latinLnBrk="0" hangingPunct="1">
              <a:spcBef>
                <a:spcPct val="0"/>
              </a:spcBef>
              <a:buNone/>
              <a:defRPr sz="4400" b="1" kern="1200">
                <a:solidFill>
                  <a:schemeClr val="tx1"/>
                </a:solidFill>
                <a:latin typeface="+mj-lt"/>
                <a:ea typeface="+mj-ea"/>
                <a:cs typeface="+mj-cs"/>
              </a:defRPr>
            </a:lvl1pPr>
          </a:lstStyle>
          <a:p>
            <a:r>
              <a:rPr lang="en-US" sz="6600" dirty="0" smtClean="0"/>
              <a:t>Discussion Topic</a:t>
            </a:r>
            <a:endParaRPr lang="en-US" sz="6600" dirty="0"/>
          </a:p>
        </p:txBody>
      </p:sp>
      <p:sp>
        <p:nvSpPr>
          <p:cNvPr id="8" name="Title 1">
            <a:extLst>
              <a:ext uri="{FF2B5EF4-FFF2-40B4-BE49-F238E27FC236}">
                <a16:creationId xmlns:a16="http://schemas.microsoft.com/office/drawing/2014/main" id="{EE03F7F3-7721-FE40-9A85-BA34030DA140}"/>
              </a:ext>
            </a:extLst>
          </p:cNvPr>
          <p:cNvSpPr txBox="1">
            <a:spLocks/>
          </p:cNvSpPr>
          <p:nvPr/>
        </p:nvSpPr>
        <p:spPr>
          <a:xfrm>
            <a:off x="802310" y="945754"/>
            <a:ext cx="16683380" cy="5407662"/>
          </a:xfrm>
          <a:prstGeom prst="rect">
            <a:avLst/>
          </a:prstGeom>
        </p:spPr>
        <p:txBody>
          <a:bodyPr vert="horz" lIns="137160" tIns="68580" rIns="137160" bIns="68580" rtlCol="0" anchor="t" anchorCtr="0">
            <a:noAutofit/>
          </a:bodyPr>
          <a:lstStyle>
            <a:lvl1pPr algn="ctr" defTabSz="457200" rtl="0" eaLnBrk="1" latinLnBrk="0" hangingPunct="1">
              <a:spcBef>
                <a:spcPct val="0"/>
              </a:spcBef>
              <a:buNone/>
              <a:defRPr sz="4400" b="1" kern="1200">
                <a:solidFill>
                  <a:schemeClr val="tx1"/>
                </a:solidFill>
                <a:latin typeface="+mj-lt"/>
                <a:ea typeface="+mj-ea"/>
                <a:cs typeface="+mj-cs"/>
              </a:defRPr>
            </a:lvl1pPr>
          </a:lstStyle>
          <a:p>
            <a:pPr algn="l"/>
            <a:r>
              <a:rPr lang="en-US" sz="6600" b="0" dirty="0" smtClean="0">
                <a:solidFill>
                  <a:srgbClr val="0070C0"/>
                </a:solidFill>
              </a:rPr>
              <a:t>Mindset </a:t>
            </a:r>
            <a:r>
              <a:rPr lang="en-US" sz="6600" b="0" dirty="0">
                <a:solidFill>
                  <a:srgbClr val="0070C0"/>
                </a:solidFill>
              </a:rPr>
              <a:t>1</a:t>
            </a:r>
            <a:r>
              <a:rPr lang="en-US" sz="6600" b="0" dirty="0"/>
              <a:t/>
            </a:r>
            <a:br>
              <a:rPr lang="en-US" sz="6600" b="0" dirty="0"/>
            </a:br>
            <a:r>
              <a:rPr lang="en-US" sz="6600" b="0" dirty="0"/>
              <a:t>All students are capable</a:t>
            </a:r>
            <a:r>
              <a:rPr lang="en-US" sz="6600" b="0" dirty="0" smtClean="0"/>
              <a:t>.</a:t>
            </a:r>
          </a:p>
          <a:p>
            <a:pPr algn="l"/>
            <a:r>
              <a:rPr lang="en-US" sz="4000" b="0" dirty="0" smtClean="0">
                <a:latin typeface="+mn-lt"/>
              </a:rPr>
              <a:t>What are deficit beliefs? Are deficit beliefs present in your educational environment? What point is the presenter making about IQ? Are student IQ scores still used today? What suggestions are made in the Facilitation Tips about teacher talk, about educational terminology, about use of data, about what to talk about rather than student deficits?</a:t>
            </a:r>
            <a:endParaRPr lang="en-US" sz="4000" b="0" dirty="0">
              <a:latin typeface="+mn-lt"/>
            </a:endParaRP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24100" y="7009101"/>
            <a:ext cx="13639800"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496931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F6D23A-CDE7-2C4A-8E5B-5FA9423623DD}"/>
              </a:ext>
            </a:extLst>
          </p:cNvPr>
          <p:cNvSpPr>
            <a:spLocks noGrp="1"/>
          </p:cNvSpPr>
          <p:nvPr>
            <p:ph idx="1"/>
          </p:nvPr>
        </p:nvSpPr>
        <p:spPr>
          <a:xfrm>
            <a:off x="979346" y="2677701"/>
            <a:ext cx="16339704" cy="5771565"/>
          </a:xfrm>
        </p:spPr>
        <p:txBody>
          <a:bodyPr>
            <a:normAutofit/>
          </a:bodyPr>
          <a:lstStyle/>
          <a:p>
            <a:r>
              <a:rPr lang="en-US" sz="5400" b="0" dirty="0">
                <a:solidFill>
                  <a:srgbClr val="0253FF"/>
                </a:solidFill>
              </a:rPr>
              <a:t>Deficit beliefs </a:t>
            </a:r>
            <a:r>
              <a:rPr lang="en-US" sz="5400" b="0" dirty="0"/>
              <a:t>about </a:t>
            </a:r>
            <a:r>
              <a:rPr lang="en-US" sz="5400" b="0" i="1" dirty="0"/>
              <a:t>perceived student abilities </a:t>
            </a:r>
            <a:r>
              <a:rPr lang="en-US" sz="5400" b="0" dirty="0">
                <a:solidFill>
                  <a:srgbClr val="0253FF"/>
                </a:solidFill>
              </a:rPr>
              <a:t>are deeply held </a:t>
            </a:r>
            <a:r>
              <a:rPr lang="en-US" sz="5400" b="0" dirty="0"/>
              <a:t>(race, poverty, abilities, etc</a:t>
            </a:r>
            <a:r>
              <a:rPr lang="en-US" sz="5400" b="0" dirty="0" smtClean="0"/>
              <a:t>.)</a:t>
            </a:r>
            <a:endParaRPr lang="en-US" sz="5400" b="0" dirty="0"/>
          </a:p>
        </p:txBody>
      </p:sp>
      <p:sp>
        <p:nvSpPr>
          <p:cNvPr id="6" name="TextBox 5">
            <a:extLst>
              <a:ext uri="{FF2B5EF4-FFF2-40B4-BE49-F238E27FC236}">
                <a16:creationId xmlns:a16="http://schemas.microsoft.com/office/drawing/2014/main" id="{1284AC22-2F97-BC48-BE06-4A857E7EA264}"/>
              </a:ext>
            </a:extLst>
          </p:cNvPr>
          <p:cNvSpPr txBox="1"/>
          <p:nvPr/>
        </p:nvSpPr>
        <p:spPr>
          <a:xfrm>
            <a:off x="13525283" y="9386753"/>
            <a:ext cx="4522585" cy="646331"/>
          </a:xfrm>
          <a:prstGeom prst="rect">
            <a:avLst/>
          </a:prstGeom>
          <a:noFill/>
        </p:spPr>
        <p:txBody>
          <a:bodyPr wrap="none" rtlCol="0">
            <a:spAutoFit/>
          </a:bodyPr>
          <a:lstStyle/>
          <a:p>
            <a:r>
              <a:rPr lang="en-US" sz="3600" b="1" dirty="0"/>
              <a:t>Datnow and Park 2019</a:t>
            </a:r>
          </a:p>
        </p:txBody>
      </p:sp>
      <p:sp>
        <p:nvSpPr>
          <p:cNvPr id="7" name="Title 1">
            <a:extLst>
              <a:ext uri="{FF2B5EF4-FFF2-40B4-BE49-F238E27FC236}">
                <a16:creationId xmlns:a16="http://schemas.microsoft.com/office/drawing/2014/main" id="{EE03F7F3-7721-FE40-9A85-BA34030DA140}"/>
              </a:ext>
            </a:extLst>
          </p:cNvPr>
          <p:cNvSpPr txBox="1">
            <a:spLocks/>
          </p:cNvSpPr>
          <p:nvPr/>
        </p:nvSpPr>
        <p:spPr>
          <a:xfrm>
            <a:off x="758537" y="-15585"/>
            <a:ext cx="13716000" cy="2606039"/>
          </a:xfrm>
          <a:prstGeom prst="rect">
            <a:avLst/>
          </a:prstGeom>
        </p:spPr>
        <p:txBody>
          <a:bodyPr vert="horz" lIns="137160" tIns="68580" rIns="137160" bIns="68580" rtlCol="0" anchor="ctr">
            <a:normAutofit/>
          </a:bodyPr>
          <a:lstStyle>
            <a:lvl1pPr algn="ctr" defTabSz="457200" rtl="0" eaLnBrk="1" latinLnBrk="0" hangingPunct="1">
              <a:spcBef>
                <a:spcPct val="0"/>
              </a:spcBef>
              <a:buNone/>
              <a:defRPr sz="4400" b="1" kern="1200">
                <a:solidFill>
                  <a:schemeClr val="tx1"/>
                </a:solidFill>
                <a:latin typeface="+mj-lt"/>
                <a:ea typeface="+mj-ea"/>
                <a:cs typeface="+mj-cs"/>
              </a:defRPr>
            </a:lvl1pPr>
          </a:lstStyle>
          <a:p>
            <a:pPr algn="l"/>
            <a:r>
              <a:rPr lang="en-US" sz="6600"/>
              <a:t>Mindset 1</a:t>
            </a:r>
            <a:br>
              <a:rPr lang="en-US" sz="6600"/>
            </a:br>
            <a:r>
              <a:rPr lang="en-US" sz="6600"/>
              <a:t>All students are capable.</a:t>
            </a:r>
            <a:endParaRPr lang="en-US" sz="6600" dirty="0"/>
          </a:p>
        </p:txBody>
      </p:sp>
      <p:grpSp>
        <p:nvGrpSpPr>
          <p:cNvPr id="9" name="Group 8"/>
          <p:cNvGrpSpPr/>
          <p:nvPr/>
        </p:nvGrpSpPr>
        <p:grpSpPr>
          <a:xfrm>
            <a:off x="6875552" y="7960057"/>
            <a:ext cx="4019405" cy="1885764"/>
            <a:chOff x="1791913" y="2688894"/>
            <a:chExt cx="2679603" cy="1257176"/>
          </a:xfrm>
        </p:grpSpPr>
        <p:sp>
          <p:nvSpPr>
            <p:cNvPr id="10" name="Rectangle 9"/>
            <p:cNvSpPr/>
            <p:nvPr/>
          </p:nvSpPr>
          <p:spPr>
            <a:xfrm>
              <a:off x="1822057" y="2796843"/>
              <a:ext cx="2649459" cy="1149227"/>
            </a:xfrm>
            <a:prstGeom prst="rect">
              <a:avLst/>
            </a:prstGeom>
            <a:noFill/>
            <a:ln w="57150">
              <a:solidFill>
                <a:srgbClr val="CED0D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50"/>
            </a:p>
          </p:txBody>
        </p:sp>
        <p:sp>
          <p:nvSpPr>
            <p:cNvPr id="11" name="TextBox 10"/>
            <p:cNvSpPr txBox="1"/>
            <p:nvPr/>
          </p:nvSpPr>
          <p:spPr>
            <a:xfrm>
              <a:off x="2193246" y="2688894"/>
              <a:ext cx="1504548" cy="738664"/>
            </a:xfrm>
            <a:prstGeom prst="rect">
              <a:avLst/>
            </a:prstGeom>
            <a:noFill/>
          </p:spPr>
          <p:txBody>
            <a:bodyPr wrap="square" rtlCol="0">
              <a:spAutoFit/>
            </a:bodyPr>
            <a:lstStyle/>
            <a:p>
              <a:r>
                <a:rPr lang="en-US" sz="6600" b="1" spc="-225" dirty="0">
                  <a:solidFill>
                    <a:srgbClr val="A8A9AD"/>
                  </a:solidFill>
                  <a:latin typeface="Franklin Gothic Demi" panose="020B0703020102020204" pitchFamily="34" charset="0"/>
                </a:rPr>
                <a:t>i am</a:t>
              </a:r>
            </a:p>
          </p:txBody>
        </p:sp>
        <p:sp>
          <p:nvSpPr>
            <p:cNvPr id="12" name="TextBox 11"/>
            <p:cNvSpPr txBox="1"/>
            <p:nvPr/>
          </p:nvSpPr>
          <p:spPr>
            <a:xfrm>
              <a:off x="1791913" y="2950503"/>
              <a:ext cx="2649459" cy="984885"/>
            </a:xfrm>
            <a:prstGeom prst="rect">
              <a:avLst/>
            </a:prstGeom>
            <a:noFill/>
          </p:spPr>
          <p:txBody>
            <a:bodyPr wrap="square" rtlCol="0">
              <a:spAutoFit/>
            </a:bodyPr>
            <a:lstStyle/>
            <a:p>
              <a:pPr algn="ctr"/>
              <a:r>
                <a:rPr lang="en-US" sz="9000" b="1" spc="-375" dirty="0">
                  <a:solidFill>
                    <a:srgbClr val="F32434"/>
                  </a:solidFill>
                  <a:latin typeface="Franklin Gothic Demi" panose="020B0703020102020204" pitchFamily="34" charset="0"/>
                </a:rPr>
                <a:t>capable</a:t>
              </a:r>
            </a:p>
          </p:txBody>
        </p:sp>
      </p:grpSp>
    </p:spTree>
    <p:extLst>
      <p:ext uri="{BB962C8B-B14F-4D97-AF65-F5344CB8AC3E}">
        <p14:creationId xmlns:p14="http://schemas.microsoft.com/office/powerpoint/2010/main" val="616108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F6D23A-CDE7-2C4A-8E5B-5FA9423623DD}"/>
              </a:ext>
            </a:extLst>
          </p:cNvPr>
          <p:cNvSpPr>
            <a:spLocks noGrp="1"/>
          </p:cNvSpPr>
          <p:nvPr>
            <p:ph idx="1"/>
          </p:nvPr>
        </p:nvSpPr>
        <p:spPr>
          <a:xfrm>
            <a:off x="979346" y="2677701"/>
            <a:ext cx="16339704" cy="5771565"/>
          </a:xfrm>
        </p:spPr>
        <p:txBody>
          <a:bodyPr>
            <a:normAutofit/>
          </a:bodyPr>
          <a:lstStyle/>
          <a:p>
            <a:r>
              <a:rPr lang="en-US" sz="5400" b="0" dirty="0">
                <a:solidFill>
                  <a:srgbClr val="0253FF"/>
                </a:solidFill>
              </a:rPr>
              <a:t>Deficit beliefs </a:t>
            </a:r>
            <a:r>
              <a:rPr lang="en-US" sz="5400" b="0" dirty="0"/>
              <a:t>about </a:t>
            </a:r>
            <a:r>
              <a:rPr lang="en-US" sz="5400" b="0" i="1" dirty="0"/>
              <a:t>perceived student abilities </a:t>
            </a:r>
            <a:r>
              <a:rPr lang="en-US" sz="5400" b="0" dirty="0">
                <a:solidFill>
                  <a:srgbClr val="0253FF"/>
                </a:solidFill>
              </a:rPr>
              <a:t>are deeply held </a:t>
            </a:r>
            <a:r>
              <a:rPr lang="en-US" sz="5400" b="0" dirty="0"/>
              <a:t>(race, poverty, abilities, etc.)</a:t>
            </a:r>
          </a:p>
          <a:p>
            <a:r>
              <a:rPr lang="en-US" sz="5400" b="0" dirty="0"/>
              <a:t>Even knowing about </a:t>
            </a:r>
            <a:r>
              <a:rPr lang="en-US" sz="5400" b="0" i="1" dirty="0"/>
              <a:t>mindsets</a:t>
            </a:r>
            <a:r>
              <a:rPr lang="en-US" sz="5400" b="0" dirty="0"/>
              <a:t>, many educators still maintain a fixed orientation toward student ability</a:t>
            </a:r>
            <a:r>
              <a:rPr lang="en-US" sz="5400" b="0" dirty="0" smtClean="0"/>
              <a:t>.</a:t>
            </a:r>
            <a:endParaRPr lang="en-US" sz="5400" b="0" dirty="0"/>
          </a:p>
        </p:txBody>
      </p:sp>
      <p:sp>
        <p:nvSpPr>
          <p:cNvPr id="6" name="TextBox 5">
            <a:extLst>
              <a:ext uri="{FF2B5EF4-FFF2-40B4-BE49-F238E27FC236}">
                <a16:creationId xmlns:a16="http://schemas.microsoft.com/office/drawing/2014/main" id="{1284AC22-2F97-BC48-BE06-4A857E7EA264}"/>
              </a:ext>
            </a:extLst>
          </p:cNvPr>
          <p:cNvSpPr txBox="1"/>
          <p:nvPr/>
        </p:nvSpPr>
        <p:spPr>
          <a:xfrm>
            <a:off x="13525283" y="9386753"/>
            <a:ext cx="4522585" cy="646331"/>
          </a:xfrm>
          <a:prstGeom prst="rect">
            <a:avLst/>
          </a:prstGeom>
          <a:noFill/>
        </p:spPr>
        <p:txBody>
          <a:bodyPr wrap="none" rtlCol="0">
            <a:spAutoFit/>
          </a:bodyPr>
          <a:lstStyle/>
          <a:p>
            <a:r>
              <a:rPr lang="en-US" sz="3600" b="1" dirty="0"/>
              <a:t>Datnow and Park 2019</a:t>
            </a:r>
          </a:p>
        </p:txBody>
      </p:sp>
      <p:sp>
        <p:nvSpPr>
          <p:cNvPr id="7" name="Title 1">
            <a:extLst>
              <a:ext uri="{FF2B5EF4-FFF2-40B4-BE49-F238E27FC236}">
                <a16:creationId xmlns:a16="http://schemas.microsoft.com/office/drawing/2014/main" id="{EE03F7F3-7721-FE40-9A85-BA34030DA140}"/>
              </a:ext>
            </a:extLst>
          </p:cNvPr>
          <p:cNvSpPr txBox="1">
            <a:spLocks/>
          </p:cNvSpPr>
          <p:nvPr/>
        </p:nvSpPr>
        <p:spPr>
          <a:xfrm>
            <a:off x="758537" y="-15585"/>
            <a:ext cx="13716000" cy="2606039"/>
          </a:xfrm>
          <a:prstGeom prst="rect">
            <a:avLst/>
          </a:prstGeom>
        </p:spPr>
        <p:txBody>
          <a:bodyPr vert="horz" lIns="137160" tIns="68580" rIns="137160" bIns="68580" rtlCol="0" anchor="ctr">
            <a:normAutofit/>
          </a:bodyPr>
          <a:lstStyle>
            <a:lvl1pPr algn="ctr" defTabSz="457200" rtl="0" eaLnBrk="1" latinLnBrk="0" hangingPunct="1">
              <a:spcBef>
                <a:spcPct val="0"/>
              </a:spcBef>
              <a:buNone/>
              <a:defRPr sz="4400" b="1" kern="1200">
                <a:solidFill>
                  <a:schemeClr val="tx1"/>
                </a:solidFill>
                <a:latin typeface="+mj-lt"/>
                <a:ea typeface="+mj-ea"/>
                <a:cs typeface="+mj-cs"/>
              </a:defRPr>
            </a:lvl1pPr>
          </a:lstStyle>
          <a:p>
            <a:pPr algn="l"/>
            <a:r>
              <a:rPr lang="en-US" sz="6600"/>
              <a:t>Mindset 1</a:t>
            </a:r>
            <a:br>
              <a:rPr lang="en-US" sz="6600"/>
            </a:br>
            <a:r>
              <a:rPr lang="en-US" sz="6600"/>
              <a:t>All students are capable.</a:t>
            </a:r>
            <a:endParaRPr lang="en-US" sz="6600" dirty="0"/>
          </a:p>
        </p:txBody>
      </p:sp>
      <p:grpSp>
        <p:nvGrpSpPr>
          <p:cNvPr id="9" name="Group 8"/>
          <p:cNvGrpSpPr/>
          <p:nvPr/>
        </p:nvGrpSpPr>
        <p:grpSpPr>
          <a:xfrm>
            <a:off x="6875552" y="7960057"/>
            <a:ext cx="4019405" cy="1885764"/>
            <a:chOff x="1791913" y="2688894"/>
            <a:chExt cx="2679603" cy="1257176"/>
          </a:xfrm>
        </p:grpSpPr>
        <p:sp>
          <p:nvSpPr>
            <p:cNvPr id="10" name="Rectangle 9"/>
            <p:cNvSpPr/>
            <p:nvPr/>
          </p:nvSpPr>
          <p:spPr>
            <a:xfrm>
              <a:off x="1822057" y="2796843"/>
              <a:ext cx="2649459" cy="1149227"/>
            </a:xfrm>
            <a:prstGeom prst="rect">
              <a:avLst/>
            </a:prstGeom>
            <a:noFill/>
            <a:ln w="57150">
              <a:solidFill>
                <a:srgbClr val="CED0D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50"/>
            </a:p>
          </p:txBody>
        </p:sp>
        <p:sp>
          <p:nvSpPr>
            <p:cNvPr id="11" name="TextBox 10"/>
            <p:cNvSpPr txBox="1"/>
            <p:nvPr/>
          </p:nvSpPr>
          <p:spPr>
            <a:xfrm>
              <a:off x="2193246" y="2688894"/>
              <a:ext cx="1504548" cy="738664"/>
            </a:xfrm>
            <a:prstGeom prst="rect">
              <a:avLst/>
            </a:prstGeom>
            <a:noFill/>
          </p:spPr>
          <p:txBody>
            <a:bodyPr wrap="square" rtlCol="0">
              <a:spAutoFit/>
            </a:bodyPr>
            <a:lstStyle/>
            <a:p>
              <a:r>
                <a:rPr lang="en-US" sz="6600" b="1" spc="-225" dirty="0">
                  <a:solidFill>
                    <a:srgbClr val="A8A9AD"/>
                  </a:solidFill>
                  <a:latin typeface="Franklin Gothic Demi" panose="020B0703020102020204" pitchFamily="34" charset="0"/>
                </a:rPr>
                <a:t>i am</a:t>
              </a:r>
            </a:p>
          </p:txBody>
        </p:sp>
        <p:sp>
          <p:nvSpPr>
            <p:cNvPr id="12" name="TextBox 11"/>
            <p:cNvSpPr txBox="1"/>
            <p:nvPr/>
          </p:nvSpPr>
          <p:spPr>
            <a:xfrm>
              <a:off x="1791913" y="2950503"/>
              <a:ext cx="2649459" cy="984885"/>
            </a:xfrm>
            <a:prstGeom prst="rect">
              <a:avLst/>
            </a:prstGeom>
            <a:noFill/>
          </p:spPr>
          <p:txBody>
            <a:bodyPr wrap="square" rtlCol="0">
              <a:spAutoFit/>
            </a:bodyPr>
            <a:lstStyle/>
            <a:p>
              <a:pPr algn="ctr"/>
              <a:r>
                <a:rPr lang="en-US" sz="9000" b="1" spc="-375" dirty="0">
                  <a:solidFill>
                    <a:srgbClr val="F32434"/>
                  </a:solidFill>
                  <a:latin typeface="Franklin Gothic Demi" panose="020B0703020102020204" pitchFamily="34" charset="0"/>
                </a:rPr>
                <a:t>capable</a:t>
              </a:r>
            </a:p>
          </p:txBody>
        </p:sp>
      </p:grpSp>
    </p:spTree>
    <p:extLst>
      <p:ext uri="{BB962C8B-B14F-4D97-AF65-F5344CB8AC3E}">
        <p14:creationId xmlns:p14="http://schemas.microsoft.com/office/powerpoint/2010/main" val="2565661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F6D23A-CDE7-2C4A-8E5B-5FA9423623DD}"/>
              </a:ext>
            </a:extLst>
          </p:cNvPr>
          <p:cNvSpPr>
            <a:spLocks noGrp="1"/>
          </p:cNvSpPr>
          <p:nvPr>
            <p:ph idx="1"/>
          </p:nvPr>
        </p:nvSpPr>
        <p:spPr>
          <a:xfrm>
            <a:off x="979346" y="2677701"/>
            <a:ext cx="16339704" cy="5771565"/>
          </a:xfrm>
        </p:spPr>
        <p:txBody>
          <a:bodyPr>
            <a:normAutofit/>
          </a:bodyPr>
          <a:lstStyle/>
          <a:p>
            <a:r>
              <a:rPr lang="en-US" sz="5400" b="0" dirty="0">
                <a:solidFill>
                  <a:srgbClr val="0253FF"/>
                </a:solidFill>
              </a:rPr>
              <a:t>Deficit beliefs </a:t>
            </a:r>
            <a:r>
              <a:rPr lang="en-US" sz="5400" b="0" dirty="0"/>
              <a:t>about </a:t>
            </a:r>
            <a:r>
              <a:rPr lang="en-US" sz="5400" b="0" i="1" dirty="0"/>
              <a:t>perceived student abilities </a:t>
            </a:r>
            <a:r>
              <a:rPr lang="en-US" sz="5400" b="0" dirty="0">
                <a:solidFill>
                  <a:srgbClr val="0253FF"/>
                </a:solidFill>
              </a:rPr>
              <a:t>are deeply held </a:t>
            </a:r>
            <a:r>
              <a:rPr lang="en-US" sz="5400" b="0" dirty="0"/>
              <a:t>(race, poverty, abilities, etc.)</a:t>
            </a:r>
          </a:p>
          <a:p>
            <a:r>
              <a:rPr lang="en-US" sz="5400" b="0" dirty="0"/>
              <a:t>Even knowing about </a:t>
            </a:r>
            <a:r>
              <a:rPr lang="en-US" sz="5400" b="0" i="1" dirty="0"/>
              <a:t>mindsets</a:t>
            </a:r>
            <a:r>
              <a:rPr lang="en-US" sz="5400" b="0" dirty="0"/>
              <a:t>, many educators still maintain a fixed orientation toward student ability.</a:t>
            </a:r>
          </a:p>
          <a:p>
            <a:r>
              <a:rPr lang="en-US" sz="5400" b="0" dirty="0"/>
              <a:t>Ability is seen as fixed, stable, unidimensional, and easily assessed.</a:t>
            </a:r>
          </a:p>
        </p:txBody>
      </p:sp>
      <p:sp>
        <p:nvSpPr>
          <p:cNvPr id="6" name="TextBox 5">
            <a:extLst>
              <a:ext uri="{FF2B5EF4-FFF2-40B4-BE49-F238E27FC236}">
                <a16:creationId xmlns:a16="http://schemas.microsoft.com/office/drawing/2014/main" id="{1284AC22-2F97-BC48-BE06-4A857E7EA264}"/>
              </a:ext>
            </a:extLst>
          </p:cNvPr>
          <p:cNvSpPr txBox="1"/>
          <p:nvPr/>
        </p:nvSpPr>
        <p:spPr>
          <a:xfrm>
            <a:off x="13525283" y="9386753"/>
            <a:ext cx="4522585" cy="646331"/>
          </a:xfrm>
          <a:prstGeom prst="rect">
            <a:avLst/>
          </a:prstGeom>
          <a:noFill/>
        </p:spPr>
        <p:txBody>
          <a:bodyPr wrap="none" rtlCol="0">
            <a:spAutoFit/>
          </a:bodyPr>
          <a:lstStyle/>
          <a:p>
            <a:r>
              <a:rPr lang="en-US" sz="3600" b="1" dirty="0"/>
              <a:t>Datnow and Park 2019</a:t>
            </a:r>
          </a:p>
        </p:txBody>
      </p:sp>
      <p:sp>
        <p:nvSpPr>
          <p:cNvPr id="7" name="Title 1">
            <a:extLst>
              <a:ext uri="{FF2B5EF4-FFF2-40B4-BE49-F238E27FC236}">
                <a16:creationId xmlns:a16="http://schemas.microsoft.com/office/drawing/2014/main" id="{EE03F7F3-7721-FE40-9A85-BA34030DA140}"/>
              </a:ext>
            </a:extLst>
          </p:cNvPr>
          <p:cNvSpPr txBox="1">
            <a:spLocks/>
          </p:cNvSpPr>
          <p:nvPr/>
        </p:nvSpPr>
        <p:spPr>
          <a:xfrm>
            <a:off x="758537" y="-15585"/>
            <a:ext cx="13716000" cy="2606039"/>
          </a:xfrm>
          <a:prstGeom prst="rect">
            <a:avLst/>
          </a:prstGeom>
        </p:spPr>
        <p:txBody>
          <a:bodyPr vert="horz" lIns="137160" tIns="68580" rIns="137160" bIns="68580" rtlCol="0" anchor="ctr">
            <a:normAutofit/>
          </a:bodyPr>
          <a:lstStyle>
            <a:lvl1pPr algn="ctr" defTabSz="457200" rtl="0" eaLnBrk="1" latinLnBrk="0" hangingPunct="1">
              <a:spcBef>
                <a:spcPct val="0"/>
              </a:spcBef>
              <a:buNone/>
              <a:defRPr sz="4400" b="1" kern="1200">
                <a:solidFill>
                  <a:schemeClr val="tx1"/>
                </a:solidFill>
                <a:latin typeface="+mj-lt"/>
                <a:ea typeface="+mj-ea"/>
                <a:cs typeface="+mj-cs"/>
              </a:defRPr>
            </a:lvl1pPr>
          </a:lstStyle>
          <a:p>
            <a:pPr algn="l"/>
            <a:r>
              <a:rPr lang="en-US" sz="6600"/>
              <a:t>Mindset 1</a:t>
            </a:r>
            <a:br>
              <a:rPr lang="en-US" sz="6600"/>
            </a:br>
            <a:r>
              <a:rPr lang="en-US" sz="6600"/>
              <a:t>All students are capable.</a:t>
            </a:r>
            <a:endParaRPr lang="en-US" sz="6600" dirty="0"/>
          </a:p>
        </p:txBody>
      </p:sp>
      <p:grpSp>
        <p:nvGrpSpPr>
          <p:cNvPr id="9" name="Group 8"/>
          <p:cNvGrpSpPr/>
          <p:nvPr/>
        </p:nvGrpSpPr>
        <p:grpSpPr>
          <a:xfrm>
            <a:off x="6875552" y="7960057"/>
            <a:ext cx="4019405" cy="1885764"/>
            <a:chOff x="1791913" y="2688894"/>
            <a:chExt cx="2679603" cy="1257176"/>
          </a:xfrm>
        </p:grpSpPr>
        <p:sp>
          <p:nvSpPr>
            <p:cNvPr id="10" name="Rectangle 9"/>
            <p:cNvSpPr/>
            <p:nvPr/>
          </p:nvSpPr>
          <p:spPr>
            <a:xfrm>
              <a:off x="1822057" y="2796843"/>
              <a:ext cx="2649459" cy="1149227"/>
            </a:xfrm>
            <a:prstGeom prst="rect">
              <a:avLst/>
            </a:prstGeom>
            <a:noFill/>
            <a:ln w="57150">
              <a:solidFill>
                <a:srgbClr val="CED0D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50"/>
            </a:p>
          </p:txBody>
        </p:sp>
        <p:sp>
          <p:nvSpPr>
            <p:cNvPr id="11" name="TextBox 10"/>
            <p:cNvSpPr txBox="1"/>
            <p:nvPr/>
          </p:nvSpPr>
          <p:spPr>
            <a:xfrm>
              <a:off x="2193246" y="2688894"/>
              <a:ext cx="1504548" cy="738664"/>
            </a:xfrm>
            <a:prstGeom prst="rect">
              <a:avLst/>
            </a:prstGeom>
            <a:noFill/>
          </p:spPr>
          <p:txBody>
            <a:bodyPr wrap="square" rtlCol="0">
              <a:spAutoFit/>
            </a:bodyPr>
            <a:lstStyle/>
            <a:p>
              <a:r>
                <a:rPr lang="en-US" sz="6600" b="1" spc="-225" dirty="0">
                  <a:solidFill>
                    <a:srgbClr val="A8A9AD"/>
                  </a:solidFill>
                  <a:latin typeface="Franklin Gothic Demi" panose="020B0703020102020204" pitchFamily="34" charset="0"/>
                </a:rPr>
                <a:t>i am</a:t>
              </a:r>
            </a:p>
          </p:txBody>
        </p:sp>
        <p:sp>
          <p:nvSpPr>
            <p:cNvPr id="12" name="TextBox 11"/>
            <p:cNvSpPr txBox="1"/>
            <p:nvPr/>
          </p:nvSpPr>
          <p:spPr>
            <a:xfrm>
              <a:off x="1791913" y="2950503"/>
              <a:ext cx="2649459" cy="984885"/>
            </a:xfrm>
            <a:prstGeom prst="rect">
              <a:avLst/>
            </a:prstGeom>
            <a:noFill/>
          </p:spPr>
          <p:txBody>
            <a:bodyPr wrap="square" rtlCol="0">
              <a:spAutoFit/>
            </a:bodyPr>
            <a:lstStyle/>
            <a:p>
              <a:pPr algn="ctr"/>
              <a:r>
                <a:rPr lang="en-US" sz="9000" b="1" spc="-375" dirty="0">
                  <a:solidFill>
                    <a:srgbClr val="F32434"/>
                  </a:solidFill>
                  <a:latin typeface="Franklin Gothic Demi" panose="020B0703020102020204" pitchFamily="34" charset="0"/>
                </a:rPr>
                <a:t>capable</a:t>
              </a:r>
            </a:p>
          </p:txBody>
        </p:sp>
      </p:grpSp>
    </p:spTree>
    <p:extLst>
      <p:ext uri="{BB962C8B-B14F-4D97-AF65-F5344CB8AC3E}">
        <p14:creationId xmlns:p14="http://schemas.microsoft.com/office/powerpoint/2010/main" val="2345237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87B98-C2ED-2146-952E-1823F1FFD8CF}"/>
              </a:ext>
            </a:extLst>
          </p:cNvPr>
          <p:cNvSpPr>
            <a:spLocks noGrp="1"/>
          </p:cNvSpPr>
          <p:nvPr>
            <p:ph type="title"/>
          </p:nvPr>
        </p:nvSpPr>
        <p:spPr>
          <a:xfrm>
            <a:off x="3351068" y="2136808"/>
            <a:ext cx="10583141" cy="1718453"/>
          </a:xfrm>
        </p:spPr>
        <p:txBody>
          <a:bodyPr>
            <a:normAutofit/>
          </a:bodyPr>
          <a:lstStyle/>
          <a:p>
            <a:r>
              <a:rPr lang="en-US" dirty="0"/>
              <a:t>IQ </a:t>
            </a:r>
            <a:r>
              <a:rPr lang="en-US" dirty="0" smtClean="0"/>
              <a:t>Doesn't Equal Intelligence.</a:t>
            </a:r>
            <a:endParaRPr lang="en-US" dirty="0"/>
          </a:p>
        </p:txBody>
      </p:sp>
      <p:pic>
        <p:nvPicPr>
          <p:cNvPr id="5" name="Picture 4">
            <a:extLst>
              <a:ext uri="{FF2B5EF4-FFF2-40B4-BE49-F238E27FC236}">
                <a16:creationId xmlns:a16="http://schemas.microsoft.com/office/drawing/2014/main" id="{7DC091BF-19C7-A247-AD08-C6C3D9DB8AE8}"/>
              </a:ext>
            </a:extLst>
          </p:cNvPr>
          <p:cNvPicPr>
            <a:picLocks noChangeAspect="1"/>
          </p:cNvPicPr>
          <p:nvPr/>
        </p:nvPicPr>
        <p:blipFill>
          <a:blip r:embed="rId2"/>
          <a:stretch>
            <a:fillRect/>
          </a:stretch>
        </p:blipFill>
        <p:spPr>
          <a:xfrm>
            <a:off x="14043899" y="162116"/>
            <a:ext cx="3819209" cy="3832947"/>
          </a:xfrm>
          <a:prstGeom prst="rect">
            <a:avLst/>
          </a:prstGeom>
        </p:spPr>
      </p:pic>
      <p:pic>
        <p:nvPicPr>
          <p:cNvPr id="7" name="Picture 6">
            <a:extLst>
              <a:ext uri="{FF2B5EF4-FFF2-40B4-BE49-F238E27FC236}">
                <a16:creationId xmlns:a16="http://schemas.microsoft.com/office/drawing/2014/main" id="{D4F92982-D19B-AB42-BB3B-B53BB11A7474}"/>
              </a:ext>
            </a:extLst>
          </p:cNvPr>
          <p:cNvPicPr>
            <a:picLocks noChangeAspect="1"/>
          </p:cNvPicPr>
          <p:nvPr/>
        </p:nvPicPr>
        <p:blipFill rotWithShape="1">
          <a:blip r:embed="rId3"/>
          <a:srcRect l="12347" r="16311"/>
          <a:stretch/>
        </p:blipFill>
        <p:spPr>
          <a:xfrm>
            <a:off x="124103" y="311727"/>
            <a:ext cx="2887392" cy="2931102"/>
          </a:xfrm>
          <a:prstGeom prst="rect">
            <a:avLst/>
          </a:prstGeom>
        </p:spPr>
      </p:pic>
    </p:spTree>
    <p:extLst>
      <p:ext uri="{BB962C8B-B14F-4D97-AF65-F5344CB8AC3E}">
        <p14:creationId xmlns:p14="http://schemas.microsoft.com/office/powerpoint/2010/main" val="104275271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87B98-C2ED-2146-952E-1823F1FFD8CF}"/>
              </a:ext>
            </a:extLst>
          </p:cNvPr>
          <p:cNvSpPr>
            <a:spLocks noGrp="1"/>
          </p:cNvSpPr>
          <p:nvPr>
            <p:ph type="title"/>
          </p:nvPr>
        </p:nvSpPr>
        <p:spPr>
          <a:xfrm>
            <a:off x="3351068" y="2136808"/>
            <a:ext cx="10583141" cy="1718453"/>
          </a:xfrm>
        </p:spPr>
        <p:txBody>
          <a:bodyPr>
            <a:normAutofit/>
          </a:bodyPr>
          <a:lstStyle/>
          <a:p>
            <a:r>
              <a:rPr lang="en-US" dirty="0"/>
              <a:t>IQ </a:t>
            </a:r>
            <a:r>
              <a:rPr lang="en-US" dirty="0" smtClean="0"/>
              <a:t>Doesn't Equal Intelligence.</a:t>
            </a:r>
            <a:endParaRPr lang="en-US" dirty="0"/>
          </a:p>
        </p:txBody>
      </p:sp>
      <p:sp>
        <p:nvSpPr>
          <p:cNvPr id="3" name="Content Placeholder 2">
            <a:extLst>
              <a:ext uri="{FF2B5EF4-FFF2-40B4-BE49-F238E27FC236}">
                <a16:creationId xmlns:a16="http://schemas.microsoft.com/office/drawing/2014/main" id="{890AA0C2-24FA-714D-B070-13142A73ECC0}"/>
              </a:ext>
            </a:extLst>
          </p:cNvPr>
          <p:cNvSpPr>
            <a:spLocks noGrp="1"/>
          </p:cNvSpPr>
          <p:nvPr>
            <p:ph idx="1"/>
          </p:nvPr>
        </p:nvSpPr>
        <p:spPr>
          <a:xfrm>
            <a:off x="948533" y="3855260"/>
            <a:ext cx="15760049" cy="5449026"/>
          </a:xfrm>
        </p:spPr>
        <p:txBody>
          <a:bodyPr>
            <a:noAutofit/>
          </a:bodyPr>
          <a:lstStyle/>
          <a:p>
            <a:r>
              <a:rPr lang="en-US" sz="5400" b="0" dirty="0"/>
              <a:t>IQ (intelligence quotient) is not an accurate measure of a person's cognitive ability</a:t>
            </a:r>
            <a:r>
              <a:rPr lang="en-US" sz="5400" b="0" dirty="0" smtClean="0"/>
              <a:t>.</a:t>
            </a:r>
            <a:endParaRPr lang="en-US" sz="5400" b="0" dirty="0"/>
          </a:p>
        </p:txBody>
      </p:sp>
      <p:pic>
        <p:nvPicPr>
          <p:cNvPr id="5" name="Picture 4">
            <a:extLst>
              <a:ext uri="{FF2B5EF4-FFF2-40B4-BE49-F238E27FC236}">
                <a16:creationId xmlns:a16="http://schemas.microsoft.com/office/drawing/2014/main" id="{7DC091BF-19C7-A247-AD08-C6C3D9DB8AE8}"/>
              </a:ext>
            </a:extLst>
          </p:cNvPr>
          <p:cNvPicPr>
            <a:picLocks noChangeAspect="1"/>
          </p:cNvPicPr>
          <p:nvPr/>
        </p:nvPicPr>
        <p:blipFill>
          <a:blip r:embed="rId2"/>
          <a:stretch>
            <a:fillRect/>
          </a:stretch>
        </p:blipFill>
        <p:spPr>
          <a:xfrm>
            <a:off x="14043899" y="162116"/>
            <a:ext cx="3819209" cy="3832947"/>
          </a:xfrm>
          <a:prstGeom prst="rect">
            <a:avLst/>
          </a:prstGeom>
        </p:spPr>
      </p:pic>
      <p:pic>
        <p:nvPicPr>
          <p:cNvPr id="7" name="Picture 6">
            <a:extLst>
              <a:ext uri="{FF2B5EF4-FFF2-40B4-BE49-F238E27FC236}">
                <a16:creationId xmlns:a16="http://schemas.microsoft.com/office/drawing/2014/main" id="{D4F92982-D19B-AB42-BB3B-B53BB11A7474}"/>
              </a:ext>
            </a:extLst>
          </p:cNvPr>
          <p:cNvPicPr>
            <a:picLocks noChangeAspect="1"/>
          </p:cNvPicPr>
          <p:nvPr/>
        </p:nvPicPr>
        <p:blipFill rotWithShape="1">
          <a:blip r:embed="rId3"/>
          <a:srcRect l="12347" r="16311"/>
          <a:stretch/>
        </p:blipFill>
        <p:spPr>
          <a:xfrm>
            <a:off x="124103" y="311727"/>
            <a:ext cx="2887392" cy="2931102"/>
          </a:xfrm>
          <a:prstGeom prst="rect">
            <a:avLst/>
          </a:prstGeom>
        </p:spPr>
      </p:pic>
      <p:sp>
        <p:nvSpPr>
          <p:cNvPr id="6" name="TextBox 5">
            <a:extLst>
              <a:ext uri="{FF2B5EF4-FFF2-40B4-BE49-F238E27FC236}">
                <a16:creationId xmlns:a16="http://schemas.microsoft.com/office/drawing/2014/main" id="{25EF398A-57EB-594E-AB8F-276202D6B15C}"/>
              </a:ext>
            </a:extLst>
          </p:cNvPr>
          <p:cNvSpPr txBox="1"/>
          <p:nvPr/>
        </p:nvSpPr>
        <p:spPr>
          <a:xfrm>
            <a:off x="13653654" y="9314300"/>
            <a:ext cx="4242508" cy="646331"/>
          </a:xfrm>
          <a:prstGeom prst="rect">
            <a:avLst/>
          </a:prstGeom>
          <a:noFill/>
        </p:spPr>
        <p:txBody>
          <a:bodyPr wrap="none" rtlCol="0">
            <a:spAutoFit/>
          </a:bodyPr>
          <a:lstStyle/>
          <a:p>
            <a:r>
              <a:rPr lang="en-US" sz="3600" b="1" dirty="0"/>
              <a:t>Hampshire et al 2012</a:t>
            </a:r>
          </a:p>
        </p:txBody>
      </p:sp>
    </p:spTree>
    <p:extLst>
      <p:ext uri="{BB962C8B-B14F-4D97-AF65-F5344CB8AC3E}">
        <p14:creationId xmlns:p14="http://schemas.microsoft.com/office/powerpoint/2010/main" val="1899641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87B98-C2ED-2146-952E-1823F1FFD8CF}"/>
              </a:ext>
            </a:extLst>
          </p:cNvPr>
          <p:cNvSpPr>
            <a:spLocks noGrp="1"/>
          </p:cNvSpPr>
          <p:nvPr>
            <p:ph type="title"/>
          </p:nvPr>
        </p:nvSpPr>
        <p:spPr>
          <a:xfrm>
            <a:off x="3351068" y="2136808"/>
            <a:ext cx="10583141" cy="1718453"/>
          </a:xfrm>
        </p:spPr>
        <p:txBody>
          <a:bodyPr>
            <a:normAutofit/>
          </a:bodyPr>
          <a:lstStyle/>
          <a:p>
            <a:r>
              <a:rPr lang="en-US" dirty="0"/>
              <a:t>IQ </a:t>
            </a:r>
            <a:r>
              <a:rPr lang="en-US" dirty="0" smtClean="0"/>
              <a:t>Doesn't Equal Intelligence.</a:t>
            </a:r>
            <a:endParaRPr lang="en-US" dirty="0"/>
          </a:p>
        </p:txBody>
      </p:sp>
      <p:sp>
        <p:nvSpPr>
          <p:cNvPr id="3" name="Content Placeholder 2">
            <a:extLst>
              <a:ext uri="{FF2B5EF4-FFF2-40B4-BE49-F238E27FC236}">
                <a16:creationId xmlns:a16="http://schemas.microsoft.com/office/drawing/2014/main" id="{890AA0C2-24FA-714D-B070-13142A73ECC0}"/>
              </a:ext>
            </a:extLst>
          </p:cNvPr>
          <p:cNvSpPr>
            <a:spLocks noGrp="1"/>
          </p:cNvSpPr>
          <p:nvPr>
            <p:ph idx="1"/>
          </p:nvPr>
        </p:nvSpPr>
        <p:spPr>
          <a:xfrm>
            <a:off x="948533" y="3855260"/>
            <a:ext cx="15760049" cy="5449026"/>
          </a:xfrm>
        </p:spPr>
        <p:txBody>
          <a:bodyPr>
            <a:noAutofit/>
          </a:bodyPr>
          <a:lstStyle/>
          <a:p>
            <a:r>
              <a:rPr lang="en-US" sz="5400" b="0" dirty="0"/>
              <a:t>IQ (intelligence quotient) is not an accurate measure of a person's cognitive ability.</a:t>
            </a:r>
          </a:p>
          <a:p>
            <a:r>
              <a:rPr lang="en-US" sz="5400" b="0" dirty="0"/>
              <a:t>Intelligence is "composed of multiple independent components</a:t>
            </a:r>
            <a:r>
              <a:rPr lang="en-US" sz="5400" b="0" dirty="0" smtClean="0"/>
              <a:t>.”</a:t>
            </a:r>
            <a:endParaRPr lang="en-US" sz="5400" b="0" dirty="0"/>
          </a:p>
        </p:txBody>
      </p:sp>
      <p:pic>
        <p:nvPicPr>
          <p:cNvPr id="5" name="Picture 4">
            <a:extLst>
              <a:ext uri="{FF2B5EF4-FFF2-40B4-BE49-F238E27FC236}">
                <a16:creationId xmlns:a16="http://schemas.microsoft.com/office/drawing/2014/main" id="{7DC091BF-19C7-A247-AD08-C6C3D9DB8AE8}"/>
              </a:ext>
            </a:extLst>
          </p:cNvPr>
          <p:cNvPicPr>
            <a:picLocks noChangeAspect="1"/>
          </p:cNvPicPr>
          <p:nvPr/>
        </p:nvPicPr>
        <p:blipFill>
          <a:blip r:embed="rId2"/>
          <a:stretch>
            <a:fillRect/>
          </a:stretch>
        </p:blipFill>
        <p:spPr>
          <a:xfrm>
            <a:off x="14043899" y="162116"/>
            <a:ext cx="3819209" cy="3832947"/>
          </a:xfrm>
          <a:prstGeom prst="rect">
            <a:avLst/>
          </a:prstGeom>
        </p:spPr>
      </p:pic>
      <p:pic>
        <p:nvPicPr>
          <p:cNvPr id="7" name="Picture 6">
            <a:extLst>
              <a:ext uri="{FF2B5EF4-FFF2-40B4-BE49-F238E27FC236}">
                <a16:creationId xmlns:a16="http://schemas.microsoft.com/office/drawing/2014/main" id="{D4F92982-D19B-AB42-BB3B-B53BB11A7474}"/>
              </a:ext>
            </a:extLst>
          </p:cNvPr>
          <p:cNvPicPr>
            <a:picLocks noChangeAspect="1"/>
          </p:cNvPicPr>
          <p:nvPr/>
        </p:nvPicPr>
        <p:blipFill rotWithShape="1">
          <a:blip r:embed="rId3"/>
          <a:srcRect l="12347" r="16311"/>
          <a:stretch/>
        </p:blipFill>
        <p:spPr>
          <a:xfrm>
            <a:off x="124103" y="311727"/>
            <a:ext cx="2887392" cy="2931102"/>
          </a:xfrm>
          <a:prstGeom prst="rect">
            <a:avLst/>
          </a:prstGeom>
        </p:spPr>
      </p:pic>
      <p:sp>
        <p:nvSpPr>
          <p:cNvPr id="6" name="TextBox 5">
            <a:extLst>
              <a:ext uri="{FF2B5EF4-FFF2-40B4-BE49-F238E27FC236}">
                <a16:creationId xmlns:a16="http://schemas.microsoft.com/office/drawing/2014/main" id="{25EF398A-57EB-594E-AB8F-276202D6B15C}"/>
              </a:ext>
            </a:extLst>
          </p:cNvPr>
          <p:cNvSpPr txBox="1"/>
          <p:nvPr/>
        </p:nvSpPr>
        <p:spPr>
          <a:xfrm>
            <a:off x="13653654" y="9314300"/>
            <a:ext cx="4242508" cy="646331"/>
          </a:xfrm>
          <a:prstGeom prst="rect">
            <a:avLst/>
          </a:prstGeom>
          <a:noFill/>
        </p:spPr>
        <p:txBody>
          <a:bodyPr wrap="none" rtlCol="0">
            <a:spAutoFit/>
          </a:bodyPr>
          <a:lstStyle/>
          <a:p>
            <a:r>
              <a:rPr lang="en-US" sz="3600" b="1" dirty="0"/>
              <a:t>Hampshire et al 2012</a:t>
            </a:r>
          </a:p>
        </p:txBody>
      </p:sp>
    </p:spTree>
    <p:extLst>
      <p:ext uri="{BB962C8B-B14F-4D97-AF65-F5344CB8AC3E}">
        <p14:creationId xmlns:p14="http://schemas.microsoft.com/office/powerpoint/2010/main" val="376093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87B98-C2ED-2146-952E-1823F1FFD8CF}"/>
              </a:ext>
            </a:extLst>
          </p:cNvPr>
          <p:cNvSpPr>
            <a:spLocks noGrp="1"/>
          </p:cNvSpPr>
          <p:nvPr>
            <p:ph type="title"/>
          </p:nvPr>
        </p:nvSpPr>
        <p:spPr>
          <a:xfrm>
            <a:off x="3351068" y="2136808"/>
            <a:ext cx="10583141" cy="1718453"/>
          </a:xfrm>
        </p:spPr>
        <p:txBody>
          <a:bodyPr>
            <a:normAutofit/>
          </a:bodyPr>
          <a:lstStyle/>
          <a:p>
            <a:r>
              <a:rPr lang="en-US" dirty="0"/>
              <a:t>IQ </a:t>
            </a:r>
            <a:r>
              <a:rPr lang="en-US" dirty="0" smtClean="0"/>
              <a:t>Doesn't Equal Intelligence.</a:t>
            </a:r>
            <a:endParaRPr lang="en-US" dirty="0"/>
          </a:p>
        </p:txBody>
      </p:sp>
      <p:sp>
        <p:nvSpPr>
          <p:cNvPr id="3" name="Content Placeholder 2">
            <a:extLst>
              <a:ext uri="{FF2B5EF4-FFF2-40B4-BE49-F238E27FC236}">
                <a16:creationId xmlns:a16="http://schemas.microsoft.com/office/drawing/2014/main" id="{890AA0C2-24FA-714D-B070-13142A73ECC0}"/>
              </a:ext>
            </a:extLst>
          </p:cNvPr>
          <p:cNvSpPr>
            <a:spLocks noGrp="1"/>
          </p:cNvSpPr>
          <p:nvPr>
            <p:ph idx="1"/>
          </p:nvPr>
        </p:nvSpPr>
        <p:spPr>
          <a:xfrm>
            <a:off x="948533" y="3855260"/>
            <a:ext cx="15760049" cy="5449026"/>
          </a:xfrm>
        </p:spPr>
        <p:txBody>
          <a:bodyPr>
            <a:noAutofit/>
          </a:bodyPr>
          <a:lstStyle/>
          <a:p>
            <a:r>
              <a:rPr lang="en-US" sz="5400" b="0" dirty="0"/>
              <a:t>IQ (intelligence quotient) is not an accurate measure of a person's cognitive ability.</a:t>
            </a:r>
          </a:p>
          <a:p>
            <a:r>
              <a:rPr lang="en-US" sz="5400" b="0" dirty="0"/>
              <a:t>Intelligence is "composed of multiple independent components.”</a:t>
            </a:r>
          </a:p>
          <a:p>
            <a:r>
              <a:rPr lang="en-US" sz="5400" b="0" dirty="0"/>
              <a:t>Each behavioral component is associated with a distinct functional brain network.</a:t>
            </a:r>
          </a:p>
        </p:txBody>
      </p:sp>
      <p:pic>
        <p:nvPicPr>
          <p:cNvPr id="5" name="Picture 4">
            <a:extLst>
              <a:ext uri="{FF2B5EF4-FFF2-40B4-BE49-F238E27FC236}">
                <a16:creationId xmlns:a16="http://schemas.microsoft.com/office/drawing/2014/main" id="{7DC091BF-19C7-A247-AD08-C6C3D9DB8AE8}"/>
              </a:ext>
            </a:extLst>
          </p:cNvPr>
          <p:cNvPicPr>
            <a:picLocks noChangeAspect="1"/>
          </p:cNvPicPr>
          <p:nvPr/>
        </p:nvPicPr>
        <p:blipFill>
          <a:blip r:embed="rId2"/>
          <a:stretch>
            <a:fillRect/>
          </a:stretch>
        </p:blipFill>
        <p:spPr>
          <a:xfrm>
            <a:off x="14043899" y="162116"/>
            <a:ext cx="3819209" cy="3832947"/>
          </a:xfrm>
          <a:prstGeom prst="rect">
            <a:avLst/>
          </a:prstGeom>
        </p:spPr>
      </p:pic>
      <p:pic>
        <p:nvPicPr>
          <p:cNvPr id="7" name="Picture 6">
            <a:extLst>
              <a:ext uri="{FF2B5EF4-FFF2-40B4-BE49-F238E27FC236}">
                <a16:creationId xmlns:a16="http://schemas.microsoft.com/office/drawing/2014/main" id="{D4F92982-D19B-AB42-BB3B-B53BB11A7474}"/>
              </a:ext>
            </a:extLst>
          </p:cNvPr>
          <p:cNvPicPr>
            <a:picLocks noChangeAspect="1"/>
          </p:cNvPicPr>
          <p:nvPr/>
        </p:nvPicPr>
        <p:blipFill rotWithShape="1">
          <a:blip r:embed="rId3"/>
          <a:srcRect l="12347" r="16311"/>
          <a:stretch/>
        </p:blipFill>
        <p:spPr>
          <a:xfrm>
            <a:off x="124103" y="311727"/>
            <a:ext cx="2887392" cy="2931102"/>
          </a:xfrm>
          <a:prstGeom prst="rect">
            <a:avLst/>
          </a:prstGeom>
        </p:spPr>
      </p:pic>
      <p:sp>
        <p:nvSpPr>
          <p:cNvPr id="6" name="TextBox 5">
            <a:extLst>
              <a:ext uri="{FF2B5EF4-FFF2-40B4-BE49-F238E27FC236}">
                <a16:creationId xmlns:a16="http://schemas.microsoft.com/office/drawing/2014/main" id="{25EF398A-57EB-594E-AB8F-276202D6B15C}"/>
              </a:ext>
            </a:extLst>
          </p:cNvPr>
          <p:cNvSpPr txBox="1"/>
          <p:nvPr/>
        </p:nvSpPr>
        <p:spPr>
          <a:xfrm>
            <a:off x="13653654" y="9314300"/>
            <a:ext cx="4242508" cy="646331"/>
          </a:xfrm>
          <a:prstGeom prst="rect">
            <a:avLst/>
          </a:prstGeom>
          <a:noFill/>
        </p:spPr>
        <p:txBody>
          <a:bodyPr wrap="none" rtlCol="0">
            <a:spAutoFit/>
          </a:bodyPr>
          <a:lstStyle/>
          <a:p>
            <a:r>
              <a:rPr lang="en-US" sz="3600" b="1" dirty="0"/>
              <a:t>Hampshire et al 2012</a:t>
            </a:r>
          </a:p>
        </p:txBody>
      </p:sp>
    </p:spTree>
    <p:extLst>
      <p:ext uri="{BB962C8B-B14F-4D97-AF65-F5344CB8AC3E}">
        <p14:creationId xmlns:p14="http://schemas.microsoft.com/office/powerpoint/2010/main" val="42149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E93D2-5A89-CF44-8C83-6CD189EC6512}"/>
              </a:ext>
            </a:extLst>
          </p:cNvPr>
          <p:cNvSpPr>
            <a:spLocks noGrp="1"/>
          </p:cNvSpPr>
          <p:nvPr>
            <p:ph type="title"/>
          </p:nvPr>
        </p:nvSpPr>
        <p:spPr>
          <a:xfrm>
            <a:off x="264968" y="267630"/>
            <a:ext cx="17706110" cy="1858827"/>
          </a:xfrm>
        </p:spPr>
        <p:txBody>
          <a:bodyPr>
            <a:normAutofit/>
          </a:bodyPr>
          <a:lstStyle/>
          <a:p>
            <a:r>
              <a:rPr lang="en-US" dirty="0"/>
              <a:t>No one component, or IQ, explained </a:t>
            </a:r>
            <a:r>
              <a:rPr lang="en-US" dirty="0" smtClean="0"/>
              <a:t>everything.</a:t>
            </a:r>
            <a:endParaRPr lang="en-US" dirty="0"/>
          </a:p>
        </p:txBody>
      </p:sp>
      <p:pic>
        <p:nvPicPr>
          <p:cNvPr id="6" name="Picture 5">
            <a:extLst>
              <a:ext uri="{FF2B5EF4-FFF2-40B4-BE49-F238E27FC236}">
                <a16:creationId xmlns:a16="http://schemas.microsoft.com/office/drawing/2014/main" id="{477A683A-4410-AC4D-BA0F-AFA6AACDCF35}"/>
              </a:ext>
            </a:extLst>
          </p:cNvPr>
          <p:cNvPicPr>
            <a:picLocks noChangeAspect="1"/>
          </p:cNvPicPr>
          <p:nvPr/>
        </p:nvPicPr>
        <p:blipFill rotWithShape="1">
          <a:blip r:embed="rId2"/>
          <a:srcRect l="21604"/>
          <a:stretch/>
        </p:blipFill>
        <p:spPr>
          <a:xfrm>
            <a:off x="13482204" y="4052456"/>
            <a:ext cx="3829050" cy="3181350"/>
          </a:xfrm>
          <a:prstGeom prst="rect">
            <a:avLst/>
          </a:prstGeom>
        </p:spPr>
      </p:pic>
    </p:spTree>
    <p:extLst>
      <p:ext uri="{BB962C8B-B14F-4D97-AF65-F5344CB8AC3E}">
        <p14:creationId xmlns:p14="http://schemas.microsoft.com/office/powerpoint/2010/main" val="39514076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AF41F-B3C8-3946-AD79-A6634351F4C2}"/>
              </a:ext>
            </a:extLst>
          </p:cNvPr>
          <p:cNvSpPr>
            <a:spLocks noGrp="1"/>
          </p:cNvSpPr>
          <p:nvPr>
            <p:ph type="title"/>
          </p:nvPr>
        </p:nvSpPr>
        <p:spPr>
          <a:xfrm>
            <a:off x="713792" y="300416"/>
            <a:ext cx="9344610" cy="1714500"/>
          </a:xfrm>
        </p:spPr>
        <p:txBody>
          <a:bodyPr>
            <a:normAutofit/>
          </a:bodyPr>
          <a:lstStyle/>
          <a:p>
            <a:r>
              <a:rPr lang="en-US" dirty="0"/>
              <a:t>The PLC/TBT Bandwagon</a:t>
            </a:r>
          </a:p>
        </p:txBody>
      </p:sp>
      <p:pic>
        <p:nvPicPr>
          <p:cNvPr id="7" name="Picture 6">
            <a:extLst>
              <a:ext uri="{FF2B5EF4-FFF2-40B4-BE49-F238E27FC236}">
                <a16:creationId xmlns:a16="http://schemas.microsoft.com/office/drawing/2014/main" id="{3F50378A-C2E7-8544-B4CF-042A747A1C2F}"/>
              </a:ext>
            </a:extLst>
          </p:cNvPr>
          <p:cNvPicPr>
            <a:picLocks noChangeAspect="1"/>
          </p:cNvPicPr>
          <p:nvPr/>
        </p:nvPicPr>
        <p:blipFill>
          <a:blip r:embed="rId2"/>
          <a:stretch>
            <a:fillRect/>
          </a:stretch>
        </p:blipFill>
        <p:spPr>
          <a:xfrm>
            <a:off x="12890810" y="138985"/>
            <a:ext cx="5079381" cy="2037362"/>
          </a:xfrm>
          <a:prstGeom prst="rect">
            <a:avLst/>
          </a:prstGeom>
        </p:spPr>
      </p:pic>
    </p:spTree>
    <p:extLst>
      <p:ext uri="{BB962C8B-B14F-4D97-AF65-F5344CB8AC3E}">
        <p14:creationId xmlns:p14="http://schemas.microsoft.com/office/powerpoint/2010/main" val="246801334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E93D2-5A89-CF44-8C83-6CD189EC6512}"/>
              </a:ext>
            </a:extLst>
          </p:cNvPr>
          <p:cNvSpPr>
            <a:spLocks noGrp="1"/>
          </p:cNvSpPr>
          <p:nvPr>
            <p:ph type="title"/>
          </p:nvPr>
        </p:nvSpPr>
        <p:spPr>
          <a:xfrm>
            <a:off x="264968" y="267630"/>
            <a:ext cx="17706110" cy="1858827"/>
          </a:xfrm>
        </p:spPr>
        <p:txBody>
          <a:bodyPr>
            <a:normAutofit/>
          </a:bodyPr>
          <a:lstStyle/>
          <a:p>
            <a:r>
              <a:rPr lang="en-US" dirty="0"/>
              <a:t>No one component, or IQ, explained </a:t>
            </a:r>
            <a:r>
              <a:rPr lang="en-US" dirty="0" smtClean="0"/>
              <a:t>everything.</a:t>
            </a:r>
            <a:endParaRPr lang="en-US" dirty="0"/>
          </a:p>
        </p:txBody>
      </p:sp>
      <p:sp>
        <p:nvSpPr>
          <p:cNvPr id="3" name="Content Placeholder 2">
            <a:extLst>
              <a:ext uri="{FF2B5EF4-FFF2-40B4-BE49-F238E27FC236}">
                <a16:creationId xmlns:a16="http://schemas.microsoft.com/office/drawing/2014/main" id="{FB6A89CE-F4F0-864F-B95D-9484E05AA91E}"/>
              </a:ext>
            </a:extLst>
          </p:cNvPr>
          <p:cNvSpPr>
            <a:spLocks noGrp="1"/>
          </p:cNvSpPr>
          <p:nvPr>
            <p:ph idx="1"/>
          </p:nvPr>
        </p:nvSpPr>
        <p:spPr>
          <a:xfrm>
            <a:off x="763732" y="2400302"/>
            <a:ext cx="11755583" cy="7435076"/>
          </a:xfrm>
        </p:spPr>
        <p:txBody>
          <a:bodyPr>
            <a:normAutofit/>
          </a:bodyPr>
          <a:lstStyle/>
          <a:p>
            <a:r>
              <a:rPr lang="en-US" b="0" dirty="0"/>
              <a:t>The positive correlations among all mental ability tasks do not necessarily imply the existence of a general intelligence (g) </a:t>
            </a:r>
            <a:r>
              <a:rPr lang="en-US" b="0" dirty="0" smtClean="0"/>
              <a:t>factor.  </a:t>
            </a:r>
            <a:endParaRPr lang="en-US" b="0" dirty="0"/>
          </a:p>
        </p:txBody>
      </p:sp>
      <p:sp>
        <p:nvSpPr>
          <p:cNvPr id="4" name="TextBox 3">
            <a:extLst>
              <a:ext uri="{FF2B5EF4-FFF2-40B4-BE49-F238E27FC236}">
                <a16:creationId xmlns:a16="http://schemas.microsoft.com/office/drawing/2014/main" id="{96A6C643-2C50-1C48-8ABE-0BFC67BA34E3}"/>
              </a:ext>
            </a:extLst>
          </p:cNvPr>
          <p:cNvSpPr txBox="1"/>
          <p:nvPr/>
        </p:nvSpPr>
        <p:spPr>
          <a:xfrm>
            <a:off x="12686479" y="9558377"/>
            <a:ext cx="4746107" cy="715581"/>
          </a:xfrm>
          <a:prstGeom prst="rect">
            <a:avLst/>
          </a:prstGeom>
          <a:noFill/>
        </p:spPr>
        <p:txBody>
          <a:bodyPr wrap="none" rtlCol="0">
            <a:spAutoFit/>
          </a:bodyPr>
          <a:lstStyle/>
          <a:p>
            <a:r>
              <a:rPr lang="en-US" sz="4050" b="1" dirty="0"/>
              <a:t>Hampshire et al 2012</a:t>
            </a:r>
          </a:p>
        </p:txBody>
      </p:sp>
      <p:pic>
        <p:nvPicPr>
          <p:cNvPr id="6" name="Picture 5">
            <a:extLst>
              <a:ext uri="{FF2B5EF4-FFF2-40B4-BE49-F238E27FC236}">
                <a16:creationId xmlns:a16="http://schemas.microsoft.com/office/drawing/2014/main" id="{477A683A-4410-AC4D-BA0F-AFA6AACDCF35}"/>
              </a:ext>
            </a:extLst>
          </p:cNvPr>
          <p:cNvPicPr>
            <a:picLocks noChangeAspect="1"/>
          </p:cNvPicPr>
          <p:nvPr/>
        </p:nvPicPr>
        <p:blipFill rotWithShape="1">
          <a:blip r:embed="rId2"/>
          <a:srcRect l="21604"/>
          <a:stretch/>
        </p:blipFill>
        <p:spPr>
          <a:xfrm>
            <a:off x="13482204" y="4052456"/>
            <a:ext cx="3829050" cy="3181350"/>
          </a:xfrm>
          <a:prstGeom prst="rect">
            <a:avLst/>
          </a:prstGeom>
        </p:spPr>
      </p:pic>
    </p:spTree>
    <p:extLst>
      <p:ext uri="{BB962C8B-B14F-4D97-AF65-F5344CB8AC3E}">
        <p14:creationId xmlns:p14="http://schemas.microsoft.com/office/powerpoint/2010/main" val="311742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E93D2-5A89-CF44-8C83-6CD189EC6512}"/>
              </a:ext>
            </a:extLst>
          </p:cNvPr>
          <p:cNvSpPr>
            <a:spLocks noGrp="1"/>
          </p:cNvSpPr>
          <p:nvPr>
            <p:ph type="title"/>
          </p:nvPr>
        </p:nvSpPr>
        <p:spPr>
          <a:xfrm>
            <a:off x="264968" y="267630"/>
            <a:ext cx="17706110" cy="1858827"/>
          </a:xfrm>
        </p:spPr>
        <p:txBody>
          <a:bodyPr>
            <a:normAutofit/>
          </a:bodyPr>
          <a:lstStyle/>
          <a:p>
            <a:r>
              <a:rPr lang="en-US" dirty="0"/>
              <a:t>No one component, or IQ, explained </a:t>
            </a:r>
            <a:r>
              <a:rPr lang="en-US" dirty="0" smtClean="0"/>
              <a:t>everything.</a:t>
            </a:r>
            <a:endParaRPr lang="en-US" dirty="0"/>
          </a:p>
        </p:txBody>
      </p:sp>
      <p:sp>
        <p:nvSpPr>
          <p:cNvPr id="3" name="Content Placeholder 2">
            <a:extLst>
              <a:ext uri="{FF2B5EF4-FFF2-40B4-BE49-F238E27FC236}">
                <a16:creationId xmlns:a16="http://schemas.microsoft.com/office/drawing/2014/main" id="{FB6A89CE-F4F0-864F-B95D-9484E05AA91E}"/>
              </a:ext>
            </a:extLst>
          </p:cNvPr>
          <p:cNvSpPr>
            <a:spLocks noGrp="1"/>
          </p:cNvSpPr>
          <p:nvPr>
            <p:ph idx="1"/>
          </p:nvPr>
        </p:nvSpPr>
        <p:spPr>
          <a:xfrm>
            <a:off x="763732" y="2400302"/>
            <a:ext cx="11755583" cy="7435076"/>
          </a:xfrm>
        </p:spPr>
        <p:txBody>
          <a:bodyPr>
            <a:normAutofit/>
          </a:bodyPr>
          <a:lstStyle/>
          <a:p>
            <a:r>
              <a:rPr lang="en-US" b="0" dirty="0"/>
              <a:t>The positive correlations among all mental ability tasks do not necessarily imply the existence of a general intelligence (g) </a:t>
            </a:r>
            <a:r>
              <a:rPr lang="en-US" b="0" dirty="0" smtClean="0"/>
              <a:t>factor.  </a:t>
            </a:r>
            <a:endParaRPr lang="en-US" b="0" dirty="0"/>
          </a:p>
          <a:p>
            <a:pPr>
              <a:spcBef>
                <a:spcPts val="2700"/>
              </a:spcBef>
            </a:pPr>
            <a:r>
              <a:rPr lang="en-US" b="0" dirty="0"/>
              <a:t>Differences in cognitive ability map onto distinct circuits in the brain.</a:t>
            </a:r>
          </a:p>
        </p:txBody>
      </p:sp>
      <p:sp>
        <p:nvSpPr>
          <p:cNvPr id="4" name="TextBox 3">
            <a:extLst>
              <a:ext uri="{FF2B5EF4-FFF2-40B4-BE49-F238E27FC236}">
                <a16:creationId xmlns:a16="http://schemas.microsoft.com/office/drawing/2014/main" id="{96A6C643-2C50-1C48-8ABE-0BFC67BA34E3}"/>
              </a:ext>
            </a:extLst>
          </p:cNvPr>
          <p:cNvSpPr txBox="1"/>
          <p:nvPr/>
        </p:nvSpPr>
        <p:spPr>
          <a:xfrm>
            <a:off x="12686479" y="9558377"/>
            <a:ext cx="4746107" cy="715581"/>
          </a:xfrm>
          <a:prstGeom prst="rect">
            <a:avLst/>
          </a:prstGeom>
          <a:noFill/>
        </p:spPr>
        <p:txBody>
          <a:bodyPr wrap="none" rtlCol="0">
            <a:spAutoFit/>
          </a:bodyPr>
          <a:lstStyle/>
          <a:p>
            <a:r>
              <a:rPr lang="en-US" sz="4050" b="1" dirty="0"/>
              <a:t>Hampshire et al 2012</a:t>
            </a:r>
          </a:p>
        </p:txBody>
      </p:sp>
      <p:pic>
        <p:nvPicPr>
          <p:cNvPr id="6" name="Picture 5">
            <a:extLst>
              <a:ext uri="{FF2B5EF4-FFF2-40B4-BE49-F238E27FC236}">
                <a16:creationId xmlns:a16="http://schemas.microsoft.com/office/drawing/2014/main" id="{477A683A-4410-AC4D-BA0F-AFA6AACDCF35}"/>
              </a:ext>
            </a:extLst>
          </p:cNvPr>
          <p:cNvPicPr>
            <a:picLocks noChangeAspect="1"/>
          </p:cNvPicPr>
          <p:nvPr/>
        </p:nvPicPr>
        <p:blipFill rotWithShape="1">
          <a:blip r:embed="rId2"/>
          <a:srcRect l="21604"/>
          <a:stretch/>
        </p:blipFill>
        <p:spPr>
          <a:xfrm>
            <a:off x="13482204" y="4052456"/>
            <a:ext cx="3829050" cy="3181350"/>
          </a:xfrm>
          <a:prstGeom prst="rect">
            <a:avLst/>
          </a:prstGeom>
        </p:spPr>
      </p:pic>
    </p:spTree>
    <p:extLst>
      <p:ext uri="{BB962C8B-B14F-4D97-AF65-F5344CB8AC3E}">
        <p14:creationId xmlns:p14="http://schemas.microsoft.com/office/powerpoint/2010/main" val="1255014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1800" y="187325"/>
            <a:ext cx="11658600" cy="2205038"/>
          </a:xfrm>
        </p:spPr>
        <p:txBody>
          <a:bodyPr>
            <a:normAutofit/>
          </a:bodyPr>
          <a:lstStyle/>
          <a:p>
            <a:r>
              <a:rPr lang="en-US" dirty="0"/>
              <a:t>There is no such thing as</a:t>
            </a:r>
            <a:r>
              <a:rPr lang="mr-IN" dirty="0"/>
              <a:t>…</a:t>
            </a:r>
            <a:endParaRPr lang="en-US" dirty="0"/>
          </a:p>
        </p:txBody>
      </p:sp>
      <p:sp>
        <p:nvSpPr>
          <p:cNvPr id="7" name="Subtitle 6"/>
          <p:cNvSpPr>
            <a:spLocks noGrp="1"/>
          </p:cNvSpPr>
          <p:nvPr>
            <p:ph type="subTitle" idx="1"/>
          </p:nvPr>
        </p:nvSpPr>
        <p:spPr>
          <a:xfrm>
            <a:off x="4191000" y="8097837"/>
            <a:ext cx="9601200" cy="1314450"/>
          </a:xfrm>
        </p:spPr>
        <p:txBody>
          <a:bodyPr/>
          <a:lstStyle/>
          <a:p>
            <a:r>
              <a:rPr lang="en-US" dirty="0" smtClean="0"/>
              <a:t>…a </a:t>
            </a:r>
            <a:r>
              <a:rPr lang="en-US" dirty="0"/>
              <a:t>predefined ability</a:t>
            </a:r>
          </a:p>
        </p:txBody>
      </p:sp>
      <p:sp>
        <p:nvSpPr>
          <p:cNvPr id="4" name="TextBox 3"/>
          <p:cNvSpPr txBox="1"/>
          <p:nvPr/>
        </p:nvSpPr>
        <p:spPr>
          <a:xfrm>
            <a:off x="13581002" y="9438781"/>
            <a:ext cx="4483596" cy="646331"/>
          </a:xfrm>
          <a:prstGeom prst="rect">
            <a:avLst/>
          </a:prstGeom>
          <a:noFill/>
        </p:spPr>
        <p:txBody>
          <a:bodyPr wrap="square" rtlCol="0">
            <a:spAutoFit/>
          </a:bodyPr>
          <a:lstStyle/>
          <a:p>
            <a:r>
              <a:rPr lang="en-US" sz="3600" b="1" dirty="0"/>
              <a:t>Ericsson, &amp; Pool, 2016</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2" y="2265217"/>
            <a:ext cx="5537201" cy="553720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7151" y="2919267"/>
            <a:ext cx="4286250" cy="4286250"/>
          </a:xfrm>
          <a:prstGeom prst="rect">
            <a:avLst/>
          </a:prstGeom>
        </p:spPr>
      </p:pic>
    </p:spTree>
    <p:extLst>
      <p:ext uri="{BB962C8B-B14F-4D97-AF65-F5344CB8AC3E}">
        <p14:creationId xmlns:p14="http://schemas.microsoft.com/office/powerpoint/2010/main" val="1063230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1800" y="187325"/>
            <a:ext cx="11658600" cy="2205038"/>
          </a:xfrm>
        </p:spPr>
        <p:txBody>
          <a:bodyPr>
            <a:normAutofit/>
          </a:bodyPr>
          <a:lstStyle/>
          <a:p>
            <a:r>
              <a:rPr lang="en-US" dirty="0"/>
              <a:t>There is no such thing as</a:t>
            </a:r>
            <a:r>
              <a:rPr lang="mr-IN" dirty="0"/>
              <a:t>…</a:t>
            </a:r>
            <a:endParaRPr lang="en-US" dirty="0"/>
          </a:p>
        </p:txBody>
      </p:sp>
      <p:sp>
        <p:nvSpPr>
          <p:cNvPr id="4" name="TextBox 3"/>
          <p:cNvSpPr txBox="1"/>
          <p:nvPr/>
        </p:nvSpPr>
        <p:spPr>
          <a:xfrm>
            <a:off x="13581002" y="9438781"/>
            <a:ext cx="4483596" cy="646331"/>
          </a:xfrm>
          <a:prstGeom prst="rect">
            <a:avLst/>
          </a:prstGeom>
          <a:noFill/>
        </p:spPr>
        <p:txBody>
          <a:bodyPr wrap="square" rtlCol="0">
            <a:spAutoFit/>
          </a:bodyPr>
          <a:lstStyle/>
          <a:p>
            <a:r>
              <a:rPr lang="en-US" sz="3600" b="1" dirty="0"/>
              <a:t>Ericsson, &amp; Pool, 2016</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2" y="2265217"/>
            <a:ext cx="5537201" cy="553720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7151" y="2919267"/>
            <a:ext cx="4286250" cy="4286250"/>
          </a:xfrm>
          <a:prstGeom prst="rect">
            <a:avLst/>
          </a:prstGeom>
        </p:spPr>
      </p:pic>
    </p:spTree>
    <p:extLst>
      <p:ext uri="{BB962C8B-B14F-4D97-AF65-F5344CB8AC3E}">
        <p14:creationId xmlns:p14="http://schemas.microsoft.com/office/powerpoint/2010/main" val="138401819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08276" y="2838918"/>
            <a:ext cx="2919389" cy="715581"/>
          </a:xfrm>
          <a:prstGeom prst="rect">
            <a:avLst/>
          </a:prstGeom>
          <a:noFill/>
        </p:spPr>
        <p:txBody>
          <a:bodyPr wrap="none" rtlCol="0">
            <a:spAutoFit/>
          </a:bodyPr>
          <a:lstStyle/>
          <a:p>
            <a:r>
              <a:rPr lang="en-US" sz="4050" b="1" dirty="0"/>
              <a:t>Obama 2016</a:t>
            </a:r>
          </a:p>
        </p:txBody>
      </p:sp>
      <p:sp>
        <p:nvSpPr>
          <p:cNvPr id="3" name="Title 2"/>
          <p:cNvSpPr>
            <a:spLocks noGrp="1"/>
          </p:cNvSpPr>
          <p:nvPr>
            <p:ph type="ctrTitle"/>
          </p:nvPr>
        </p:nvSpPr>
        <p:spPr>
          <a:xfrm>
            <a:off x="6104334" y="154076"/>
            <a:ext cx="10240242" cy="3027218"/>
          </a:xfrm>
        </p:spPr>
        <p:txBody>
          <a:bodyPr>
            <a:normAutofit/>
          </a:bodyPr>
          <a:lstStyle/>
          <a:p>
            <a:r>
              <a:rPr lang="en-US" b="0" dirty="0"/>
              <a:t>“Part of what makes us human are the </a:t>
            </a:r>
            <a:r>
              <a:rPr lang="en-US" b="0" dirty="0" smtClean="0"/>
              <a:t>kinks.”</a:t>
            </a:r>
            <a:endParaRPr lang="en-US" b="0" dirty="0"/>
          </a:p>
        </p:txBody>
      </p:sp>
      <p:sp>
        <p:nvSpPr>
          <p:cNvPr id="4" name="Subtitle 3"/>
          <p:cNvSpPr>
            <a:spLocks noGrp="1"/>
          </p:cNvSpPr>
          <p:nvPr>
            <p:ph type="subTitle" idx="1"/>
          </p:nvPr>
        </p:nvSpPr>
        <p:spPr>
          <a:xfrm>
            <a:off x="6731558" y="5119253"/>
            <a:ext cx="10195232" cy="3334418"/>
          </a:xfrm>
        </p:spPr>
        <p:txBody>
          <a:bodyPr>
            <a:normAutofit/>
          </a:bodyPr>
          <a:lstStyle/>
          <a:p>
            <a:pPr algn="l"/>
            <a:r>
              <a:rPr lang="en-US" sz="5400" b="0" dirty="0">
                <a:solidFill>
                  <a:schemeClr val="accent1">
                    <a:lumMod val="75000"/>
                  </a:schemeClr>
                </a:solidFill>
              </a:rPr>
              <a:t>“Mozart, Einstein, and Tesla would all be considered to be autistic if they were alive today.”</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396255">
            <a:off x="2093447" y="400739"/>
            <a:ext cx="2464305" cy="3386211"/>
          </a:xfrm>
          <a:prstGeom prst="rect">
            <a:avLst/>
          </a:prstGeom>
        </p:spPr>
      </p:pic>
      <p:sp>
        <p:nvSpPr>
          <p:cNvPr id="6" name="TextBox 5"/>
          <p:cNvSpPr txBox="1"/>
          <p:nvPr/>
        </p:nvSpPr>
        <p:spPr>
          <a:xfrm>
            <a:off x="15861723" y="9594503"/>
            <a:ext cx="1752724" cy="646331"/>
          </a:xfrm>
          <a:prstGeom prst="rect">
            <a:avLst/>
          </a:prstGeom>
          <a:noFill/>
        </p:spPr>
        <p:txBody>
          <a:bodyPr wrap="none" rtlCol="0">
            <a:spAutoFit/>
          </a:bodyPr>
          <a:lstStyle/>
          <a:p>
            <a:r>
              <a:rPr lang="en-US" sz="3600" b="1" dirty="0"/>
              <a:t>Ito 2016</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6909" y="5294930"/>
            <a:ext cx="5045660" cy="2825570"/>
          </a:xfrm>
          <a:prstGeom prst="rect">
            <a:avLst/>
          </a:prstGeom>
          <a:ln>
            <a:solidFill>
              <a:schemeClr val="bg1">
                <a:lumMod val="65000"/>
              </a:schemeClr>
            </a:solidFill>
          </a:ln>
        </p:spPr>
      </p:pic>
      <p:sp>
        <p:nvSpPr>
          <p:cNvPr id="8" name="Rectangle 7"/>
          <p:cNvSpPr/>
          <p:nvPr/>
        </p:nvSpPr>
        <p:spPr>
          <a:xfrm>
            <a:off x="12396785" y="7668840"/>
            <a:ext cx="4130105" cy="738664"/>
          </a:xfrm>
          <a:prstGeom prst="rect">
            <a:avLst/>
          </a:prstGeom>
        </p:spPr>
        <p:txBody>
          <a:bodyPr wrap="none">
            <a:spAutoFit/>
          </a:bodyPr>
          <a:lstStyle/>
          <a:p>
            <a:r>
              <a:rPr lang="en-US" sz="4200" dirty="0">
                <a:solidFill>
                  <a:schemeClr val="accent1">
                    <a:lumMod val="75000"/>
                  </a:schemeClr>
                </a:solidFill>
              </a:rPr>
              <a:t>—Temple Grandin</a:t>
            </a:r>
          </a:p>
        </p:txBody>
      </p:sp>
      <p:sp>
        <p:nvSpPr>
          <p:cNvPr id="9" name="Rectangle 8"/>
          <p:cNvSpPr/>
          <p:nvPr/>
        </p:nvSpPr>
        <p:spPr>
          <a:xfrm>
            <a:off x="1246908" y="4925294"/>
            <a:ext cx="15679881" cy="3912174"/>
          </a:xfrm>
          <a:prstGeom prst="rect">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50"/>
          </a:p>
        </p:txBody>
      </p:sp>
      <p:sp>
        <p:nvSpPr>
          <p:cNvPr id="10" name="Rectangle 9"/>
          <p:cNvSpPr/>
          <p:nvPr/>
        </p:nvSpPr>
        <p:spPr>
          <a:xfrm>
            <a:off x="6825077" y="296141"/>
            <a:ext cx="8745701" cy="3335483"/>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50"/>
          </a:p>
        </p:txBody>
      </p:sp>
    </p:spTree>
    <p:extLst>
      <p:ext uri="{BB962C8B-B14F-4D97-AF65-F5344CB8AC3E}">
        <p14:creationId xmlns:p14="http://schemas.microsoft.com/office/powerpoint/2010/main" val="1089264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wipe(left)">
                                      <p:cBhvr>
                                        <p:cTn id="13"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9"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40277" y="150146"/>
            <a:ext cx="18147723" cy="3419475"/>
          </a:xfrm>
        </p:spPr>
        <p:txBody>
          <a:bodyPr>
            <a:normAutofit/>
          </a:bodyPr>
          <a:lstStyle/>
          <a:p>
            <a:r>
              <a:rPr lang="en-US" b="0" dirty="0"/>
              <a:t>Some estimates are that more than half of the engineers in major companies </a:t>
            </a:r>
            <a:r>
              <a:rPr lang="en-US" b="0" dirty="0" smtClean="0"/>
              <a:t>(like </a:t>
            </a:r>
            <a:r>
              <a:rPr lang="en-US" b="0" dirty="0"/>
              <a:t>Google, Microsoft, Amazon, etc</a:t>
            </a:r>
            <a:r>
              <a:rPr lang="en-US" b="0" dirty="0" smtClean="0"/>
              <a:t>.)…</a:t>
            </a:r>
            <a:endParaRPr lang="en-US" b="0" dirty="0"/>
          </a:p>
        </p:txBody>
      </p:sp>
      <p:sp>
        <p:nvSpPr>
          <p:cNvPr id="6" name="Subtitle 5"/>
          <p:cNvSpPr>
            <a:spLocks noGrp="1"/>
          </p:cNvSpPr>
          <p:nvPr>
            <p:ph type="subTitle" idx="1"/>
          </p:nvPr>
        </p:nvSpPr>
        <p:spPr>
          <a:xfrm>
            <a:off x="2" y="7922686"/>
            <a:ext cx="18288000" cy="1151282"/>
          </a:xfrm>
        </p:spPr>
        <p:txBody>
          <a:bodyPr>
            <a:normAutofit/>
          </a:bodyPr>
          <a:lstStyle/>
          <a:p>
            <a:r>
              <a:rPr lang="en-US" sz="6600" b="0" dirty="0"/>
              <a:t>…are somewhere along the autism spectrum.</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8935" y="3811837"/>
            <a:ext cx="6250133" cy="3843179"/>
          </a:xfrm>
          <a:prstGeom prst="rect">
            <a:avLst/>
          </a:prstGeom>
          <a:ln w="38100">
            <a:solidFill>
              <a:schemeClr val="bg1">
                <a:lumMod val="65000"/>
              </a:schemeClr>
            </a:solidFill>
          </a:ln>
        </p:spPr>
      </p:pic>
      <p:sp>
        <p:nvSpPr>
          <p:cNvPr id="9" name="TextBox 8"/>
          <p:cNvSpPr txBox="1"/>
          <p:nvPr/>
        </p:nvSpPr>
        <p:spPr>
          <a:xfrm>
            <a:off x="14631512" y="9558398"/>
            <a:ext cx="3166251" cy="646331"/>
          </a:xfrm>
          <a:prstGeom prst="rect">
            <a:avLst/>
          </a:prstGeom>
          <a:noFill/>
        </p:spPr>
        <p:txBody>
          <a:bodyPr wrap="none" rtlCol="0">
            <a:spAutoFit/>
          </a:bodyPr>
          <a:lstStyle/>
          <a:p>
            <a:r>
              <a:rPr lang="en-US" sz="3600" b="1" dirty="0"/>
              <a:t>Silberman 2015</a:t>
            </a:r>
          </a:p>
        </p:txBody>
      </p:sp>
    </p:spTree>
    <p:extLst>
      <p:ext uri="{BB962C8B-B14F-4D97-AF65-F5344CB8AC3E}">
        <p14:creationId xmlns:p14="http://schemas.microsoft.com/office/powerpoint/2010/main" val="3675000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40277" y="150146"/>
            <a:ext cx="18147723" cy="3419475"/>
          </a:xfrm>
        </p:spPr>
        <p:txBody>
          <a:bodyPr>
            <a:normAutofit/>
          </a:bodyPr>
          <a:lstStyle/>
          <a:p>
            <a:r>
              <a:rPr lang="en-US" b="0" dirty="0"/>
              <a:t>Some estimates are that more than half of the engineers in major companies </a:t>
            </a:r>
            <a:r>
              <a:rPr lang="en-US" b="0" dirty="0" smtClean="0"/>
              <a:t>(like </a:t>
            </a:r>
            <a:r>
              <a:rPr lang="en-US" b="0" dirty="0"/>
              <a:t>Google, Microsoft, Amazon, etc</a:t>
            </a:r>
            <a:r>
              <a:rPr lang="en-US" b="0" dirty="0" smtClean="0"/>
              <a:t>.)…</a:t>
            </a:r>
            <a:endParaRPr lang="en-US" b="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8935" y="3811837"/>
            <a:ext cx="6250133" cy="3843179"/>
          </a:xfrm>
          <a:prstGeom prst="rect">
            <a:avLst/>
          </a:prstGeom>
          <a:ln w="38100">
            <a:solidFill>
              <a:schemeClr val="bg1">
                <a:lumMod val="65000"/>
              </a:schemeClr>
            </a:solidFill>
          </a:ln>
        </p:spPr>
      </p:pic>
      <p:sp>
        <p:nvSpPr>
          <p:cNvPr id="9" name="TextBox 8"/>
          <p:cNvSpPr txBox="1"/>
          <p:nvPr/>
        </p:nvSpPr>
        <p:spPr>
          <a:xfrm>
            <a:off x="14631512" y="9558398"/>
            <a:ext cx="3166251" cy="646331"/>
          </a:xfrm>
          <a:prstGeom prst="rect">
            <a:avLst/>
          </a:prstGeom>
          <a:noFill/>
        </p:spPr>
        <p:txBody>
          <a:bodyPr wrap="none" rtlCol="0">
            <a:spAutoFit/>
          </a:bodyPr>
          <a:lstStyle/>
          <a:p>
            <a:r>
              <a:rPr lang="en-US" sz="3600" b="1" dirty="0"/>
              <a:t>Silberman 2015</a:t>
            </a:r>
          </a:p>
        </p:txBody>
      </p:sp>
    </p:spTree>
    <p:extLst>
      <p:ext uri="{BB962C8B-B14F-4D97-AF65-F5344CB8AC3E}">
        <p14:creationId xmlns:p14="http://schemas.microsoft.com/office/powerpoint/2010/main" val="316682644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0E90C-729B-3044-8126-B00E06D99F34}"/>
              </a:ext>
            </a:extLst>
          </p:cNvPr>
          <p:cNvSpPr>
            <a:spLocks noGrp="1"/>
          </p:cNvSpPr>
          <p:nvPr>
            <p:ph type="title"/>
          </p:nvPr>
        </p:nvSpPr>
        <p:spPr>
          <a:xfrm>
            <a:off x="2286002" y="-262053"/>
            <a:ext cx="13715999" cy="1527252"/>
          </a:xfrm>
        </p:spPr>
        <p:txBody>
          <a:bodyPr/>
          <a:lstStyle/>
          <a:p>
            <a:r>
              <a:rPr lang="en-US" dirty="0"/>
              <a:t>Facilitation </a:t>
            </a:r>
            <a:r>
              <a:rPr lang="en-US" dirty="0" smtClean="0"/>
              <a:t>Tips</a:t>
            </a:r>
            <a:endParaRPr lang="en-US" dirty="0"/>
          </a:p>
        </p:txBody>
      </p:sp>
      <p:pic>
        <p:nvPicPr>
          <p:cNvPr id="5" name="Picture 4">
            <a:extLst>
              <a:ext uri="{FF2B5EF4-FFF2-40B4-BE49-F238E27FC236}">
                <a16:creationId xmlns:a16="http://schemas.microsoft.com/office/drawing/2014/main" id="{D57BD71F-4511-9249-AFB3-EB1A63EB7C56}"/>
              </a:ext>
            </a:extLst>
          </p:cNvPr>
          <p:cNvPicPr>
            <a:picLocks noChangeAspect="1"/>
          </p:cNvPicPr>
          <p:nvPr/>
        </p:nvPicPr>
        <p:blipFill>
          <a:blip r:embed="rId2"/>
          <a:stretch>
            <a:fillRect/>
          </a:stretch>
        </p:blipFill>
        <p:spPr>
          <a:xfrm>
            <a:off x="14490125" y="2676293"/>
            <a:ext cx="3428999" cy="5604417"/>
          </a:xfrm>
          <a:prstGeom prst="rect">
            <a:avLst/>
          </a:prstGeom>
        </p:spPr>
      </p:pic>
    </p:spTree>
    <p:extLst>
      <p:ext uri="{BB962C8B-B14F-4D97-AF65-F5344CB8AC3E}">
        <p14:creationId xmlns:p14="http://schemas.microsoft.com/office/powerpoint/2010/main" val="119697090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0E90C-729B-3044-8126-B00E06D99F34}"/>
              </a:ext>
            </a:extLst>
          </p:cNvPr>
          <p:cNvSpPr>
            <a:spLocks noGrp="1"/>
          </p:cNvSpPr>
          <p:nvPr>
            <p:ph type="title"/>
          </p:nvPr>
        </p:nvSpPr>
        <p:spPr>
          <a:xfrm>
            <a:off x="2286002" y="-262053"/>
            <a:ext cx="13715999" cy="1527252"/>
          </a:xfrm>
        </p:spPr>
        <p:txBody>
          <a:bodyPr/>
          <a:lstStyle/>
          <a:p>
            <a:r>
              <a:rPr lang="en-US" dirty="0"/>
              <a:t>Facilitation </a:t>
            </a:r>
            <a:r>
              <a:rPr lang="en-US" dirty="0" smtClean="0"/>
              <a:t>Tips</a:t>
            </a:r>
            <a:endParaRPr lang="en-US" dirty="0"/>
          </a:p>
        </p:txBody>
      </p:sp>
      <p:sp>
        <p:nvSpPr>
          <p:cNvPr id="3" name="Content Placeholder 2">
            <a:extLst>
              <a:ext uri="{FF2B5EF4-FFF2-40B4-BE49-F238E27FC236}">
                <a16:creationId xmlns:a16="http://schemas.microsoft.com/office/drawing/2014/main" id="{59E4E5D4-66DD-1A48-B32F-2C53299B8421}"/>
              </a:ext>
            </a:extLst>
          </p:cNvPr>
          <p:cNvSpPr>
            <a:spLocks noGrp="1"/>
          </p:cNvSpPr>
          <p:nvPr>
            <p:ph idx="1"/>
          </p:nvPr>
        </p:nvSpPr>
        <p:spPr>
          <a:xfrm>
            <a:off x="654627" y="1766870"/>
            <a:ext cx="13638069" cy="7491431"/>
          </a:xfrm>
        </p:spPr>
        <p:txBody>
          <a:bodyPr>
            <a:noAutofit/>
          </a:bodyPr>
          <a:lstStyle/>
          <a:p>
            <a:r>
              <a:rPr lang="en-US" sz="3900" b="0" dirty="0"/>
              <a:t>Pay close attention to teacher “talk</a:t>
            </a:r>
            <a:r>
              <a:rPr lang="en-US" sz="3900" b="0" dirty="0" smtClean="0"/>
              <a:t>.”</a:t>
            </a:r>
            <a:endParaRPr lang="en-US" sz="3900" b="0" dirty="0"/>
          </a:p>
        </p:txBody>
      </p:sp>
      <p:pic>
        <p:nvPicPr>
          <p:cNvPr id="5" name="Picture 4">
            <a:extLst>
              <a:ext uri="{FF2B5EF4-FFF2-40B4-BE49-F238E27FC236}">
                <a16:creationId xmlns:a16="http://schemas.microsoft.com/office/drawing/2014/main" id="{D57BD71F-4511-9249-AFB3-EB1A63EB7C56}"/>
              </a:ext>
            </a:extLst>
          </p:cNvPr>
          <p:cNvPicPr>
            <a:picLocks noChangeAspect="1"/>
          </p:cNvPicPr>
          <p:nvPr/>
        </p:nvPicPr>
        <p:blipFill>
          <a:blip r:embed="rId2"/>
          <a:stretch>
            <a:fillRect/>
          </a:stretch>
        </p:blipFill>
        <p:spPr>
          <a:xfrm>
            <a:off x="14490125" y="2676293"/>
            <a:ext cx="3428999" cy="5604417"/>
          </a:xfrm>
          <a:prstGeom prst="rect">
            <a:avLst/>
          </a:prstGeom>
        </p:spPr>
      </p:pic>
      <p:sp>
        <p:nvSpPr>
          <p:cNvPr id="6" name="TextBox 5">
            <a:extLst>
              <a:ext uri="{FF2B5EF4-FFF2-40B4-BE49-F238E27FC236}">
                <a16:creationId xmlns:a16="http://schemas.microsoft.com/office/drawing/2014/main" id="{15DE74F0-28EE-654C-A2EF-A508D31E55DC}"/>
              </a:ext>
            </a:extLst>
          </p:cNvPr>
          <p:cNvSpPr txBox="1"/>
          <p:nvPr/>
        </p:nvSpPr>
        <p:spPr>
          <a:xfrm>
            <a:off x="13680296" y="9420191"/>
            <a:ext cx="4522585" cy="646331"/>
          </a:xfrm>
          <a:prstGeom prst="rect">
            <a:avLst/>
          </a:prstGeom>
          <a:noFill/>
        </p:spPr>
        <p:txBody>
          <a:bodyPr wrap="none" rtlCol="0">
            <a:spAutoFit/>
          </a:bodyPr>
          <a:lstStyle/>
          <a:p>
            <a:r>
              <a:rPr lang="en-US" sz="3600" b="1" dirty="0"/>
              <a:t>Datnow and Park 2019</a:t>
            </a:r>
          </a:p>
        </p:txBody>
      </p:sp>
    </p:spTree>
    <p:extLst>
      <p:ext uri="{BB962C8B-B14F-4D97-AF65-F5344CB8AC3E}">
        <p14:creationId xmlns:p14="http://schemas.microsoft.com/office/powerpoint/2010/main" val="808304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0E90C-729B-3044-8126-B00E06D99F34}"/>
              </a:ext>
            </a:extLst>
          </p:cNvPr>
          <p:cNvSpPr>
            <a:spLocks noGrp="1"/>
          </p:cNvSpPr>
          <p:nvPr>
            <p:ph type="title"/>
          </p:nvPr>
        </p:nvSpPr>
        <p:spPr>
          <a:xfrm>
            <a:off x="2286002" y="-262053"/>
            <a:ext cx="13715999" cy="1527252"/>
          </a:xfrm>
        </p:spPr>
        <p:txBody>
          <a:bodyPr/>
          <a:lstStyle/>
          <a:p>
            <a:r>
              <a:rPr lang="en-US" dirty="0"/>
              <a:t>Facilitation </a:t>
            </a:r>
            <a:r>
              <a:rPr lang="en-US" dirty="0" smtClean="0"/>
              <a:t>Tips</a:t>
            </a:r>
            <a:endParaRPr lang="en-US" dirty="0"/>
          </a:p>
        </p:txBody>
      </p:sp>
      <p:sp>
        <p:nvSpPr>
          <p:cNvPr id="3" name="Content Placeholder 2">
            <a:extLst>
              <a:ext uri="{FF2B5EF4-FFF2-40B4-BE49-F238E27FC236}">
                <a16:creationId xmlns:a16="http://schemas.microsoft.com/office/drawing/2014/main" id="{59E4E5D4-66DD-1A48-B32F-2C53299B8421}"/>
              </a:ext>
            </a:extLst>
          </p:cNvPr>
          <p:cNvSpPr>
            <a:spLocks noGrp="1"/>
          </p:cNvSpPr>
          <p:nvPr>
            <p:ph idx="1"/>
          </p:nvPr>
        </p:nvSpPr>
        <p:spPr>
          <a:xfrm>
            <a:off x="654627" y="1766870"/>
            <a:ext cx="13638069" cy="7491431"/>
          </a:xfrm>
        </p:spPr>
        <p:txBody>
          <a:bodyPr>
            <a:noAutofit/>
          </a:bodyPr>
          <a:lstStyle/>
          <a:p>
            <a:r>
              <a:rPr lang="en-US" sz="3900" b="0" dirty="0"/>
              <a:t>Pay close attention to teacher “talk.”</a:t>
            </a:r>
          </a:p>
          <a:p>
            <a:r>
              <a:rPr lang="en-US" sz="3900" b="0" dirty="0"/>
              <a:t>Don’t reinforce a culture of low expectations</a:t>
            </a:r>
            <a:r>
              <a:rPr lang="en-US" sz="3900" b="0" dirty="0" smtClean="0"/>
              <a:t>.</a:t>
            </a:r>
            <a:endParaRPr lang="en-US" sz="3900" b="0" dirty="0"/>
          </a:p>
        </p:txBody>
      </p:sp>
      <p:pic>
        <p:nvPicPr>
          <p:cNvPr id="5" name="Picture 4">
            <a:extLst>
              <a:ext uri="{FF2B5EF4-FFF2-40B4-BE49-F238E27FC236}">
                <a16:creationId xmlns:a16="http://schemas.microsoft.com/office/drawing/2014/main" id="{D57BD71F-4511-9249-AFB3-EB1A63EB7C56}"/>
              </a:ext>
            </a:extLst>
          </p:cNvPr>
          <p:cNvPicPr>
            <a:picLocks noChangeAspect="1"/>
          </p:cNvPicPr>
          <p:nvPr/>
        </p:nvPicPr>
        <p:blipFill>
          <a:blip r:embed="rId2"/>
          <a:stretch>
            <a:fillRect/>
          </a:stretch>
        </p:blipFill>
        <p:spPr>
          <a:xfrm>
            <a:off x="14490125" y="2676293"/>
            <a:ext cx="3428999" cy="5604417"/>
          </a:xfrm>
          <a:prstGeom prst="rect">
            <a:avLst/>
          </a:prstGeom>
        </p:spPr>
      </p:pic>
      <p:sp>
        <p:nvSpPr>
          <p:cNvPr id="6" name="TextBox 5">
            <a:extLst>
              <a:ext uri="{FF2B5EF4-FFF2-40B4-BE49-F238E27FC236}">
                <a16:creationId xmlns:a16="http://schemas.microsoft.com/office/drawing/2014/main" id="{15DE74F0-28EE-654C-A2EF-A508D31E55DC}"/>
              </a:ext>
            </a:extLst>
          </p:cNvPr>
          <p:cNvSpPr txBox="1"/>
          <p:nvPr/>
        </p:nvSpPr>
        <p:spPr>
          <a:xfrm>
            <a:off x="13680296" y="9420191"/>
            <a:ext cx="4522585" cy="646331"/>
          </a:xfrm>
          <a:prstGeom prst="rect">
            <a:avLst/>
          </a:prstGeom>
          <a:noFill/>
        </p:spPr>
        <p:txBody>
          <a:bodyPr wrap="none" rtlCol="0">
            <a:spAutoFit/>
          </a:bodyPr>
          <a:lstStyle/>
          <a:p>
            <a:r>
              <a:rPr lang="en-US" sz="3600" b="1" dirty="0"/>
              <a:t>Datnow and Park 2019</a:t>
            </a:r>
          </a:p>
        </p:txBody>
      </p:sp>
    </p:spTree>
    <p:extLst>
      <p:ext uri="{BB962C8B-B14F-4D97-AF65-F5344CB8AC3E}">
        <p14:creationId xmlns:p14="http://schemas.microsoft.com/office/powerpoint/2010/main" val="3799378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AF41F-B3C8-3946-AD79-A6634351F4C2}"/>
              </a:ext>
            </a:extLst>
          </p:cNvPr>
          <p:cNvSpPr>
            <a:spLocks noGrp="1"/>
          </p:cNvSpPr>
          <p:nvPr>
            <p:ph type="title"/>
          </p:nvPr>
        </p:nvSpPr>
        <p:spPr>
          <a:xfrm>
            <a:off x="713792" y="300416"/>
            <a:ext cx="9344610" cy="1714500"/>
          </a:xfrm>
        </p:spPr>
        <p:txBody>
          <a:bodyPr>
            <a:normAutofit/>
          </a:bodyPr>
          <a:lstStyle/>
          <a:p>
            <a:r>
              <a:rPr lang="en-US" dirty="0"/>
              <a:t>The PLC/TBT Bandwagon</a:t>
            </a:r>
          </a:p>
        </p:txBody>
      </p:sp>
      <p:sp>
        <p:nvSpPr>
          <p:cNvPr id="3" name="Content Placeholder 2">
            <a:extLst>
              <a:ext uri="{FF2B5EF4-FFF2-40B4-BE49-F238E27FC236}">
                <a16:creationId xmlns:a16="http://schemas.microsoft.com/office/drawing/2014/main" id="{D41AA45B-84BF-CB4F-894B-BB4D72A2597F}"/>
              </a:ext>
            </a:extLst>
          </p:cNvPr>
          <p:cNvSpPr>
            <a:spLocks noGrp="1"/>
          </p:cNvSpPr>
          <p:nvPr>
            <p:ph idx="1"/>
          </p:nvPr>
        </p:nvSpPr>
        <p:spPr>
          <a:xfrm>
            <a:off x="5040968" y="2718512"/>
            <a:ext cx="12805353" cy="7227240"/>
          </a:xfrm>
        </p:spPr>
        <p:txBody>
          <a:bodyPr>
            <a:normAutofit/>
          </a:bodyPr>
          <a:lstStyle/>
          <a:p>
            <a:r>
              <a:rPr lang="en-US" b="0" dirty="0"/>
              <a:t>Starts with the structures (like time, frequency, etc</a:t>
            </a:r>
            <a:r>
              <a:rPr lang="en-US" b="0" dirty="0" smtClean="0"/>
              <a:t>.)</a:t>
            </a:r>
            <a:endParaRPr lang="en-US" b="0" dirty="0"/>
          </a:p>
        </p:txBody>
      </p:sp>
      <p:pic>
        <p:nvPicPr>
          <p:cNvPr id="5" name="Picture 4">
            <a:extLst>
              <a:ext uri="{FF2B5EF4-FFF2-40B4-BE49-F238E27FC236}">
                <a16:creationId xmlns:a16="http://schemas.microsoft.com/office/drawing/2014/main" id="{5D5B86D3-7D55-064A-B4C3-F74B87889C4F}"/>
              </a:ext>
            </a:extLst>
          </p:cNvPr>
          <p:cNvPicPr>
            <a:picLocks noChangeAspect="1"/>
          </p:cNvPicPr>
          <p:nvPr/>
        </p:nvPicPr>
        <p:blipFill>
          <a:blip r:embed="rId2"/>
          <a:stretch>
            <a:fillRect/>
          </a:stretch>
        </p:blipFill>
        <p:spPr>
          <a:xfrm>
            <a:off x="713793" y="3468377"/>
            <a:ext cx="3928188" cy="3829413"/>
          </a:xfrm>
          <a:prstGeom prst="rect">
            <a:avLst/>
          </a:prstGeom>
        </p:spPr>
      </p:pic>
      <p:pic>
        <p:nvPicPr>
          <p:cNvPr id="7" name="Picture 6">
            <a:extLst>
              <a:ext uri="{FF2B5EF4-FFF2-40B4-BE49-F238E27FC236}">
                <a16:creationId xmlns:a16="http://schemas.microsoft.com/office/drawing/2014/main" id="{3F50378A-C2E7-8544-B4CF-042A747A1C2F}"/>
              </a:ext>
            </a:extLst>
          </p:cNvPr>
          <p:cNvPicPr>
            <a:picLocks noChangeAspect="1"/>
          </p:cNvPicPr>
          <p:nvPr/>
        </p:nvPicPr>
        <p:blipFill>
          <a:blip r:embed="rId3"/>
          <a:stretch>
            <a:fillRect/>
          </a:stretch>
        </p:blipFill>
        <p:spPr>
          <a:xfrm>
            <a:off x="12890810" y="138985"/>
            <a:ext cx="5079381" cy="2037362"/>
          </a:xfrm>
          <a:prstGeom prst="rect">
            <a:avLst/>
          </a:prstGeom>
        </p:spPr>
      </p:pic>
      <p:sp>
        <p:nvSpPr>
          <p:cNvPr id="8" name="TextBox 7">
            <a:extLst>
              <a:ext uri="{FF2B5EF4-FFF2-40B4-BE49-F238E27FC236}">
                <a16:creationId xmlns:a16="http://schemas.microsoft.com/office/drawing/2014/main" id="{08502FE3-0895-6F4A-A33E-10C35F9E7846}"/>
              </a:ext>
            </a:extLst>
          </p:cNvPr>
          <p:cNvSpPr txBox="1"/>
          <p:nvPr/>
        </p:nvSpPr>
        <p:spPr>
          <a:xfrm>
            <a:off x="13126649" y="9386753"/>
            <a:ext cx="4522585" cy="646331"/>
          </a:xfrm>
          <a:prstGeom prst="rect">
            <a:avLst/>
          </a:prstGeom>
          <a:noFill/>
        </p:spPr>
        <p:txBody>
          <a:bodyPr wrap="none" rtlCol="0">
            <a:spAutoFit/>
          </a:bodyPr>
          <a:lstStyle/>
          <a:p>
            <a:r>
              <a:rPr lang="en-US" sz="3600" b="1" dirty="0"/>
              <a:t>Datnow and Park 2019</a:t>
            </a:r>
          </a:p>
        </p:txBody>
      </p:sp>
    </p:spTree>
    <p:extLst>
      <p:ext uri="{BB962C8B-B14F-4D97-AF65-F5344CB8AC3E}">
        <p14:creationId xmlns:p14="http://schemas.microsoft.com/office/powerpoint/2010/main" val="1148709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0E90C-729B-3044-8126-B00E06D99F34}"/>
              </a:ext>
            </a:extLst>
          </p:cNvPr>
          <p:cNvSpPr>
            <a:spLocks noGrp="1"/>
          </p:cNvSpPr>
          <p:nvPr>
            <p:ph type="title"/>
          </p:nvPr>
        </p:nvSpPr>
        <p:spPr>
          <a:xfrm>
            <a:off x="2286002" y="-262053"/>
            <a:ext cx="13715999" cy="1527252"/>
          </a:xfrm>
        </p:spPr>
        <p:txBody>
          <a:bodyPr/>
          <a:lstStyle/>
          <a:p>
            <a:r>
              <a:rPr lang="en-US" dirty="0"/>
              <a:t>Facilitation </a:t>
            </a:r>
            <a:r>
              <a:rPr lang="en-US" dirty="0" smtClean="0"/>
              <a:t>Tips</a:t>
            </a:r>
            <a:endParaRPr lang="en-US" dirty="0"/>
          </a:p>
        </p:txBody>
      </p:sp>
      <p:sp>
        <p:nvSpPr>
          <p:cNvPr id="3" name="Content Placeholder 2">
            <a:extLst>
              <a:ext uri="{FF2B5EF4-FFF2-40B4-BE49-F238E27FC236}">
                <a16:creationId xmlns:a16="http://schemas.microsoft.com/office/drawing/2014/main" id="{59E4E5D4-66DD-1A48-B32F-2C53299B8421}"/>
              </a:ext>
            </a:extLst>
          </p:cNvPr>
          <p:cNvSpPr>
            <a:spLocks noGrp="1"/>
          </p:cNvSpPr>
          <p:nvPr>
            <p:ph idx="1"/>
          </p:nvPr>
        </p:nvSpPr>
        <p:spPr>
          <a:xfrm>
            <a:off x="654627" y="1766870"/>
            <a:ext cx="13638069" cy="7491431"/>
          </a:xfrm>
        </p:spPr>
        <p:txBody>
          <a:bodyPr>
            <a:noAutofit/>
          </a:bodyPr>
          <a:lstStyle/>
          <a:p>
            <a:r>
              <a:rPr lang="en-US" sz="3900" b="0" dirty="0"/>
              <a:t>Pay close attention to teacher “talk.”</a:t>
            </a:r>
          </a:p>
          <a:p>
            <a:r>
              <a:rPr lang="en-US" sz="3900" b="0" dirty="0"/>
              <a:t>Don’t reinforce a culture of low expectations.</a:t>
            </a:r>
          </a:p>
          <a:p>
            <a:r>
              <a:rPr lang="en-US" sz="3900" b="0" dirty="0"/>
              <a:t>Try not using terms such as “low, high or below” grade level, resource rooms, special education, or other placements, home life, reinforce these beliefs</a:t>
            </a:r>
            <a:r>
              <a:rPr lang="en-US" sz="3900" b="0" dirty="0" smtClean="0"/>
              <a:t>.</a:t>
            </a:r>
            <a:endParaRPr lang="en-US" sz="3900" b="0" dirty="0"/>
          </a:p>
        </p:txBody>
      </p:sp>
      <p:pic>
        <p:nvPicPr>
          <p:cNvPr id="5" name="Picture 4">
            <a:extLst>
              <a:ext uri="{FF2B5EF4-FFF2-40B4-BE49-F238E27FC236}">
                <a16:creationId xmlns:a16="http://schemas.microsoft.com/office/drawing/2014/main" id="{D57BD71F-4511-9249-AFB3-EB1A63EB7C56}"/>
              </a:ext>
            </a:extLst>
          </p:cNvPr>
          <p:cNvPicPr>
            <a:picLocks noChangeAspect="1"/>
          </p:cNvPicPr>
          <p:nvPr/>
        </p:nvPicPr>
        <p:blipFill>
          <a:blip r:embed="rId2"/>
          <a:stretch>
            <a:fillRect/>
          </a:stretch>
        </p:blipFill>
        <p:spPr>
          <a:xfrm>
            <a:off x="14490125" y="2676293"/>
            <a:ext cx="3428999" cy="5604417"/>
          </a:xfrm>
          <a:prstGeom prst="rect">
            <a:avLst/>
          </a:prstGeom>
        </p:spPr>
      </p:pic>
      <p:sp>
        <p:nvSpPr>
          <p:cNvPr id="6" name="TextBox 5">
            <a:extLst>
              <a:ext uri="{FF2B5EF4-FFF2-40B4-BE49-F238E27FC236}">
                <a16:creationId xmlns:a16="http://schemas.microsoft.com/office/drawing/2014/main" id="{15DE74F0-28EE-654C-A2EF-A508D31E55DC}"/>
              </a:ext>
            </a:extLst>
          </p:cNvPr>
          <p:cNvSpPr txBox="1"/>
          <p:nvPr/>
        </p:nvSpPr>
        <p:spPr>
          <a:xfrm>
            <a:off x="13680296" y="9420191"/>
            <a:ext cx="4522585" cy="646331"/>
          </a:xfrm>
          <a:prstGeom prst="rect">
            <a:avLst/>
          </a:prstGeom>
          <a:noFill/>
        </p:spPr>
        <p:txBody>
          <a:bodyPr wrap="none" rtlCol="0">
            <a:spAutoFit/>
          </a:bodyPr>
          <a:lstStyle/>
          <a:p>
            <a:r>
              <a:rPr lang="en-US" sz="3600" b="1" dirty="0"/>
              <a:t>Datnow and Park 2019</a:t>
            </a:r>
          </a:p>
        </p:txBody>
      </p:sp>
    </p:spTree>
    <p:extLst>
      <p:ext uri="{BB962C8B-B14F-4D97-AF65-F5344CB8AC3E}">
        <p14:creationId xmlns:p14="http://schemas.microsoft.com/office/powerpoint/2010/main" val="4064792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0E90C-729B-3044-8126-B00E06D99F34}"/>
              </a:ext>
            </a:extLst>
          </p:cNvPr>
          <p:cNvSpPr>
            <a:spLocks noGrp="1"/>
          </p:cNvSpPr>
          <p:nvPr>
            <p:ph type="title"/>
          </p:nvPr>
        </p:nvSpPr>
        <p:spPr>
          <a:xfrm>
            <a:off x="2286002" y="-262053"/>
            <a:ext cx="13715999" cy="1527252"/>
          </a:xfrm>
        </p:spPr>
        <p:txBody>
          <a:bodyPr/>
          <a:lstStyle/>
          <a:p>
            <a:r>
              <a:rPr lang="en-US" dirty="0"/>
              <a:t>Facilitation </a:t>
            </a:r>
            <a:r>
              <a:rPr lang="en-US" dirty="0" smtClean="0"/>
              <a:t>Tips</a:t>
            </a:r>
            <a:endParaRPr lang="en-US" dirty="0"/>
          </a:p>
        </p:txBody>
      </p:sp>
      <p:sp>
        <p:nvSpPr>
          <p:cNvPr id="3" name="Content Placeholder 2">
            <a:extLst>
              <a:ext uri="{FF2B5EF4-FFF2-40B4-BE49-F238E27FC236}">
                <a16:creationId xmlns:a16="http://schemas.microsoft.com/office/drawing/2014/main" id="{59E4E5D4-66DD-1A48-B32F-2C53299B8421}"/>
              </a:ext>
            </a:extLst>
          </p:cNvPr>
          <p:cNvSpPr>
            <a:spLocks noGrp="1"/>
          </p:cNvSpPr>
          <p:nvPr>
            <p:ph idx="1"/>
          </p:nvPr>
        </p:nvSpPr>
        <p:spPr>
          <a:xfrm>
            <a:off x="654627" y="1766870"/>
            <a:ext cx="13638069" cy="7491431"/>
          </a:xfrm>
        </p:spPr>
        <p:txBody>
          <a:bodyPr>
            <a:noAutofit/>
          </a:bodyPr>
          <a:lstStyle/>
          <a:p>
            <a:r>
              <a:rPr lang="en-US" sz="3900" b="0" dirty="0"/>
              <a:t>Pay close attention to teacher “talk.”</a:t>
            </a:r>
          </a:p>
          <a:p>
            <a:r>
              <a:rPr lang="en-US" sz="3900" b="0" dirty="0"/>
              <a:t>Don’t reinforce a culture of low expectations.</a:t>
            </a:r>
          </a:p>
          <a:p>
            <a:r>
              <a:rPr lang="en-US" sz="3900" b="0" dirty="0"/>
              <a:t>Try not using terms such as “low, high or below” grade level, resource rooms, special education, or other placements, home life, reinforce these beliefs.</a:t>
            </a:r>
          </a:p>
          <a:p>
            <a:r>
              <a:rPr lang="en-US" sz="3900" b="0" dirty="0"/>
              <a:t>Don’t use data to confirm deficit assumptions; it reinforces a culture of low expectations and stereotypes</a:t>
            </a:r>
            <a:r>
              <a:rPr lang="en-US" sz="3900" b="0" dirty="0" smtClean="0"/>
              <a:t>.</a:t>
            </a:r>
            <a:endParaRPr lang="en-US" sz="3900" b="0" dirty="0"/>
          </a:p>
        </p:txBody>
      </p:sp>
      <p:pic>
        <p:nvPicPr>
          <p:cNvPr id="5" name="Picture 4">
            <a:extLst>
              <a:ext uri="{FF2B5EF4-FFF2-40B4-BE49-F238E27FC236}">
                <a16:creationId xmlns:a16="http://schemas.microsoft.com/office/drawing/2014/main" id="{D57BD71F-4511-9249-AFB3-EB1A63EB7C56}"/>
              </a:ext>
            </a:extLst>
          </p:cNvPr>
          <p:cNvPicPr>
            <a:picLocks noChangeAspect="1"/>
          </p:cNvPicPr>
          <p:nvPr/>
        </p:nvPicPr>
        <p:blipFill>
          <a:blip r:embed="rId2"/>
          <a:stretch>
            <a:fillRect/>
          </a:stretch>
        </p:blipFill>
        <p:spPr>
          <a:xfrm>
            <a:off x="14490125" y="2676293"/>
            <a:ext cx="3428999" cy="5604417"/>
          </a:xfrm>
          <a:prstGeom prst="rect">
            <a:avLst/>
          </a:prstGeom>
        </p:spPr>
      </p:pic>
      <p:sp>
        <p:nvSpPr>
          <p:cNvPr id="6" name="TextBox 5">
            <a:extLst>
              <a:ext uri="{FF2B5EF4-FFF2-40B4-BE49-F238E27FC236}">
                <a16:creationId xmlns:a16="http://schemas.microsoft.com/office/drawing/2014/main" id="{15DE74F0-28EE-654C-A2EF-A508D31E55DC}"/>
              </a:ext>
            </a:extLst>
          </p:cNvPr>
          <p:cNvSpPr txBox="1"/>
          <p:nvPr/>
        </p:nvSpPr>
        <p:spPr>
          <a:xfrm>
            <a:off x="13680296" y="9420191"/>
            <a:ext cx="4522585" cy="646331"/>
          </a:xfrm>
          <a:prstGeom prst="rect">
            <a:avLst/>
          </a:prstGeom>
          <a:noFill/>
        </p:spPr>
        <p:txBody>
          <a:bodyPr wrap="none" rtlCol="0">
            <a:spAutoFit/>
          </a:bodyPr>
          <a:lstStyle/>
          <a:p>
            <a:r>
              <a:rPr lang="en-US" sz="3600" b="1" dirty="0"/>
              <a:t>Datnow and Park 2019</a:t>
            </a:r>
          </a:p>
        </p:txBody>
      </p:sp>
    </p:spTree>
    <p:extLst>
      <p:ext uri="{BB962C8B-B14F-4D97-AF65-F5344CB8AC3E}">
        <p14:creationId xmlns:p14="http://schemas.microsoft.com/office/powerpoint/2010/main" val="3350208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0E90C-729B-3044-8126-B00E06D99F34}"/>
              </a:ext>
            </a:extLst>
          </p:cNvPr>
          <p:cNvSpPr>
            <a:spLocks noGrp="1"/>
          </p:cNvSpPr>
          <p:nvPr>
            <p:ph type="title"/>
          </p:nvPr>
        </p:nvSpPr>
        <p:spPr>
          <a:xfrm>
            <a:off x="2286002" y="-262053"/>
            <a:ext cx="13715999" cy="1527252"/>
          </a:xfrm>
        </p:spPr>
        <p:txBody>
          <a:bodyPr/>
          <a:lstStyle/>
          <a:p>
            <a:r>
              <a:rPr lang="en-US" dirty="0"/>
              <a:t>Facilitation </a:t>
            </a:r>
            <a:r>
              <a:rPr lang="en-US" dirty="0" smtClean="0"/>
              <a:t>Tips</a:t>
            </a:r>
            <a:endParaRPr lang="en-US" dirty="0"/>
          </a:p>
        </p:txBody>
      </p:sp>
      <p:sp>
        <p:nvSpPr>
          <p:cNvPr id="3" name="Content Placeholder 2">
            <a:extLst>
              <a:ext uri="{FF2B5EF4-FFF2-40B4-BE49-F238E27FC236}">
                <a16:creationId xmlns:a16="http://schemas.microsoft.com/office/drawing/2014/main" id="{59E4E5D4-66DD-1A48-B32F-2C53299B8421}"/>
              </a:ext>
            </a:extLst>
          </p:cNvPr>
          <p:cNvSpPr>
            <a:spLocks noGrp="1"/>
          </p:cNvSpPr>
          <p:nvPr>
            <p:ph idx="1"/>
          </p:nvPr>
        </p:nvSpPr>
        <p:spPr>
          <a:xfrm>
            <a:off x="654627" y="1766870"/>
            <a:ext cx="13638069" cy="7491431"/>
          </a:xfrm>
        </p:spPr>
        <p:txBody>
          <a:bodyPr>
            <a:noAutofit/>
          </a:bodyPr>
          <a:lstStyle/>
          <a:p>
            <a:r>
              <a:rPr lang="en-US" sz="3900" b="0" dirty="0"/>
              <a:t>Pay close attention to teacher “talk.”</a:t>
            </a:r>
          </a:p>
          <a:p>
            <a:r>
              <a:rPr lang="en-US" sz="3900" b="0" dirty="0"/>
              <a:t>Don’t reinforce a culture of low expectations.</a:t>
            </a:r>
          </a:p>
          <a:p>
            <a:r>
              <a:rPr lang="en-US" sz="3900" b="0" dirty="0"/>
              <a:t>Try not using terms such as “low, high or below” grade level, resource rooms, special education, or other placements, home life, reinforce these beliefs.</a:t>
            </a:r>
          </a:p>
          <a:p>
            <a:r>
              <a:rPr lang="en-US" sz="3900" b="0" dirty="0"/>
              <a:t>Don’t use data to confirm deficit assumptions; it reinforces a culture of low expectations and stereotypes.</a:t>
            </a:r>
          </a:p>
          <a:p>
            <a:r>
              <a:rPr lang="en-US" sz="3900" b="0" dirty="0"/>
              <a:t>These results reinforce assumptions about students instead of teaching practices</a:t>
            </a:r>
            <a:r>
              <a:rPr lang="en-US" sz="3900" b="0" dirty="0" smtClean="0"/>
              <a:t>.</a:t>
            </a:r>
            <a:endParaRPr lang="en-US" sz="3900" b="0" dirty="0"/>
          </a:p>
        </p:txBody>
      </p:sp>
      <p:pic>
        <p:nvPicPr>
          <p:cNvPr id="5" name="Picture 4">
            <a:extLst>
              <a:ext uri="{FF2B5EF4-FFF2-40B4-BE49-F238E27FC236}">
                <a16:creationId xmlns:a16="http://schemas.microsoft.com/office/drawing/2014/main" id="{D57BD71F-4511-9249-AFB3-EB1A63EB7C56}"/>
              </a:ext>
            </a:extLst>
          </p:cNvPr>
          <p:cNvPicPr>
            <a:picLocks noChangeAspect="1"/>
          </p:cNvPicPr>
          <p:nvPr/>
        </p:nvPicPr>
        <p:blipFill>
          <a:blip r:embed="rId2"/>
          <a:stretch>
            <a:fillRect/>
          </a:stretch>
        </p:blipFill>
        <p:spPr>
          <a:xfrm>
            <a:off x="14490125" y="2676293"/>
            <a:ext cx="3428999" cy="5604417"/>
          </a:xfrm>
          <a:prstGeom prst="rect">
            <a:avLst/>
          </a:prstGeom>
        </p:spPr>
      </p:pic>
      <p:sp>
        <p:nvSpPr>
          <p:cNvPr id="6" name="TextBox 5">
            <a:extLst>
              <a:ext uri="{FF2B5EF4-FFF2-40B4-BE49-F238E27FC236}">
                <a16:creationId xmlns:a16="http://schemas.microsoft.com/office/drawing/2014/main" id="{15DE74F0-28EE-654C-A2EF-A508D31E55DC}"/>
              </a:ext>
            </a:extLst>
          </p:cNvPr>
          <p:cNvSpPr txBox="1"/>
          <p:nvPr/>
        </p:nvSpPr>
        <p:spPr>
          <a:xfrm>
            <a:off x="13680296" y="9420191"/>
            <a:ext cx="4522585" cy="646331"/>
          </a:xfrm>
          <a:prstGeom prst="rect">
            <a:avLst/>
          </a:prstGeom>
          <a:noFill/>
        </p:spPr>
        <p:txBody>
          <a:bodyPr wrap="none" rtlCol="0">
            <a:spAutoFit/>
          </a:bodyPr>
          <a:lstStyle/>
          <a:p>
            <a:r>
              <a:rPr lang="en-US" sz="3600" b="1" dirty="0"/>
              <a:t>Datnow and Park 2019</a:t>
            </a:r>
          </a:p>
        </p:txBody>
      </p:sp>
    </p:spTree>
    <p:extLst>
      <p:ext uri="{BB962C8B-B14F-4D97-AF65-F5344CB8AC3E}">
        <p14:creationId xmlns:p14="http://schemas.microsoft.com/office/powerpoint/2010/main" val="2720051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0E90C-729B-3044-8126-B00E06D99F34}"/>
              </a:ext>
            </a:extLst>
          </p:cNvPr>
          <p:cNvSpPr>
            <a:spLocks noGrp="1"/>
          </p:cNvSpPr>
          <p:nvPr>
            <p:ph type="title"/>
          </p:nvPr>
        </p:nvSpPr>
        <p:spPr>
          <a:xfrm>
            <a:off x="2286002" y="-262053"/>
            <a:ext cx="13715999" cy="1527252"/>
          </a:xfrm>
        </p:spPr>
        <p:txBody>
          <a:bodyPr/>
          <a:lstStyle/>
          <a:p>
            <a:r>
              <a:rPr lang="en-US" dirty="0"/>
              <a:t>Facilitation </a:t>
            </a:r>
            <a:r>
              <a:rPr lang="en-US" dirty="0" smtClean="0"/>
              <a:t>Tips</a:t>
            </a:r>
            <a:endParaRPr lang="en-US" dirty="0"/>
          </a:p>
        </p:txBody>
      </p:sp>
      <p:sp>
        <p:nvSpPr>
          <p:cNvPr id="3" name="Content Placeholder 2">
            <a:extLst>
              <a:ext uri="{FF2B5EF4-FFF2-40B4-BE49-F238E27FC236}">
                <a16:creationId xmlns:a16="http://schemas.microsoft.com/office/drawing/2014/main" id="{59E4E5D4-66DD-1A48-B32F-2C53299B8421}"/>
              </a:ext>
            </a:extLst>
          </p:cNvPr>
          <p:cNvSpPr>
            <a:spLocks noGrp="1"/>
          </p:cNvSpPr>
          <p:nvPr>
            <p:ph idx="1"/>
          </p:nvPr>
        </p:nvSpPr>
        <p:spPr>
          <a:xfrm>
            <a:off x="654627" y="1766870"/>
            <a:ext cx="13638069" cy="7491431"/>
          </a:xfrm>
        </p:spPr>
        <p:txBody>
          <a:bodyPr>
            <a:noAutofit/>
          </a:bodyPr>
          <a:lstStyle/>
          <a:p>
            <a:r>
              <a:rPr lang="en-US" sz="3900" b="0" dirty="0"/>
              <a:t>Pay close attention to teacher “talk.”</a:t>
            </a:r>
          </a:p>
          <a:p>
            <a:r>
              <a:rPr lang="en-US" sz="3900" b="0" dirty="0"/>
              <a:t>Don’t reinforce a culture of low expectations.</a:t>
            </a:r>
          </a:p>
          <a:p>
            <a:r>
              <a:rPr lang="en-US" sz="3900" b="0" dirty="0"/>
              <a:t>Try not using terms such as “low, high or below” grade level, resource rooms, special education, or other placements, home life, reinforce these beliefs.</a:t>
            </a:r>
          </a:p>
          <a:p>
            <a:r>
              <a:rPr lang="en-US" sz="3900" b="0" dirty="0"/>
              <a:t>Don’t use data to confirm deficit assumptions; it reinforces a culture of low expectations and stereotypes.</a:t>
            </a:r>
          </a:p>
          <a:p>
            <a:r>
              <a:rPr lang="en-US" sz="3900" b="0" dirty="0"/>
              <a:t>These results reinforce assumptions about students instead of teaching practices.</a:t>
            </a:r>
          </a:p>
          <a:p>
            <a:r>
              <a:rPr lang="en-US" sz="3900" b="0" dirty="0"/>
              <a:t>Sometimes the use of data is a powerful tool to challenge assumptions about student learning and instructional practices.</a:t>
            </a:r>
          </a:p>
        </p:txBody>
      </p:sp>
      <p:pic>
        <p:nvPicPr>
          <p:cNvPr id="5" name="Picture 4">
            <a:extLst>
              <a:ext uri="{FF2B5EF4-FFF2-40B4-BE49-F238E27FC236}">
                <a16:creationId xmlns:a16="http://schemas.microsoft.com/office/drawing/2014/main" id="{D57BD71F-4511-9249-AFB3-EB1A63EB7C56}"/>
              </a:ext>
            </a:extLst>
          </p:cNvPr>
          <p:cNvPicPr>
            <a:picLocks noChangeAspect="1"/>
          </p:cNvPicPr>
          <p:nvPr/>
        </p:nvPicPr>
        <p:blipFill>
          <a:blip r:embed="rId2"/>
          <a:stretch>
            <a:fillRect/>
          </a:stretch>
        </p:blipFill>
        <p:spPr>
          <a:xfrm>
            <a:off x="14490125" y="2676293"/>
            <a:ext cx="3428999" cy="5604417"/>
          </a:xfrm>
          <a:prstGeom prst="rect">
            <a:avLst/>
          </a:prstGeom>
        </p:spPr>
      </p:pic>
      <p:sp>
        <p:nvSpPr>
          <p:cNvPr id="6" name="TextBox 5">
            <a:extLst>
              <a:ext uri="{FF2B5EF4-FFF2-40B4-BE49-F238E27FC236}">
                <a16:creationId xmlns:a16="http://schemas.microsoft.com/office/drawing/2014/main" id="{15DE74F0-28EE-654C-A2EF-A508D31E55DC}"/>
              </a:ext>
            </a:extLst>
          </p:cNvPr>
          <p:cNvSpPr txBox="1"/>
          <p:nvPr/>
        </p:nvSpPr>
        <p:spPr>
          <a:xfrm>
            <a:off x="13680296" y="9420191"/>
            <a:ext cx="4522585" cy="646331"/>
          </a:xfrm>
          <a:prstGeom prst="rect">
            <a:avLst/>
          </a:prstGeom>
          <a:noFill/>
        </p:spPr>
        <p:txBody>
          <a:bodyPr wrap="none" rtlCol="0">
            <a:spAutoFit/>
          </a:bodyPr>
          <a:lstStyle/>
          <a:p>
            <a:r>
              <a:rPr lang="en-US" sz="3600" b="1" dirty="0"/>
              <a:t>Datnow and Park 2019</a:t>
            </a:r>
          </a:p>
        </p:txBody>
      </p:sp>
    </p:spTree>
    <p:extLst>
      <p:ext uri="{BB962C8B-B14F-4D97-AF65-F5344CB8AC3E}">
        <p14:creationId xmlns:p14="http://schemas.microsoft.com/office/powerpoint/2010/main" val="92844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0E90C-729B-3044-8126-B00E06D99F34}"/>
              </a:ext>
            </a:extLst>
          </p:cNvPr>
          <p:cNvSpPr>
            <a:spLocks noGrp="1"/>
          </p:cNvSpPr>
          <p:nvPr>
            <p:ph type="title"/>
          </p:nvPr>
        </p:nvSpPr>
        <p:spPr/>
        <p:txBody>
          <a:bodyPr/>
          <a:lstStyle/>
          <a:p>
            <a:r>
              <a:rPr lang="en-US" dirty="0"/>
              <a:t>Facilitation </a:t>
            </a:r>
            <a:r>
              <a:rPr lang="en-US" dirty="0" smtClean="0"/>
              <a:t>Tips</a:t>
            </a:r>
            <a:endParaRPr lang="en-US" dirty="0"/>
          </a:p>
        </p:txBody>
      </p:sp>
      <p:sp>
        <p:nvSpPr>
          <p:cNvPr id="3" name="Content Placeholder 2">
            <a:extLst>
              <a:ext uri="{FF2B5EF4-FFF2-40B4-BE49-F238E27FC236}">
                <a16:creationId xmlns:a16="http://schemas.microsoft.com/office/drawing/2014/main" id="{59E4E5D4-66DD-1A48-B32F-2C53299B8421}"/>
              </a:ext>
            </a:extLst>
          </p:cNvPr>
          <p:cNvSpPr>
            <a:spLocks noGrp="1"/>
          </p:cNvSpPr>
          <p:nvPr>
            <p:ph idx="1"/>
          </p:nvPr>
        </p:nvSpPr>
        <p:spPr>
          <a:xfrm>
            <a:off x="1605395" y="2400302"/>
            <a:ext cx="13279580" cy="6788945"/>
          </a:xfrm>
        </p:spPr>
        <p:txBody>
          <a:bodyPr>
            <a:normAutofit/>
          </a:bodyPr>
          <a:lstStyle/>
          <a:p>
            <a:pPr marL="0" indent="0">
              <a:buNone/>
            </a:pPr>
            <a:r>
              <a:rPr lang="en-US" b="0" dirty="0"/>
              <a:t>Rather than talking about </a:t>
            </a:r>
            <a:r>
              <a:rPr lang="en-US" b="0" i="1" dirty="0" smtClean="0"/>
              <a:t>these kids </a:t>
            </a:r>
            <a:r>
              <a:rPr lang="en-US" b="0" dirty="0"/>
              <a:t>or their </a:t>
            </a:r>
            <a:r>
              <a:rPr lang="en-US" b="0" i="1" dirty="0" smtClean="0"/>
              <a:t>deficits,</a:t>
            </a:r>
            <a:endParaRPr lang="en-US" b="0" i="1" dirty="0"/>
          </a:p>
        </p:txBody>
      </p:sp>
      <p:pic>
        <p:nvPicPr>
          <p:cNvPr id="6" name="Picture 5">
            <a:extLst>
              <a:ext uri="{FF2B5EF4-FFF2-40B4-BE49-F238E27FC236}">
                <a16:creationId xmlns:a16="http://schemas.microsoft.com/office/drawing/2014/main" id="{ED03EA18-92FB-AD49-97F3-D9AD134C68DA}"/>
              </a:ext>
            </a:extLst>
          </p:cNvPr>
          <p:cNvPicPr>
            <a:picLocks noChangeAspect="1"/>
          </p:cNvPicPr>
          <p:nvPr/>
        </p:nvPicPr>
        <p:blipFill>
          <a:blip r:embed="rId2"/>
          <a:stretch>
            <a:fillRect/>
          </a:stretch>
        </p:blipFill>
        <p:spPr>
          <a:xfrm>
            <a:off x="14884976" y="7530142"/>
            <a:ext cx="3153641" cy="2547527"/>
          </a:xfrm>
          <a:prstGeom prst="rect">
            <a:avLst/>
          </a:prstGeom>
        </p:spPr>
      </p:pic>
    </p:spTree>
    <p:extLst>
      <p:ext uri="{BB962C8B-B14F-4D97-AF65-F5344CB8AC3E}">
        <p14:creationId xmlns:p14="http://schemas.microsoft.com/office/powerpoint/2010/main" val="64551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0E90C-729B-3044-8126-B00E06D99F34}"/>
              </a:ext>
            </a:extLst>
          </p:cNvPr>
          <p:cNvSpPr>
            <a:spLocks noGrp="1"/>
          </p:cNvSpPr>
          <p:nvPr>
            <p:ph type="title"/>
          </p:nvPr>
        </p:nvSpPr>
        <p:spPr/>
        <p:txBody>
          <a:bodyPr/>
          <a:lstStyle/>
          <a:p>
            <a:r>
              <a:rPr lang="en-US" dirty="0"/>
              <a:t>Facilitation </a:t>
            </a:r>
            <a:r>
              <a:rPr lang="en-US" dirty="0" smtClean="0"/>
              <a:t>Tips</a:t>
            </a:r>
            <a:endParaRPr lang="en-US" dirty="0"/>
          </a:p>
        </p:txBody>
      </p:sp>
      <p:sp>
        <p:nvSpPr>
          <p:cNvPr id="3" name="Content Placeholder 2">
            <a:extLst>
              <a:ext uri="{FF2B5EF4-FFF2-40B4-BE49-F238E27FC236}">
                <a16:creationId xmlns:a16="http://schemas.microsoft.com/office/drawing/2014/main" id="{59E4E5D4-66DD-1A48-B32F-2C53299B8421}"/>
              </a:ext>
            </a:extLst>
          </p:cNvPr>
          <p:cNvSpPr>
            <a:spLocks noGrp="1"/>
          </p:cNvSpPr>
          <p:nvPr>
            <p:ph idx="1"/>
          </p:nvPr>
        </p:nvSpPr>
        <p:spPr>
          <a:xfrm>
            <a:off x="1605395" y="2400302"/>
            <a:ext cx="13279580" cy="6788945"/>
          </a:xfrm>
        </p:spPr>
        <p:txBody>
          <a:bodyPr>
            <a:normAutofit/>
          </a:bodyPr>
          <a:lstStyle/>
          <a:p>
            <a:pPr marL="0" indent="0">
              <a:buNone/>
            </a:pPr>
            <a:r>
              <a:rPr lang="en-US" b="0" dirty="0"/>
              <a:t>Rather than talking about </a:t>
            </a:r>
            <a:r>
              <a:rPr lang="en-US" b="0" i="1" dirty="0" smtClean="0"/>
              <a:t>these kids </a:t>
            </a:r>
            <a:r>
              <a:rPr lang="en-US" b="0" dirty="0"/>
              <a:t>or their </a:t>
            </a:r>
            <a:r>
              <a:rPr lang="en-US" b="0" i="1" dirty="0" smtClean="0"/>
              <a:t>deficits,</a:t>
            </a:r>
            <a:endParaRPr lang="en-US" b="0" i="1" dirty="0"/>
          </a:p>
        </p:txBody>
      </p:sp>
      <p:pic>
        <p:nvPicPr>
          <p:cNvPr id="6" name="Picture 5">
            <a:extLst>
              <a:ext uri="{FF2B5EF4-FFF2-40B4-BE49-F238E27FC236}">
                <a16:creationId xmlns:a16="http://schemas.microsoft.com/office/drawing/2014/main" id="{ED03EA18-92FB-AD49-97F3-D9AD134C68DA}"/>
              </a:ext>
            </a:extLst>
          </p:cNvPr>
          <p:cNvPicPr>
            <a:picLocks noChangeAspect="1"/>
          </p:cNvPicPr>
          <p:nvPr/>
        </p:nvPicPr>
        <p:blipFill>
          <a:blip r:embed="rId2"/>
          <a:stretch>
            <a:fillRect/>
          </a:stretch>
        </p:blipFill>
        <p:spPr>
          <a:xfrm>
            <a:off x="14884976" y="7530142"/>
            <a:ext cx="3153641" cy="2547527"/>
          </a:xfrm>
          <a:prstGeom prst="rect">
            <a:avLst/>
          </a:prstGeom>
        </p:spPr>
      </p:pic>
      <p:sp>
        <p:nvSpPr>
          <p:cNvPr id="5" name="Content Placeholder 2">
            <a:extLst>
              <a:ext uri="{FF2B5EF4-FFF2-40B4-BE49-F238E27FC236}">
                <a16:creationId xmlns:a16="http://schemas.microsoft.com/office/drawing/2014/main" id="{59E4E5D4-66DD-1A48-B32F-2C53299B8421}"/>
              </a:ext>
            </a:extLst>
          </p:cNvPr>
          <p:cNvSpPr txBox="1">
            <a:spLocks/>
          </p:cNvSpPr>
          <p:nvPr/>
        </p:nvSpPr>
        <p:spPr>
          <a:xfrm>
            <a:off x="1605394" y="3281687"/>
            <a:ext cx="13279580" cy="3360033"/>
          </a:xfrm>
          <a:prstGeom prst="rect">
            <a:avLst/>
          </a:prstGeom>
        </p:spPr>
        <p:txBody>
          <a:bodyPr vert="horz" lIns="91440" tIns="45720" rIns="91440" bIns="45720" rtlCol="0">
            <a:normAutofit/>
          </a:bodyPr>
          <a:lstStyle>
            <a:lvl1pPr marL="514350" indent="-514350" algn="l" defTabSz="685800" rtl="0" eaLnBrk="1" latinLnBrk="0" hangingPunct="1">
              <a:spcBef>
                <a:spcPct val="20000"/>
              </a:spcBef>
              <a:buFont typeface="Arial"/>
              <a:buChar char="•"/>
              <a:defRPr sz="6000" b="1" kern="1200">
                <a:solidFill>
                  <a:schemeClr val="tx1"/>
                </a:solidFill>
                <a:latin typeface="+mn-lt"/>
                <a:ea typeface="+mn-ea"/>
                <a:cs typeface="+mn-cs"/>
              </a:defRPr>
            </a:lvl1pPr>
            <a:lvl2pPr marL="1114425" indent="-428625" algn="l" defTabSz="685800" rtl="0" eaLnBrk="1" latinLnBrk="0" hangingPunct="1">
              <a:spcBef>
                <a:spcPct val="20000"/>
              </a:spcBef>
              <a:buFont typeface="Arial"/>
              <a:buChar char="–"/>
              <a:defRPr sz="6000" b="1" kern="1200">
                <a:solidFill>
                  <a:schemeClr val="tx1"/>
                </a:solidFill>
                <a:latin typeface="+mn-lt"/>
                <a:ea typeface="+mn-ea"/>
                <a:cs typeface="+mn-cs"/>
              </a:defRPr>
            </a:lvl2pPr>
            <a:lvl3pPr marL="1714500" indent="-342900" algn="l" defTabSz="685800" rtl="0" eaLnBrk="1" latinLnBrk="0" hangingPunct="1">
              <a:spcBef>
                <a:spcPct val="20000"/>
              </a:spcBef>
              <a:buFont typeface="Arial"/>
              <a:buChar char="•"/>
              <a:defRPr sz="6000" b="1" kern="1200">
                <a:solidFill>
                  <a:schemeClr val="tx1"/>
                </a:solidFill>
                <a:latin typeface="+mn-lt"/>
                <a:ea typeface="+mn-ea"/>
                <a:cs typeface="+mn-cs"/>
              </a:defRPr>
            </a:lvl3pPr>
            <a:lvl4pPr marL="2400300" indent="-342900" algn="l" defTabSz="685800" rtl="0" eaLnBrk="1" latinLnBrk="0" hangingPunct="1">
              <a:spcBef>
                <a:spcPct val="20000"/>
              </a:spcBef>
              <a:buFont typeface="Arial"/>
              <a:buChar char="–"/>
              <a:defRPr sz="6000" b="1" kern="1200">
                <a:solidFill>
                  <a:schemeClr val="tx1"/>
                </a:solidFill>
                <a:latin typeface="+mn-lt"/>
                <a:ea typeface="+mn-ea"/>
                <a:cs typeface="+mn-cs"/>
              </a:defRPr>
            </a:lvl4pPr>
            <a:lvl5pPr marL="3086100" indent="-342900" algn="l" defTabSz="685800" rtl="0" eaLnBrk="1" latinLnBrk="0" hangingPunct="1">
              <a:spcBef>
                <a:spcPct val="20000"/>
              </a:spcBef>
              <a:buFont typeface="Arial"/>
              <a:buChar char="»"/>
              <a:defRPr sz="6000" b="1" kern="1200">
                <a:solidFill>
                  <a:schemeClr val="tx1"/>
                </a:solidFill>
                <a:latin typeface="+mn-lt"/>
                <a:ea typeface="+mn-ea"/>
                <a:cs typeface="+mn-cs"/>
              </a:defRPr>
            </a:lvl5pPr>
            <a:lvl6pPr marL="3771900" indent="-342900" algn="l" defTabSz="685800" rtl="0" eaLnBrk="1" latinLnBrk="0" hangingPunct="1">
              <a:spcBef>
                <a:spcPct val="20000"/>
              </a:spcBef>
              <a:buFont typeface="Arial"/>
              <a:buChar char="•"/>
              <a:defRPr sz="3000" kern="1200">
                <a:solidFill>
                  <a:schemeClr val="tx1"/>
                </a:solidFill>
                <a:latin typeface="+mn-lt"/>
                <a:ea typeface="+mn-ea"/>
                <a:cs typeface="+mn-cs"/>
              </a:defRPr>
            </a:lvl6pPr>
            <a:lvl7pPr marL="4457700" indent="-342900" algn="l" defTabSz="685800" rtl="0" eaLnBrk="1" latinLnBrk="0" hangingPunct="1">
              <a:spcBef>
                <a:spcPct val="20000"/>
              </a:spcBef>
              <a:buFont typeface="Arial"/>
              <a:buChar char="•"/>
              <a:defRPr sz="3000" kern="1200">
                <a:solidFill>
                  <a:schemeClr val="tx1"/>
                </a:solidFill>
                <a:latin typeface="+mn-lt"/>
                <a:ea typeface="+mn-ea"/>
                <a:cs typeface="+mn-cs"/>
              </a:defRPr>
            </a:lvl7pPr>
            <a:lvl8pPr marL="5143500" indent="-342900" algn="l" defTabSz="685800" rtl="0" eaLnBrk="1" latinLnBrk="0" hangingPunct="1">
              <a:spcBef>
                <a:spcPct val="20000"/>
              </a:spcBef>
              <a:buFont typeface="Arial"/>
              <a:buChar char="•"/>
              <a:defRPr sz="3000" kern="1200">
                <a:solidFill>
                  <a:schemeClr val="tx1"/>
                </a:solidFill>
                <a:latin typeface="+mn-lt"/>
                <a:ea typeface="+mn-ea"/>
                <a:cs typeface="+mn-cs"/>
              </a:defRPr>
            </a:lvl8pPr>
            <a:lvl9pPr marL="5829300" indent="-342900" algn="l" defTabSz="685800" rtl="0" eaLnBrk="1" latinLnBrk="0" hangingPunct="1">
              <a:spcBef>
                <a:spcPct val="20000"/>
              </a:spcBef>
              <a:buFont typeface="Arial"/>
              <a:buChar char="•"/>
              <a:defRPr sz="3000" kern="1200">
                <a:solidFill>
                  <a:schemeClr val="tx1"/>
                </a:solidFill>
                <a:latin typeface="+mn-lt"/>
                <a:ea typeface="+mn-ea"/>
                <a:cs typeface="+mn-cs"/>
              </a:defRPr>
            </a:lvl9pPr>
          </a:lstStyle>
          <a:p>
            <a:pPr marL="0" indent="0">
              <a:buFont typeface="Arial"/>
              <a:buNone/>
            </a:pPr>
            <a:r>
              <a:rPr lang="en-US" b="0" dirty="0" smtClean="0"/>
              <a:t>                        </a:t>
            </a:r>
            <a:r>
              <a:rPr lang="en-US" b="0" dirty="0" smtClean="0">
                <a:solidFill>
                  <a:srgbClr val="0070C0"/>
                </a:solidFill>
              </a:rPr>
              <a:t>talk about how we might modify or adapt the practices to meet their needs.</a:t>
            </a:r>
            <a:endParaRPr lang="en-US" b="0" dirty="0">
              <a:solidFill>
                <a:srgbClr val="0070C0"/>
              </a:solidFill>
            </a:endParaRPr>
          </a:p>
        </p:txBody>
      </p:sp>
    </p:spTree>
    <p:extLst>
      <p:ext uri="{BB962C8B-B14F-4D97-AF65-F5344CB8AC3E}">
        <p14:creationId xmlns:p14="http://schemas.microsoft.com/office/powerpoint/2010/main" val="1937422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0E90C-729B-3044-8126-B00E06D99F34}"/>
              </a:ext>
            </a:extLst>
          </p:cNvPr>
          <p:cNvSpPr>
            <a:spLocks noGrp="1"/>
          </p:cNvSpPr>
          <p:nvPr>
            <p:ph type="title"/>
          </p:nvPr>
        </p:nvSpPr>
        <p:spPr/>
        <p:txBody>
          <a:bodyPr/>
          <a:lstStyle/>
          <a:p>
            <a:r>
              <a:rPr lang="en-US" dirty="0"/>
              <a:t>Advanced Facilitation </a:t>
            </a:r>
            <a:r>
              <a:rPr lang="en-US" dirty="0" smtClean="0"/>
              <a:t>Tips</a:t>
            </a:r>
            <a:endParaRPr lang="en-US" dirty="0"/>
          </a:p>
        </p:txBody>
      </p:sp>
      <p:sp>
        <p:nvSpPr>
          <p:cNvPr id="3" name="Content Placeholder 2">
            <a:extLst>
              <a:ext uri="{FF2B5EF4-FFF2-40B4-BE49-F238E27FC236}">
                <a16:creationId xmlns:a16="http://schemas.microsoft.com/office/drawing/2014/main" id="{59E4E5D4-66DD-1A48-B32F-2C53299B8421}"/>
              </a:ext>
            </a:extLst>
          </p:cNvPr>
          <p:cNvSpPr>
            <a:spLocks noGrp="1"/>
          </p:cNvSpPr>
          <p:nvPr>
            <p:ph idx="1"/>
          </p:nvPr>
        </p:nvSpPr>
        <p:spPr>
          <a:xfrm>
            <a:off x="914402" y="2126457"/>
            <a:ext cx="14110854" cy="8160543"/>
          </a:xfrm>
        </p:spPr>
        <p:txBody>
          <a:bodyPr>
            <a:noAutofit/>
          </a:bodyPr>
          <a:lstStyle/>
          <a:p>
            <a:pPr marL="0" indent="0">
              <a:buNone/>
            </a:pPr>
            <a:r>
              <a:rPr lang="en-US" sz="4800" b="0" dirty="0"/>
              <a:t>Once the team is comfortable with addressing teaching practices, it can begin to explore system issues like</a:t>
            </a:r>
            <a:r>
              <a:rPr lang="en-US" sz="4800" b="0" dirty="0" smtClean="0"/>
              <a:t>…</a:t>
            </a:r>
            <a:endParaRPr lang="en-US" sz="4800" b="0" dirty="0"/>
          </a:p>
        </p:txBody>
      </p:sp>
      <p:pic>
        <p:nvPicPr>
          <p:cNvPr id="6" name="Picture 5">
            <a:extLst>
              <a:ext uri="{FF2B5EF4-FFF2-40B4-BE49-F238E27FC236}">
                <a16:creationId xmlns:a16="http://schemas.microsoft.com/office/drawing/2014/main" id="{ED03EA18-92FB-AD49-97F3-D9AD134C68DA}"/>
              </a:ext>
            </a:extLst>
          </p:cNvPr>
          <p:cNvPicPr>
            <a:picLocks noChangeAspect="1"/>
          </p:cNvPicPr>
          <p:nvPr/>
        </p:nvPicPr>
        <p:blipFill>
          <a:blip r:embed="rId2"/>
          <a:stretch>
            <a:fillRect/>
          </a:stretch>
        </p:blipFill>
        <p:spPr>
          <a:xfrm>
            <a:off x="14884976" y="7530142"/>
            <a:ext cx="3153641" cy="2547527"/>
          </a:xfrm>
          <a:prstGeom prst="rect">
            <a:avLst/>
          </a:prstGeom>
        </p:spPr>
      </p:pic>
    </p:spTree>
    <p:extLst>
      <p:ext uri="{BB962C8B-B14F-4D97-AF65-F5344CB8AC3E}">
        <p14:creationId xmlns:p14="http://schemas.microsoft.com/office/powerpoint/2010/main" val="53810126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0E90C-729B-3044-8126-B00E06D99F34}"/>
              </a:ext>
            </a:extLst>
          </p:cNvPr>
          <p:cNvSpPr>
            <a:spLocks noGrp="1"/>
          </p:cNvSpPr>
          <p:nvPr>
            <p:ph type="title"/>
          </p:nvPr>
        </p:nvSpPr>
        <p:spPr/>
        <p:txBody>
          <a:bodyPr/>
          <a:lstStyle/>
          <a:p>
            <a:r>
              <a:rPr lang="en-US" dirty="0"/>
              <a:t>Advanced Facilitation </a:t>
            </a:r>
            <a:r>
              <a:rPr lang="en-US" dirty="0" smtClean="0"/>
              <a:t>Tips</a:t>
            </a:r>
            <a:endParaRPr lang="en-US" dirty="0"/>
          </a:p>
        </p:txBody>
      </p:sp>
      <p:sp>
        <p:nvSpPr>
          <p:cNvPr id="3" name="Content Placeholder 2">
            <a:extLst>
              <a:ext uri="{FF2B5EF4-FFF2-40B4-BE49-F238E27FC236}">
                <a16:creationId xmlns:a16="http://schemas.microsoft.com/office/drawing/2014/main" id="{59E4E5D4-66DD-1A48-B32F-2C53299B8421}"/>
              </a:ext>
            </a:extLst>
          </p:cNvPr>
          <p:cNvSpPr>
            <a:spLocks noGrp="1"/>
          </p:cNvSpPr>
          <p:nvPr>
            <p:ph idx="1"/>
          </p:nvPr>
        </p:nvSpPr>
        <p:spPr>
          <a:xfrm>
            <a:off x="914402" y="2126457"/>
            <a:ext cx="14110854" cy="8160543"/>
          </a:xfrm>
        </p:spPr>
        <p:txBody>
          <a:bodyPr>
            <a:noAutofit/>
          </a:bodyPr>
          <a:lstStyle/>
          <a:p>
            <a:pPr marL="0" indent="0">
              <a:buNone/>
            </a:pPr>
            <a:r>
              <a:rPr lang="en-US" sz="4800" b="0" dirty="0"/>
              <a:t>Once the team is comfortable with addressing teaching practices, it can begin to explore system issues like… </a:t>
            </a:r>
          </a:p>
          <a:p>
            <a:pPr>
              <a:spcAft>
                <a:spcPts val="1800"/>
              </a:spcAft>
            </a:pPr>
            <a:r>
              <a:rPr lang="en-US" sz="4800" b="0" dirty="0"/>
              <a:t>Do current structures, conditions, processes, and programs meet the needs of our diverse learners</a:t>
            </a:r>
            <a:r>
              <a:rPr lang="en-US" sz="4800" b="0" dirty="0" smtClean="0"/>
              <a:t>?</a:t>
            </a:r>
            <a:endParaRPr lang="en-US" sz="4800" b="0" dirty="0"/>
          </a:p>
        </p:txBody>
      </p:sp>
      <p:pic>
        <p:nvPicPr>
          <p:cNvPr id="6" name="Picture 5">
            <a:extLst>
              <a:ext uri="{FF2B5EF4-FFF2-40B4-BE49-F238E27FC236}">
                <a16:creationId xmlns:a16="http://schemas.microsoft.com/office/drawing/2014/main" id="{ED03EA18-92FB-AD49-97F3-D9AD134C68DA}"/>
              </a:ext>
            </a:extLst>
          </p:cNvPr>
          <p:cNvPicPr>
            <a:picLocks noChangeAspect="1"/>
          </p:cNvPicPr>
          <p:nvPr/>
        </p:nvPicPr>
        <p:blipFill>
          <a:blip r:embed="rId2"/>
          <a:stretch>
            <a:fillRect/>
          </a:stretch>
        </p:blipFill>
        <p:spPr>
          <a:xfrm>
            <a:off x="14884976" y="7530142"/>
            <a:ext cx="3153641" cy="2547527"/>
          </a:xfrm>
          <a:prstGeom prst="rect">
            <a:avLst/>
          </a:prstGeom>
        </p:spPr>
      </p:pic>
    </p:spTree>
    <p:extLst>
      <p:ext uri="{BB962C8B-B14F-4D97-AF65-F5344CB8AC3E}">
        <p14:creationId xmlns:p14="http://schemas.microsoft.com/office/powerpoint/2010/main" val="1662446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0E90C-729B-3044-8126-B00E06D99F34}"/>
              </a:ext>
            </a:extLst>
          </p:cNvPr>
          <p:cNvSpPr>
            <a:spLocks noGrp="1"/>
          </p:cNvSpPr>
          <p:nvPr>
            <p:ph type="title"/>
          </p:nvPr>
        </p:nvSpPr>
        <p:spPr/>
        <p:txBody>
          <a:bodyPr/>
          <a:lstStyle/>
          <a:p>
            <a:r>
              <a:rPr lang="en-US" dirty="0"/>
              <a:t>Advanced Facilitation </a:t>
            </a:r>
            <a:r>
              <a:rPr lang="en-US" dirty="0" smtClean="0"/>
              <a:t>Tips</a:t>
            </a:r>
            <a:endParaRPr lang="en-US" dirty="0"/>
          </a:p>
        </p:txBody>
      </p:sp>
      <p:sp>
        <p:nvSpPr>
          <p:cNvPr id="3" name="Content Placeholder 2">
            <a:extLst>
              <a:ext uri="{FF2B5EF4-FFF2-40B4-BE49-F238E27FC236}">
                <a16:creationId xmlns:a16="http://schemas.microsoft.com/office/drawing/2014/main" id="{59E4E5D4-66DD-1A48-B32F-2C53299B8421}"/>
              </a:ext>
            </a:extLst>
          </p:cNvPr>
          <p:cNvSpPr>
            <a:spLocks noGrp="1"/>
          </p:cNvSpPr>
          <p:nvPr>
            <p:ph idx="1"/>
          </p:nvPr>
        </p:nvSpPr>
        <p:spPr>
          <a:xfrm>
            <a:off x="914402" y="2126457"/>
            <a:ext cx="14110854" cy="8160543"/>
          </a:xfrm>
        </p:spPr>
        <p:txBody>
          <a:bodyPr>
            <a:noAutofit/>
          </a:bodyPr>
          <a:lstStyle/>
          <a:p>
            <a:pPr marL="0" indent="0">
              <a:buNone/>
            </a:pPr>
            <a:r>
              <a:rPr lang="en-US" sz="4800" b="0" dirty="0"/>
              <a:t>Once the team is comfortable with addressing teaching practices, it can begin to explore system issues like… </a:t>
            </a:r>
          </a:p>
          <a:p>
            <a:pPr>
              <a:spcAft>
                <a:spcPts val="1800"/>
              </a:spcAft>
            </a:pPr>
            <a:r>
              <a:rPr lang="en-US" sz="4800" b="0" dirty="0"/>
              <a:t>Do current structures, conditions, processes, and programs meet the needs of our diverse learners?</a:t>
            </a:r>
          </a:p>
          <a:p>
            <a:pPr>
              <a:spcAft>
                <a:spcPts val="1800"/>
              </a:spcAft>
            </a:pPr>
            <a:r>
              <a:rPr lang="en-US" sz="4800" b="0" dirty="0"/>
              <a:t>Do current interventions work for our students</a:t>
            </a:r>
            <a:r>
              <a:rPr lang="en-US" sz="4800" b="0" dirty="0" smtClean="0"/>
              <a:t>?</a:t>
            </a:r>
            <a:endParaRPr lang="en-US" sz="4800" b="0" dirty="0"/>
          </a:p>
        </p:txBody>
      </p:sp>
      <p:pic>
        <p:nvPicPr>
          <p:cNvPr id="6" name="Picture 5">
            <a:extLst>
              <a:ext uri="{FF2B5EF4-FFF2-40B4-BE49-F238E27FC236}">
                <a16:creationId xmlns:a16="http://schemas.microsoft.com/office/drawing/2014/main" id="{ED03EA18-92FB-AD49-97F3-D9AD134C68DA}"/>
              </a:ext>
            </a:extLst>
          </p:cNvPr>
          <p:cNvPicPr>
            <a:picLocks noChangeAspect="1"/>
          </p:cNvPicPr>
          <p:nvPr/>
        </p:nvPicPr>
        <p:blipFill>
          <a:blip r:embed="rId2"/>
          <a:stretch>
            <a:fillRect/>
          </a:stretch>
        </p:blipFill>
        <p:spPr>
          <a:xfrm>
            <a:off x="14884976" y="7530142"/>
            <a:ext cx="3153641" cy="2547527"/>
          </a:xfrm>
          <a:prstGeom prst="rect">
            <a:avLst/>
          </a:prstGeom>
        </p:spPr>
      </p:pic>
    </p:spTree>
    <p:extLst>
      <p:ext uri="{BB962C8B-B14F-4D97-AF65-F5344CB8AC3E}">
        <p14:creationId xmlns:p14="http://schemas.microsoft.com/office/powerpoint/2010/main" val="981132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0E90C-729B-3044-8126-B00E06D99F34}"/>
              </a:ext>
            </a:extLst>
          </p:cNvPr>
          <p:cNvSpPr>
            <a:spLocks noGrp="1"/>
          </p:cNvSpPr>
          <p:nvPr>
            <p:ph type="title"/>
          </p:nvPr>
        </p:nvSpPr>
        <p:spPr/>
        <p:txBody>
          <a:bodyPr/>
          <a:lstStyle/>
          <a:p>
            <a:r>
              <a:rPr lang="en-US" dirty="0"/>
              <a:t>Advanced Facilitation </a:t>
            </a:r>
            <a:r>
              <a:rPr lang="en-US" dirty="0" smtClean="0"/>
              <a:t>Tips</a:t>
            </a:r>
            <a:endParaRPr lang="en-US" dirty="0"/>
          </a:p>
        </p:txBody>
      </p:sp>
      <p:sp>
        <p:nvSpPr>
          <p:cNvPr id="3" name="Content Placeholder 2">
            <a:extLst>
              <a:ext uri="{FF2B5EF4-FFF2-40B4-BE49-F238E27FC236}">
                <a16:creationId xmlns:a16="http://schemas.microsoft.com/office/drawing/2014/main" id="{59E4E5D4-66DD-1A48-B32F-2C53299B8421}"/>
              </a:ext>
            </a:extLst>
          </p:cNvPr>
          <p:cNvSpPr>
            <a:spLocks noGrp="1"/>
          </p:cNvSpPr>
          <p:nvPr>
            <p:ph idx="1"/>
          </p:nvPr>
        </p:nvSpPr>
        <p:spPr>
          <a:xfrm>
            <a:off x="914402" y="2126457"/>
            <a:ext cx="14110854" cy="8160543"/>
          </a:xfrm>
        </p:spPr>
        <p:txBody>
          <a:bodyPr>
            <a:noAutofit/>
          </a:bodyPr>
          <a:lstStyle/>
          <a:p>
            <a:pPr marL="0" indent="0">
              <a:buNone/>
            </a:pPr>
            <a:r>
              <a:rPr lang="en-US" sz="4800" b="0" dirty="0"/>
              <a:t>Once the team is comfortable with addressing teaching practices, it can begin to explore system issues like… </a:t>
            </a:r>
          </a:p>
          <a:p>
            <a:pPr>
              <a:spcAft>
                <a:spcPts val="1800"/>
              </a:spcAft>
            </a:pPr>
            <a:r>
              <a:rPr lang="en-US" sz="4800" b="0" dirty="0"/>
              <a:t>Do current structures, conditions, processes, and programs meet the needs of our diverse learners?</a:t>
            </a:r>
          </a:p>
          <a:p>
            <a:pPr>
              <a:spcAft>
                <a:spcPts val="1800"/>
              </a:spcAft>
            </a:pPr>
            <a:r>
              <a:rPr lang="en-US" sz="4800" b="0" dirty="0"/>
              <a:t>Do current interventions work for our students?</a:t>
            </a:r>
          </a:p>
          <a:p>
            <a:pPr>
              <a:spcAft>
                <a:spcPts val="1800"/>
              </a:spcAft>
            </a:pPr>
            <a:r>
              <a:rPr lang="en-US" sz="4800" b="0" dirty="0"/>
              <a:t>Are placements effective, e.g., special education</a:t>
            </a:r>
            <a:r>
              <a:rPr lang="en-US" sz="4800" b="0" dirty="0" smtClean="0"/>
              <a:t>?</a:t>
            </a:r>
            <a:endParaRPr lang="en-US" sz="4800" b="0" dirty="0"/>
          </a:p>
        </p:txBody>
      </p:sp>
      <p:pic>
        <p:nvPicPr>
          <p:cNvPr id="6" name="Picture 5">
            <a:extLst>
              <a:ext uri="{FF2B5EF4-FFF2-40B4-BE49-F238E27FC236}">
                <a16:creationId xmlns:a16="http://schemas.microsoft.com/office/drawing/2014/main" id="{ED03EA18-92FB-AD49-97F3-D9AD134C68DA}"/>
              </a:ext>
            </a:extLst>
          </p:cNvPr>
          <p:cNvPicPr>
            <a:picLocks noChangeAspect="1"/>
          </p:cNvPicPr>
          <p:nvPr/>
        </p:nvPicPr>
        <p:blipFill>
          <a:blip r:embed="rId2"/>
          <a:stretch>
            <a:fillRect/>
          </a:stretch>
        </p:blipFill>
        <p:spPr>
          <a:xfrm>
            <a:off x="14884976" y="7530142"/>
            <a:ext cx="3153641" cy="2547527"/>
          </a:xfrm>
          <a:prstGeom prst="rect">
            <a:avLst/>
          </a:prstGeom>
        </p:spPr>
      </p:pic>
    </p:spTree>
    <p:extLst>
      <p:ext uri="{BB962C8B-B14F-4D97-AF65-F5344CB8AC3E}">
        <p14:creationId xmlns:p14="http://schemas.microsoft.com/office/powerpoint/2010/main" val="2776750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9752</TotalTime>
  <Words>4926</Words>
  <Application>Microsoft Office PowerPoint</Application>
  <PresentationFormat>Custom</PresentationFormat>
  <Paragraphs>590</Paragraphs>
  <Slides>159</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159</vt:i4>
      </vt:variant>
    </vt:vector>
  </HeadingPairs>
  <TitlesOfParts>
    <vt:vector size="167" baseType="lpstr">
      <vt:lpstr>Adobe Garamond Pro Bold</vt:lpstr>
      <vt:lpstr>Arial</vt:lpstr>
      <vt:lpstr>Arial Black</vt:lpstr>
      <vt:lpstr>Bradley Hand ITC</vt:lpstr>
      <vt:lpstr>Calibri</vt:lpstr>
      <vt:lpstr>Franklin Gothic Demi</vt:lpstr>
      <vt:lpstr>Mangal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PLC/TBT Bandwagon</vt:lpstr>
      <vt:lpstr>The PLC/TBT Bandwagon</vt:lpstr>
      <vt:lpstr>The PLC/TBT Bandwagon</vt:lpstr>
      <vt:lpstr>The PLC/TBT Bandwagon</vt:lpstr>
      <vt:lpstr>What is the Purpose of TBTs?</vt:lpstr>
      <vt:lpstr>What is the Purpose of TBTs?</vt:lpstr>
      <vt:lpstr>What is the Purpose of TBTs?</vt:lpstr>
      <vt:lpstr> Equity</vt:lpstr>
      <vt:lpstr>PLCs/TBTs Main Purposes</vt:lpstr>
      <vt:lpstr>PLCs/TBTs Main Purposes</vt:lpstr>
      <vt:lpstr>PLCs/TBTs Main Purposes</vt:lpstr>
      <vt:lpstr>PLCs/TBTs Main Purposes</vt:lpstr>
      <vt:lpstr>Need to move more towards…</vt:lpstr>
      <vt:lpstr>Need to move more towards…</vt:lpstr>
      <vt:lpstr>Need to move more towards…</vt:lpstr>
      <vt:lpstr>Purpose: Collaborative Professionalism</vt:lpstr>
      <vt:lpstr>Purpose: Collaborative Professionalism</vt:lpstr>
      <vt:lpstr>Purpose: Collaborative Professionalism</vt:lpstr>
      <vt:lpstr>Purpose: Collaborative Professionalism</vt:lpstr>
      <vt:lpstr>Purpose: Collaborative Professionalism</vt:lpstr>
      <vt:lpstr>Guided by Principles of Equity</vt:lpstr>
      <vt:lpstr>Guided by Principles of Equity</vt:lpstr>
      <vt:lpstr>Guided by Principles of Equity</vt:lpstr>
      <vt:lpstr>Guided by Principles of Equity</vt:lpstr>
      <vt:lpstr>So What Is Facilitation (of TBTs)?</vt:lpstr>
      <vt:lpstr>Facilitation: A Definition</vt:lpstr>
      <vt:lpstr>Facilitation: A Definition</vt:lpstr>
      <vt:lpstr>Facilitation: A Definition</vt:lpstr>
      <vt:lpstr>Facilitation: A Definition</vt:lpstr>
      <vt:lpstr>A Quick Review on Facilitation</vt:lpstr>
      <vt:lpstr>Handout</vt:lpstr>
      <vt:lpstr>Handout</vt:lpstr>
      <vt:lpstr>General Facilitation Skills</vt:lpstr>
      <vt:lpstr>General Facilitation Skills</vt:lpstr>
      <vt:lpstr>General Facilitation Skills</vt:lpstr>
      <vt:lpstr>General Facilitation Skills</vt:lpstr>
      <vt:lpstr>General Facilitation Skills</vt:lpstr>
      <vt:lpstr>General Facilitation Skills</vt:lpstr>
      <vt:lpstr>General Facilitation Skills</vt:lpstr>
      <vt:lpstr>General Facilitation Skills</vt:lpstr>
      <vt:lpstr>General Facilitation Skills</vt:lpstr>
      <vt:lpstr>Other Roles That Should be Assigned</vt:lpstr>
      <vt:lpstr>Our Assumptions (Both Explicit and Unspoken)  about Teaching and Learning</vt:lpstr>
      <vt:lpstr>Our Assumptions (Both Explicit and Unspoken)  about Teaching and Learning</vt:lpstr>
      <vt:lpstr>Our Assumptions (Both Explicit and Unspoken)  about Teaching and Learning</vt:lpstr>
      <vt:lpstr>Our Assumptions (Both Explicit and Unspoken)  about Teaching and Learning</vt:lpstr>
      <vt:lpstr>If educators can move…</vt:lpstr>
      <vt:lpstr>If educators can move…</vt:lpstr>
      <vt:lpstr>The very first thing we must do is develop an equity mindset for our TBTs.</vt:lpstr>
      <vt:lpstr>Mindset (Dweck - 2019)</vt:lpstr>
      <vt:lpstr>Mindset (Dweck - 2019)</vt:lpstr>
      <vt:lpstr>Mindset (Dweck - 2019)</vt:lpstr>
      <vt:lpstr>Mindset (Dweck -2019)</vt:lpstr>
      <vt:lpstr>Mindset (Dweck - 2019)</vt:lpstr>
      <vt:lpstr>From being a KNOWER</vt:lpstr>
      <vt:lpstr>Four Mindsets in  Professional Collaboration</vt:lpstr>
      <vt:lpstr>Four Mindsets in  Professional Collaboration</vt:lpstr>
      <vt:lpstr>Four Mindsets in  Professional Collaboration</vt:lpstr>
      <vt:lpstr>Four Mindsets in  Professional Collaboration</vt:lpstr>
      <vt:lpstr>Four Mindsets in  Professional Collaboration</vt:lpstr>
      <vt:lpstr>Mindset 1 All students are capable.</vt:lpstr>
      <vt:lpstr>PowerPoint Presentation</vt:lpstr>
      <vt:lpstr>PowerPoint Presentation</vt:lpstr>
      <vt:lpstr>PowerPoint Presentation</vt:lpstr>
      <vt:lpstr>PowerPoint Presentation</vt:lpstr>
      <vt:lpstr>PowerPoint Presentation</vt:lpstr>
      <vt:lpstr>PowerPoint Presentation</vt:lpstr>
      <vt:lpstr>IQ Doesn't Equal Intelligence.</vt:lpstr>
      <vt:lpstr>IQ Doesn't Equal Intelligence.</vt:lpstr>
      <vt:lpstr>IQ Doesn't Equal Intelligence.</vt:lpstr>
      <vt:lpstr>IQ Doesn't Equal Intelligence.</vt:lpstr>
      <vt:lpstr>No one component, or IQ, explained everything.</vt:lpstr>
      <vt:lpstr>No one component, or IQ, explained everything.</vt:lpstr>
      <vt:lpstr>No one component, or IQ, explained everything.</vt:lpstr>
      <vt:lpstr>There is no such thing as…</vt:lpstr>
      <vt:lpstr>There is no such thing as…</vt:lpstr>
      <vt:lpstr>“Part of what makes us human are the kinks.”</vt:lpstr>
      <vt:lpstr>Some estimates are that more than half of the engineers in major companies (like Google, Microsoft, Amazon, etc.)…</vt:lpstr>
      <vt:lpstr>Some estimates are that more than half of the engineers in major companies (like Google, Microsoft, Amazon, etc.)…</vt:lpstr>
      <vt:lpstr>Facilitation Tips</vt:lpstr>
      <vt:lpstr>Facilitation Tips</vt:lpstr>
      <vt:lpstr>Facilitation Tips</vt:lpstr>
      <vt:lpstr>Facilitation Tips</vt:lpstr>
      <vt:lpstr>Facilitation Tips</vt:lpstr>
      <vt:lpstr>Facilitation Tips</vt:lpstr>
      <vt:lpstr>Facilitation Tips</vt:lpstr>
      <vt:lpstr>Facilitation Tips</vt:lpstr>
      <vt:lpstr>Facilitation Tips</vt:lpstr>
      <vt:lpstr>Advanced Facilitation Tips</vt:lpstr>
      <vt:lpstr>Advanced Facilitation Tips</vt:lpstr>
      <vt:lpstr>Advanced Facilitation Tips</vt:lpstr>
      <vt:lpstr>Advanced Facilitation Tips</vt:lpstr>
      <vt:lpstr>Advanced Facilitation Tips</vt:lpstr>
      <vt:lpstr>Mindset 2 Identifying student strengths is necessary to plan for student growth.</vt:lpstr>
      <vt:lpstr>Professional collaboration time should be focused on…</vt:lpstr>
      <vt:lpstr>Professional collaboration time should be focused on…</vt:lpstr>
      <vt:lpstr>Instead of confirming our belief that this kid or these kids can’t reach this goal…</vt:lpstr>
      <vt:lpstr>Instead of confirming our belief that this kid or these kids can’t reach this goal…</vt:lpstr>
      <vt:lpstr>What will it take for this student or these students to get to the learning goal that stretches them but is achievable?</vt:lpstr>
      <vt:lpstr>How can we access student AND teacher strengths…</vt:lpstr>
      <vt:lpstr>To do this, we need to move away from deficit thinking and towards…</vt:lpstr>
      <vt:lpstr>To do this, we need to move away from deficit thinking and towards…</vt:lpstr>
      <vt:lpstr>Facilitation Tips</vt:lpstr>
      <vt:lpstr>Facilitation Tips</vt:lpstr>
      <vt:lpstr>Facilitation Tips</vt:lpstr>
      <vt:lpstr>PowerPoint Presentation</vt:lpstr>
      <vt:lpstr>PowerPoint Presentation</vt:lpstr>
      <vt:lpstr>Facilitation Tips</vt:lpstr>
      <vt:lpstr>Facilitation Tips</vt:lpstr>
      <vt:lpstr>Facilitation Tips</vt:lpstr>
      <vt:lpstr>Facilitation Tips</vt:lpstr>
      <vt:lpstr>Mindset 3 The Needs of ALL Students—Not Just a Narrow Band—Must be Considered.</vt:lpstr>
      <vt:lpstr>High stakes accountability systems have resulted in educators engaging in…</vt:lpstr>
      <vt:lpstr>High stakes accountability systems have resulted in educators engaging in…</vt:lpstr>
      <vt:lpstr>This triage approach leaves too many students behind… </vt:lpstr>
      <vt:lpstr>Shared responsibility for ALL students… </vt:lpstr>
      <vt:lpstr>Shared responsibility for ALL students… </vt:lpstr>
      <vt:lpstr>Collectively we can better meet the needs of diverse learners.</vt:lpstr>
      <vt:lpstr>Facilitation Tips</vt:lpstr>
      <vt:lpstr>Facilitation Tips</vt:lpstr>
      <vt:lpstr>Facilitation Tips</vt:lpstr>
      <vt:lpstr>Facilitation Tips</vt:lpstr>
      <vt:lpstr>Mindset 4 Professional Collaboration Is about Both Student and Teacher Learning.</vt:lpstr>
      <vt:lpstr>While student learning should be at the forefront of PLCs/TBTs… </vt:lpstr>
      <vt:lpstr>While student learning should be at the forefront of PLCs/TBTs… </vt:lpstr>
      <vt:lpstr>We have a bias for action… </vt:lpstr>
      <vt:lpstr>Research consistently shows that supporting adult learning is directly and positively linked to enhancing children’s achievement. </vt:lpstr>
      <vt:lpstr>We need to collectively develop a shared belief and a value for continuous learning.</vt:lpstr>
      <vt:lpstr>Becoming More of a Learner</vt:lpstr>
      <vt:lpstr>Becoming More of a Learner</vt:lpstr>
      <vt:lpstr>Becoming More of a Learner</vt:lpstr>
      <vt:lpstr>Becoming More of a Learner</vt:lpstr>
      <vt:lpstr>The kiss of death for collaboration…</vt:lpstr>
      <vt:lpstr>The kiss of death for collaboration…</vt:lpstr>
      <vt:lpstr>PowerPoint Presentation</vt:lpstr>
      <vt:lpstr>Facilitation Tips</vt:lpstr>
      <vt:lpstr>Facilitation Tips</vt:lpstr>
      <vt:lpstr>Facilitation Tips</vt:lpstr>
      <vt:lpstr>Facilitation Tips</vt:lpstr>
      <vt:lpstr>Facilitation Tips</vt:lpstr>
      <vt:lpstr>Facilitation Tips</vt:lpstr>
      <vt:lpstr>Facilitation Tips</vt:lpstr>
      <vt:lpstr>Facilitation Questioning Tips</vt:lpstr>
      <vt:lpstr>Facilitation Questioning Tips</vt:lpstr>
      <vt:lpstr>Facilitation Questioning Tips</vt:lpstr>
      <vt:lpstr>Facilitation Questioning Tips</vt:lpstr>
      <vt:lpstr>Facilitation Questioning Tips</vt:lpstr>
      <vt:lpstr>Facilitation Questioning Tips</vt:lpstr>
      <vt:lpstr>Facilitation Questioning Tips</vt:lpstr>
      <vt:lpstr>Facilitation Questioning Tips</vt:lpstr>
      <vt:lpstr>All successful school systems have come to trust and respect teachers.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Blank Slides Master</dc:title>
  <dc:creator>BRIAN MCNULTY</dc:creator>
  <cp:lastModifiedBy>Terry Grimm</cp:lastModifiedBy>
  <cp:revision>197</cp:revision>
  <dcterms:created xsi:type="dcterms:W3CDTF">2015-06-11T17:47:43Z</dcterms:created>
  <dcterms:modified xsi:type="dcterms:W3CDTF">2020-04-01T12:06:53Z</dcterms:modified>
</cp:coreProperties>
</file>