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75"/>
  </p:notesMasterIdLst>
  <p:handoutMasterIdLst>
    <p:handoutMasterId r:id="rId76"/>
  </p:handoutMasterIdLst>
  <p:sldIdLst>
    <p:sldId id="315" r:id="rId2"/>
    <p:sldId id="401" r:id="rId3"/>
    <p:sldId id="403" r:id="rId4"/>
    <p:sldId id="318" r:id="rId5"/>
    <p:sldId id="320" r:id="rId6"/>
    <p:sldId id="321" r:id="rId7"/>
    <p:sldId id="322" r:id="rId8"/>
    <p:sldId id="323" r:id="rId9"/>
    <p:sldId id="324" r:id="rId10"/>
    <p:sldId id="325" r:id="rId11"/>
    <p:sldId id="326" r:id="rId12"/>
    <p:sldId id="385" r:id="rId13"/>
    <p:sldId id="329" r:id="rId14"/>
    <p:sldId id="330" r:id="rId15"/>
    <p:sldId id="389" r:id="rId16"/>
    <p:sldId id="386" r:id="rId17"/>
    <p:sldId id="387" r:id="rId18"/>
    <p:sldId id="404" r:id="rId19"/>
    <p:sldId id="405" r:id="rId20"/>
    <p:sldId id="350" r:id="rId21"/>
    <p:sldId id="353" r:id="rId22"/>
    <p:sldId id="351" r:id="rId23"/>
    <p:sldId id="354" r:id="rId24"/>
    <p:sldId id="406" r:id="rId25"/>
    <p:sldId id="410" r:id="rId26"/>
    <p:sldId id="411" r:id="rId27"/>
    <p:sldId id="380" r:id="rId28"/>
    <p:sldId id="409" r:id="rId29"/>
    <p:sldId id="352" r:id="rId30"/>
    <p:sldId id="408" r:id="rId31"/>
    <p:sldId id="379" r:id="rId32"/>
    <p:sldId id="377" r:id="rId33"/>
    <p:sldId id="388" r:id="rId34"/>
    <p:sldId id="332" r:id="rId35"/>
    <p:sldId id="333" r:id="rId36"/>
    <p:sldId id="334" r:id="rId37"/>
    <p:sldId id="335" r:id="rId38"/>
    <p:sldId id="336" r:id="rId39"/>
    <p:sldId id="337" r:id="rId40"/>
    <p:sldId id="338" r:id="rId41"/>
    <p:sldId id="340" r:id="rId42"/>
    <p:sldId id="341" r:id="rId43"/>
    <p:sldId id="342" r:id="rId44"/>
    <p:sldId id="343" r:id="rId45"/>
    <p:sldId id="344" r:id="rId46"/>
    <p:sldId id="345" r:id="rId47"/>
    <p:sldId id="331" r:id="rId48"/>
    <p:sldId id="369" r:id="rId49"/>
    <p:sldId id="347" r:id="rId50"/>
    <p:sldId id="346" r:id="rId51"/>
    <p:sldId id="356" r:id="rId52"/>
    <p:sldId id="358" r:id="rId53"/>
    <p:sldId id="412" r:id="rId54"/>
    <p:sldId id="314" r:id="rId55"/>
    <p:sldId id="391" r:id="rId56"/>
    <p:sldId id="360" r:id="rId57"/>
    <p:sldId id="383" r:id="rId58"/>
    <p:sldId id="384" r:id="rId59"/>
    <p:sldId id="361" r:id="rId60"/>
    <p:sldId id="394" r:id="rId61"/>
    <p:sldId id="392" r:id="rId62"/>
    <p:sldId id="393" r:id="rId63"/>
    <p:sldId id="407" r:id="rId64"/>
    <p:sldId id="395" r:id="rId65"/>
    <p:sldId id="267" r:id="rId66"/>
    <p:sldId id="382" r:id="rId67"/>
    <p:sldId id="396" r:id="rId68"/>
    <p:sldId id="363" r:id="rId69"/>
    <p:sldId id="398" r:id="rId70"/>
    <p:sldId id="399" r:id="rId71"/>
    <p:sldId id="400" r:id="rId72"/>
    <p:sldId id="370" r:id="rId73"/>
    <p:sldId id="371"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3FF"/>
    <a:srgbClr val="163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05"/>
    <p:restoredTop sz="91429"/>
  </p:normalViewPr>
  <p:slideViewPr>
    <p:cSldViewPr snapToGrid="0" snapToObjects="1">
      <p:cViewPr varScale="1">
        <p:scale>
          <a:sx n="45" d="100"/>
          <a:sy n="45" d="100"/>
        </p:scale>
        <p:origin x="3032" y="192"/>
      </p:cViewPr>
      <p:guideLst>
        <p:guide orient="horz" pos="2160"/>
        <p:guide pos="2880"/>
      </p:guideLst>
    </p:cSldViewPr>
  </p:slideViewPr>
  <p:outlineViewPr>
    <p:cViewPr>
      <p:scale>
        <a:sx n="33" d="100"/>
        <a:sy n="33" d="100"/>
      </p:scale>
      <p:origin x="0" y="-29720"/>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07ECF7-EF76-2C43-8A8A-024B12B1BA9E}" type="datetimeFigureOut">
              <a:rPr lang="en-US" smtClean="0"/>
              <a:t>11/27/17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48903C-4B5D-5547-A47A-8BE5F9BE3FC5}" type="slidenum">
              <a:rPr lang="en-US" smtClean="0"/>
              <a:t>‹#›</a:t>
            </a:fld>
            <a:endParaRPr lang="en-US"/>
          </a:p>
        </p:txBody>
      </p:sp>
    </p:spTree>
    <p:extLst>
      <p:ext uri="{BB962C8B-B14F-4D97-AF65-F5344CB8AC3E}">
        <p14:creationId xmlns:p14="http://schemas.microsoft.com/office/powerpoint/2010/main" val="198899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91D58-A057-E84E-A171-94C8616AD87F}" type="datetimeFigureOut">
              <a:rPr lang="en-US" smtClean="0"/>
              <a:t>11/27/17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0CCA0-EA6E-DD4A-A09E-3BD8FAA481BF}" type="slidenum">
              <a:rPr lang="en-US" smtClean="0"/>
              <a:t>‹#›</a:t>
            </a:fld>
            <a:endParaRPr lang="en-US"/>
          </a:p>
        </p:txBody>
      </p:sp>
    </p:spTree>
    <p:extLst>
      <p:ext uri="{BB962C8B-B14F-4D97-AF65-F5344CB8AC3E}">
        <p14:creationId xmlns:p14="http://schemas.microsoft.com/office/powerpoint/2010/main" val="214686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atin typeface="Calibri" charset="0"/>
                <a:ea typeface="ヒラギノ角ゴ Pro W3" charset="-128"/>
                <a:cs typeface="ヒラギノ角ゴ Pro W3" charset="-128"/>
              </a:rPr>
              <a:t>The OIP shifts the traditional notion of leadership from a manager in an administrative position to shared leadership exercised across the system at all levels.  </a:t>
            </a:r>
            <a:r>
              <a:rPr lang="en-US">
                <a:latin typeface="Arial Narrow" charset="0"/>
                <a:ea typeface="ヒラギノ角ゴ Pro W3" charset="-128"/>
                <a:cs typeface="ヒラギノ角ゴ Pro W3" charset="-128"/>
              </a:rPr>
              <a:t>Establishing leadership teams at the district and building levels to support teacher based teams ensures that this occurs.</a:t>
            </a:r>
          </a:p>
          <a:p>
            <a:endParaRPr lang="en-US">
              <a:latin typeface="Arial Narrow" charset="0"/>
              <a:ea typeface="ヒラギノ角ゴ Pro W3" charset="-128"/>
              <a:cs typeface="ヒラギノ角ゴ Pro W3" charset="-128"/>
            </a:endParaRPr>
          </a:p>
          <a:p>
            <a:r>
              <a:rPr lang="en-US" b="1">
                <a:latin typeface="Calibri" charset="0"/>
                <a:ea typeface="ヒラギノ角ゴ Pro W3" charset="-128"/>
                <a:cs typeface="ヒラギノ角ゴ Pro W3" charset="-128"/>
              </a:rPr>
              <a:t>(CLICK 1) </a:t>
            </a:r>
            <a:r>
              <a:rPr lang="en-US">
                <a:latin typeface="Calibri" charset="0"/>
                <a:ea typeface="ヒラギノ角ゴ Pro W3" charset="-128"/>
                <a:cs typeface="ヒラギノ角ゴ Pro W3" charset="-128"/>
              </a:rPr>
              <a:t>When instituted with fidelity, the four-stage Ohio Improvement Process </a:t>
            </a:r>
            <a:r>
              <a:rPr lang="en-US">
                <a:latin typeface="Arial Narrow" charset="0"/>
                <a:ea typeface="ヒラギノ角ゴ Pro W3" charset="-128"/>
                <a:cs typeface="ヒラギノ角ゴ Pro W3" charset="-128"/>
              </a:rPr>
              <a:t>will produce a plan that will change adult behaviors, leading to improved instructional practice and student performance.</a:t>
            </a:r>
            <a:endParaRPr lang="en-US">
              <a:latin typeface="Calibri" charset="0"/>
              <a:ea typeface="ヒラギノ角ゴ Pro W3" charset="-128"/>
              <a:cs typeface="ヒラギノ角ゴ Pro W3" charset="-128"/>
            </a:endParaRPr>
          </a:p>
          <a:p>
            <a:endParaRPr lang="en-US">
              <a:latin typeface="Times New Roman" charset="0"/>
              <a:ea typeface="ＭＳ Ｐゴシック" charset="-128"/>
            </a:endParaRPr>
          </a:p>
        </p:txBody>
      </p:sp>
      <p:sp>
        <p:nvSpPr>
          <p:cNvPr id="39940" name="Slide Number Placeholder 3"/>
          <p:cNvSpPr>
            <a:spLocks noGrp="1"/>
          </p:cNvSpPr>
          <p:nvPr>
            <p:ph type="sldNum" sz="quarter" idx="5"/>
          </p:nvPr>
        </p:nvSpPr>
        <p:spPr>
          <a:noFill/>
          <a:ln>
            <a:miter lim="800000"/>
            <a:headEnd/>
            <a:tailEnd/>
          </a:ln>
        </p:spPr>
        <p:txBody>
          <a:bodyPr/>
          <a:lstStyle/>
          <a:p>
            <a:fld id="{1BB30FE9-38E8-1941-9829-93847D510314}" type="slidenum">
              <a:rPr lang="en-US"/>
              <a:pPr/>
              <a:t>6</a:t>
            </a:fld>
            <a:endParaRPr lang="en-US"/>
          </a:p>
        </p:txBody>
      </p:sp>
      <p:sp>
        <p:nvSpPr>
          <p:cNvPr id="5" name="Footer Placeholder 4"/>
          <p:cNvSpPr>
            <a:spLocks noGrp="1"/>
          </p:cNvSpPr>
          <p:nvPr>
            <p:ph type="ftr" sz="quarter" idx="10"/>
          </p:nvPr>
        </p:nvSpPr>
        <p:spPr/>
        <p:txBody>
          <a:bodyPr/>
          <a:lstStyle/>
          <a:p>
            <a:r>
              <a:rPr lang="en-US" smtClean="0"/>
              <a:t>The Leadership and Learning Center. Reproduce only with permission</a:t>
            </a:r>
            <a:endParaRPr lang="en-US"/>
          </a:p>
        </p:txBody>
      </p:sp>
    </p:spTree>
    <p:extLst>
      <p:ext uri="{BB962C8B-B14F-4D97-AF65-F5344CB8AC3E}">
        <p14:creationId xmlns:p14="http://schemas.microsoft.com/office/powerpoint/2010/main" val="132184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1" dirty="0"/>
          </a:p>
        </p:txBody>
      </p:sp>
      <p:sp>
        <p:nvSpPr>
          <p:cNvPr id="4" name="Slide Number Placeholder 3"/>
          <p:cNvSpPr>
            <a:spLocks noGrp="1"/>
          </p:cNvSpPr>
          <p:nvPr>
            <p:ph type="sldNum" sz="quarter" idx="10"/>
          </p:nvPr>
        </p:nvSpPr>
        <p:spPr/>
        <p:txBody>
          <a:bodyPr/>
          <a:lstStyle/>
          <a:p>
            <a:fld id="{767DDF12-E7BC-7B4F-87B9-7796D7463E71}" type="slidenum">
              <a:rPr lang="en-US" smtClean="0"/>
              <a:pPr/>
              <a:t>7</a:t>
            </a:fld>
            <a:endParaRPr lang="en-US"/>
          </a:p>
        </p:txBody>
      </p:sp>
    </p:spTree>
    <p:extLst>
      <p:ext uri="{BB962C8B-B14F-4D97-AF65-F5344CB8AC3E}">
        <p14:creationId xmlns:p14="http://schemas.microsoft.com/office/powerpoint/2010/main" val="131509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latin typeface="+mn-lt"/>
                <a:ea typeface="+mn-ea"/>
                <a:cs typeface="+mn-cs"/>
              </a:rPr>
              <a:t>Sinek introduces the Golden Circle of Why, How, and What.  Knowing the answers to these questions show why some leaders are able to inspire while others are not. He points out that everyone knows their What. They know what they do, but few know their Why.  The Why defines their purpose, cause and belief driving what they do.  Because it is so easily definable, the What tends to be a focus in our society. Starting with the What causes one to work through the circle from the outside to the center. Alternatively great leaders differ by knowing their Why in life with their driving force stemming from the Why- causing them to work through the circle inside-out. The image to the left explains the motions of the circle.</a:t>
            </a:r>
          </a:p>
          <a:p>
            <a:r>
              <a:rPr lang="en-US" sz="1400" b="1" kern="1200" dirty="0" smtClean="0">
                <a:solidFill>
                  <a:schemeClr val="tx1"/>
                </a:solidFill>
                <a:latin typeface="+mn-lt"/>
                <a:ea typeface="+mn-ea"/>
                <a:cs typeface="+mn-cs"/>
              </a:rPr>
              <a:t> </a:t>
            </a:r>
          </a:p>
          <a:p>
            <a:r>
              <a:rPr lang="en-US" sz="1400" b="1" kern="1200" dirty="0" smtClean="0">
                <a:solidFill>
                  <a:schemeClr val="tx1"/>
                </a:solidFill>
                <a:latin typeface="+mn-lt"/>
                <a:ea typeface="+mn-ea"/>
                <a:cs typeface="+mn-cs"/>
              </a:rPr>
              <a:t>“People don’t buy what you do, they buy why you do it.” -Simon Sinek</a:t>
            </a:r>
          </a:p>
          <a:p>
            <a:r>
              <a:rPr lang="en-US" sz="1400" b="1" kern="1200" dirty="0" smtClean="0">
                <a:solidFill>
                  <a:schemeClr val="tx1"/>
                </a:solidFill>
                <a:latin typeface="+mn-lt"/>
                <a:ea typeface="+mn-ea"/>
                <a:cs typeface="+mn-cs"/>
              </a:rPr>
              <a:t>Source: http://www.usm.edu/thinkcenter/what-vs-why/</a:t>
            </a:r>
            <a:endParaRPr lang="en-US" sz="1400" b="1" dirty="0"/>
          </a:p>
        </p:txBody>
      </p:sp>
      <p:sp>
        <p:nvSpPr>
          <p:cNvPr id="4" name="Slide Number Placeholder 3"/>
          <p:cNvSpPr>
            <a:spLocks noGrp="1"/>
          </p:cNvSpPr>
          <p:nvPr>
            <p:ph type="sldNum" sz="quarter" idx="10"/>
          </p:nvPr>
        </p:nvSpPr>
        <p:spPr/>
        <p:txBody>
          <a:bodyPr/>
          <a:lstStyle/>
          <a:p>
            <a:fld id="{767DDF12-E7BC-7B4F-87B9-7796D7463E71}" type="slidenum">
              <a:rPr lang="en-US" smtClean="0"/>
              <a:pPr/>
              <a:t>8</a:t>
            </a:fld>
            <a:endParaRPr lang="en-US"/>
          </a:p>
        </p:txBody>
      </p:sp>
    </p:spTree>
    <p:extLst>
      <p:ext uri="{BB962C8B-B14F-4D97-AF65-F5344CB8AC3E}">
        <p14:creationId xmlns:p14="http://schemas.microsoft.com/office/powerpoint/2010/main" val="191676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xfrm>
            <a:off x="1" y="4115405"/>
            <a:ext cx="6856412" cy="50270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2600" dirty="0" smtClean="0"/>
              <a:t>Let’s take a look back at the anchor standards for writing.  Remember, these are graduation level standards.  They delineate what students should know and be able to do after 13 years of successful schoolwork.  </a:t>
            </a:r>
          </a:p>
          <a:p>
            <a:pPr>
              <a:buFont typeface="Arial"/>
              <a:buChar char="•"/>
            </a:pPr>
            <a:r>
              <a:rPr lang="en-US" sz="2600" b="1" dirty="0" smtClean="0"/>
              <a:t> One of the main themes in the writing standards is the use of argumentative writing.</a:t>
            </a:r>
          </a:p>
          <a:p>
            <a:pPr>
              <a:buFont typeface="Arial"/>
              <a:buChar char="•"/>
            </a:pPr>
            <a:r>
              <a:rPr lang="en-US" sz="2600" b="1" dirty="0" smtClean="0"/>
              <a:t> At the earliest of ages, students are asked to develop and defend “opinions.”  </a:t>
            </a:r>
          </a:p>
          <a:p>
            <a:pPr>
              <a:buFont typeface="Arial"/>
              <a:buChar char="•"/>
            </a:pPr>
            <a:r>
              <a:rPr lang="en-US" sz="2600" b="1" dirty="0" smtClean="0"/>
              <a:t> as they move through the grades, they are expected to develop and support arguments by grade 6. </a:t>
            </a:r>
          </a:p>
        </p:txBody>
      </p:sp>
      <p:sp>
        <p:nvSpPr>
          <p:cNvPr id="32666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26401" indent="-279384" eaLnBrk="0" hangingPunct="0">
              <a:defRPr>
                <a:solidFill>
                  <a:schemeClr val="tx1"/>
                </a:solidFill>
                <a:latin typeface="Arial" pitchFamily="34" charset="0"/>
                <a:ea typeface="MS PGothic" pitchFamily="34" charset="-128"/>
              </a:defRPr>
            </a:lvl2pPr>
            <a:lvl3pPr marL="1117538" indent="-223509" eaLnBrk="0" hangingPunct="0">
              <a:defRPr>
                <a:solidFill>
                  <a:schemeClr val="tx1"/>
                </a:solidFill>
                <a:latin typeface="Arial" pitchFamily="34" charset="0"/>
                <a:ea typeface="MS PGothic" pitchFamily="34" charset="-128"/>
              </a:defRPr>
            </a:lvl3pPr>
            <a:lvl4pPr marL="1564555" indent="-223509" eaLnBrk="0" hangingPunct="0">
              <a:defRPr>
                <a:solidFill>
                  <a:schemeClr val="tx1"/>
                </a:solidFill>
                <a:latin typeface="Arial" pitchFamily="34" charset="0"/>
                <a:ea typeface="MS PGothic" pitchFamily="34" charset="-128"/>
              </a:defRPr>
            </a:lvl4pPr>
            <a:lvl5pPr marL="2011570" indent="-223509" eaLnBrk="0" hangingPunct="0">
              <a:defRPr>
                <a:solidFill>
                  <a:schemeClr val="tx1"/>
                </a:solidFill>
                <a:latin typeface="Arial" pitchFamily="34" charset="0"/>
                <a:ea typeface="MS PGothic" pitchFamily="34" charset="-128"/>
              </a:defRPr>
            </a:lvl5pPr>
            <a:lvl6pPr marL="2458584" indent="-223509" eaLnBrk="0" fontAlgn="base" hangingPunct="0">
              <a:spcBef>
                <a:spcPct val="0"/>
              </a:spcBef>
              <a:spcAft>
                <a:spcPct val="0"/>
              </a:spcAft>
              <a:defRPr>
                <a:solidFill>
                  <a:schemeClr val="tx1"/>
                </a:solidFill>
                <a:latin typeface="Arial" pitchFamily="34" charset="0"/>
                <a:ea typeface="MS PGothic" pitchFamily="34" charset="-128"/>
              </a:defRPr>
            </a:lvl6pPr>
            <a:lvl7pPr marL="2905600" indent="-223509" eaLnBrk="0" fontAlgn="base" hangingPunct="0">
              <a:spcBef>
                <a:spcPct val="0"/>
              </a:spcBef>
              <a:spcAft>
                <a:spcPct val="0"/>
              </a:spcAft>
              <a:defRPr>
                <a:solidFill>
                  <a:schemeClr val="tx1"/>
                </a:solidFill>
                <a:latin typeface="Arial" pitchFamily="34" charset="0"/>
                <a:ea typeface="MS PGothic" pitchFamily="34" charset="-128"/>
              </a:defRPr>
            </a:lvl7pPr>
            <a:lvl8pPr marL="3352616" indent="-223509" eaLnBrk="0" fontAlgn="base" hangingPunct="0">
              <a:spcBef>
                <a:spcPct val="0"/>
              </a:spcBef>
              <a:spcAft>
                <a:spcPct val="0"/>
              </a:spcAft>
              <a:defRPr>
                <a:solidFill>
                  <a:schemeClr val="tx1"/>
                </a:solidFill>
                <a:latin typeface="Arial" pitchFamily="34" charset="0"/>
                <a:ea typeface="MS PGothic" pitchFamily="34" charset="-128"/>
              </a:defRPr>
            </a:lvl8pPr>
            <a:lvl9pPr marL="3799631" indent="-22350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03DDC2C-0D07-47F4-9B7F-2B38F2897E64}" type="slidenum">
              <a:rPr lang="en-US" smtClean="0"/>
              <a:pPr eaLnBrk="1" hangingPunct="1"/>
              <a:t>36</a:t>
            </a:fld>
            <a:endParaRPr lang="en-US" smtClean="0"/>
          </a:p>
        </p:txBody>
      </p:sp>
    </p:spTree>
    <p:extLst>
      <p:ext uri="{BB962C8B-B14F-4D97-AF65-F5344CB8AC3E}">
        <p14:creationId xmlns:p14="http://schemas.microsoft.com/office/powerpoint/2010/main" val="202120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0CCA0-EA6E-DD4A-A09E-3BD8FAA481BF}" type="slidenum">
              <a:rPr lang="en-US" smtClean="0"/>
              <a:t>55</a:t>
            </a:fld>
            <a:endParaRPr lang="en-US"/>
          </a:p>
        </p:txBody>
      </p:sp>
    </p:spTree>
    <p:extLst>
      <p:ext uri="{BB962C8B-B14F-4D97-AF65-F5344CB8AC3E}">
        <p14:creationId xmlns:p14="http://schemas.microsoft.com/office/powerpoint/2010/main" val="152771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pPr/>
              <a:t>70</a:t>
            </a:fld>
            <a:endParaRPr lang="en-US"/>
          </a:p>
        </p:txBody>
      </p:sp>
    </p:spTree>
    <p:extLst>
      <p:ext uri="{BB962C8B-B14F-4D97-AF65-F5344CB8AC3E}">
        <p14:creationId xmlns:p14="http://schemas.microsoft.com/office/powerpoint/2010/main" val="160980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5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743B12-DEFA-B245-A833-03B62EAD6F97}"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2321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43B12-DEFA-B245-A833-03B62EAD6F97}"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816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43B12-DEFA-B245-A833-03B62EAD6F97}"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683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534" y="1949035"/>
            <a:ext cx="7673948" cy="723172"/>
          </a:xfrm>
          <a:prstGeom prst="rect">
            <a:avLst/>
          </a:prstGeom>
        </p:spPr>
        <p:txBody>
          <a:bodyPr vert="horz"/>
          <a:lstStyle>
            <a:lvl1pPr algn="l">
              <a:defRPr sz="3400" b="1" i="0">
                <a:solidFill>
                  <a:srgbClr val="FFFFFF"/>
                </a:solidFill>
                <a:latin typeface="Arial"/>
                <a:cs typeface="Arial"/>
              </a:defRPr>
            </a:lvl1pPr>
          </a:lstStyle>
          <a:p>
            <a:r>
              <a:rPr lang="en-US" dirty="0" smtClean="0"/>
              <a:t>TITLE GOES HERE</a:t>
            </a:r>
            <a:endParaRPr lang="en-US" dirty="0"/>
          </a:p>
        </p:txBody>
      </p:sp>
      <p:sp>
        <p:nvSpPr>
          <p:cNvPr id="4" name="Text Placeholder 3"/>
          <p:cNvSpPr>
            <a:spLocks noGrp="1"/>
          </p:cNvSpPr>
          <p:nvPr>
            <p:ph type="body" sz="quarter" idx="10"/>
          </p:nvPr>
        </p:nvSpPr>
        <p:spPr>
          <a:xfrm>
            <a:off x="1076021" y="3581109"/>
            <a:ext cx="6880161" cy="2265994"/>
          </a:xfrm>
          <a:prstGeom prst="rect">
            <a:avLst/>
          </a:prstGeom>
        </p:spPr>
        <p:txBody>
          <a:bodyPr vert="horz"/>
          <a:lstStyle>
            <a:lvl1pPr>
              <a:defRPr sz="2800" b="1">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94070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43B12-DEFA-B245-A833-03B62EAD6F97}"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40397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43B12-DEFA-B245-A833-03B62EAD6F97}"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2218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43B12-DEFA-B245-A833-03B62EAD6F97}"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127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43B12-DEFA-B245-A833-03B62EAD6F97}" type="datetimeFigureOut">
              <a:rPr lang="en-US" smtClean="0"/>
              <a:t>11/27/17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6903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43B12-DEFA-B245-A833-03B62EAD6F97}" type="datetimeFigureOut">
              <a:rPr lang="en-US" smtClean="0"/>
              <a:t>11/27/17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442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3B12-DEFA-B245-A833-03B62EAD6F97}" type="datetimeFigureOut">
              <a:rPr lang="en-US" smtClean="0"/>
              <a:t>11/27/17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571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38200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4417962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3B12-DEFA-B245-A833-03B62EAD6F97}" type="datetimeFigureOut">
              <a:rPr lang="en-US" smtClean="0"/>
              <a:t>11/27/17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A7C8A-80E3-F342-A618-B030C9A5BE12}" type="slidenum">
              <a:rPr lang="en-US" smtClean="0"/>
              <a:t>‹#›</a:t>
            </a:fld>
            <a:endParaRPr lang="en-US"/>
          </a:p>
        </p:txBody>
      </p:sp>
    </p:spTree>
    <p:extLst>
      <p:ext uri="{BB962C8B-B14F-4D97-AF65-F5344CB8AC3E}">
        <p14:creationId xmlns:p14="http://schemas.microsoft.com/office/powerpoint/2010/main" val="3708770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g"/><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6.xml"/><Relationship Id="rId2"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 Id="rId3"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 Id="rId3" Type="http://schemas.openxmlformats.org/officeDocument/2006/relationships/image" Target="../media/image5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g"/></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jpg"/></Relationships>
</file>

<file path=ppt/slides/_rels/slide59.xml.rels><?xml version="1.0" encoding="UTF-8" standalone="yes"?>
<Relationships xmlns="http://schemas.openxmlformats.org/package/2006/relationships"><Relationship Id="rId3" Type="http://schemas.openxmlformats.org/officeDocument/2006/relationships/image" Target="../media/image67.jpg"/><Relationship Id="rId4" Type="http://schemas.openxmlformats.org/officeDocument/2006/relationships/image" Target="../media/image68.jpg"/><Relationship Id="rId5" Type="http://schemas.openxmlformats.org/officeDocument/2006/relationships/image" Target="../media/image69.jpg"/><Relationship Id="rId1" Type="http://schemas.openxmlformats.org/officeDocument/2006/relationships/slideLayout" Target="../slideLayouts/slideLayout2.xml"/><Relationship Id="rId2" Type="http://schemas.openxmlformats.org/officeDocument/2006/relationships/image" Target="../media/image66.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jpg"/><Relationship Id="rId3" Type="http://schemas.openxmlformats.org/officeDocument/2006/relationships/image" Target="../media/image7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g"/><Relationship Id="rId3" Type="http://schemas.openxmlformats.org/officeDocument/2006/relationships/image" Target="../media/image7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3.jp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8.jpeg"/><Relationship Id="rId3" Type="http://schemas.openxmlformats.org/officeDocument/2006/relationships/image" Target="../media/image7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Brian.mcnulty@creativeleadership.net" TargetMode="External"/><Relationship Id="rId3" Type="http://schemas.openxmlformats.org/officeDocument/2006/relationships/image" Target="../media/image8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p:cNvSpPr txBox="1">
            <a:spLocks/>
          </p:cNvSpPr>
          <p:nvPr/>
        </p:nvSpPr>
        <p:spPr>
          <a:xfrm>
            <a:off x="400223" y="5797443"/>
            <a:ext cx="4276693" cy="10355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dirty="0" smtClean="0"/>
              <a:t>Brian A McNulty Ph. D. </a:t>
            </a:r>
          </a:p>
        </p:txBody>
      </p:sp>
      <p:sp>
        <p:nvSpPr>
          <p:cNvPr id="9" name="Title 1"/>
          <p:cNvSpPr txBox="1">
            <a:spLocks/>
          </p:cNvSpPr>
          <p:nvPr/>
        </p:nvSpPr>
        <p:spPr>
          <a:xfrm>
            <a:off x="0" y="5672380"/>
            <a:ext cx="4905926" cy="11856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891" y="4736886"/>
            <a:ext cx="3188105" cy="2121114"/>
          </a:xfrm>
          <a:prstGeom prst="rect">
            <a:avLst/>
          </a:prstGeom>
        </p:spPr>
      </p:pic>
      <p:sp>
        <p:nvSpPr>
          <p:cNvPr id="6" name="Rectangle 5"/>
          <p:cNvSpPr/>
          <p:nvPr/>
        </p:nvSpPr>
        <p:spPr>
          <a:xfrm>
            <a:off x="54996" y="3105670"/>
            <a:ext cx="9144000" cy="861774"/>
          </a:xfrm>
          <a:prstGeom prst="rect">
            <a:avLst/>
          </a:prstGeom>
        </p:spPr>
        <p:txBody>
          <a:bodyPr wrap="square">
            <a:spAutoFit/>
          </a:bodyPr>
          <a:lstStyle/>
          <a:p>
            <a:pPr algn="ctr"/>
            <a:r>
              <a:rPr lang="en-US" sz="5000" b="1" dirty="0" smtClean="0"/>
              <a:t>Insights into effective TBTs</a:t>
            </a:r>
            <a:endParaRPr lang="en-US" sz="5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65329"/>
          </a:xfrm>
          <a:prstGeom prst="rect">
            <a:avLst/>
          </a:prstGeom>
        </p:spPr>
      </p:pic>
    </p:spTree>
    <p:extLst>
      <p:ext uri="{BB962C8B-B14F-4D97-AF65-F5344CB8AC3E}">
        <p14:creationId xmlns:p14="http://schemas.microsoft.com/office/powerpoint/2010/main" val="61550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Every TBT, BLT, and DLT should be about:</a:t>
            </a:r>
            <a:r>
              <a:rPr lang="en-US" smtClean="0"/>
              <a:t/>
            </a:r>
            <a:br>
              <a:rPr lang="en-US" smtClean="0"/>
            </a:br>
            <a:r>
              <a:rPr lang="en-US" smtClean="0"/>
              <a:t> </a:t>
            </a:r>
            <a:endParaRPr lang="en-US" dirty="0"/>
          </a:p>
        </p:txBody>
      </p:sp>
      <p:sp>
        <p:nvSpPr>
          <p:cNvPr id="4" name="Content Placeholder 3"/>
          <p:cNvSpPr>
            <a:spLocks noGrp="1"/>
          </p:cNvSpPr>
          <p:nvPr>
            <p:ph idx="1"/>
          </p:nvPr>
        </p:nvSpPr>
        <p:spPr>
          <a:xfrm>
            <a:off x="114300" y="1191986"/>
            <a:ext cx="5851070" cy="5666014"/>
          </a:xfrm>
        </p:spPr>
        <p:txBody>
          <a:bodyPr>
            <a:normAutofit fontScale="92500"/>
          </a:bodyPr>
          <a:lstStyle/>
          <a:p>
            <a:r>
              <a:rPr lang="en-US" dirty="0"/>
              <a:t>What have we learned</a:t>
            </a:r>
            <a:r>
              <a:rPr lang="en-US" dirty="0" smtClean="0"/>
              <a:t>?</a:t>
            </a:r>
          </a:p>
          <a:p>
            <a:pPr lvl="1"/>
            <a:r>
              <a:rPr lang="en-US" dirty="0"/>
              <a:t> </a:t>
            </a:r>
            <a:r>
              <a:rPr lang="en-US" dirty="0" smtClean="0"/>
              <a:t>About powerful teaching practices? (from TBTs)</a:t>
            </a:r>
          </a:p>
          <a:p>
            <a:pPr lvl="1"/>
            <a:r>
              <a:rPr lang="en-US" dirty="0" smtClean="0"/>
              <a:t> About powerful leadership practices? (from TBTs/BLTs/DLTs)</a:t>
            </a:r>
          </a:p>
          <a:p>
            <a:pPr lvl="1"/>
            <a:r>
              <a:rPr lang="en-US" dirty="0" smtClean="0"/>
              <a:t>About How have we applied these learnings?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0" y="1807028"/>
            <a:ext cx="3098243" cy="3058886"/>
          </a:xfrm>
          <a:prstGeom prst="rect">
            <a:avLst/>
          </a:prstGeom>
        </p:spPr>
      </p:pic>
    </p:spTree>
    <p:extLst>
      <p:ext uri="{BB962C8B-B14F-4D97-AF65-F5344CB8AC3E}">
        <p14:creationId xmlns:p14="http://schemas.microsoft.com/office/powerpoint/2010/main" val="14591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947557" cy="6858000"/>
          </a:xfrm>
        </p:spPr>
        <p:txBody>
          <a:bodyPr>
            <a:normAutofit/>
          </a:bodyPr>
          <a:lstStyle/>
          <a:p>
            <a:r>
              <a:rPr lang="en-US" dirty="0" smtClean="0"/>
              <a:t>As leaders you must know and communicate </a:t>
            </a:r>
            <a:r>
              <a:rPr lang="en-US" dirty="0" smtClean="0">
                <a:solidFill>
                  <a:srgbClr val="1630FF"/>
                </a:solidFill>
              </a:rPr>
              <a:t>WHY</a:t>
            </a:r>
            <a:r>
              <a:rPr lang="en-US" dirty="0" smtClean="0"/>
              <a:t> we are doing this work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24001"/>
            <a:ext cx="3810000" cy="3810000"/>
          </a:xfrm>
          <a:prstGeom prst="rect">
            <a:avLst/>
          </a:prstGeom>
        </p:spPr>
      </p:pic>
    </p:spTree>
    <p:extLst>
      <p:ext uri="{BB962C8B-B14F-4D97-AF65-F5344CB8AC3E}">
        <p14:creationId xmlns:p14="http://schemas.microsoft.com/office/powerpoint/2010/main" val="1358327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7883" y="4866991"/>
            <a:ext cx="8946117" cy="1193567"/>
          </a:xfrm>
        </p:spPr>
        <p:txBody>
          <a:bodyPr>
            <a:normAutofit fontScale="90000"/>
          </a:bodyPr>
          <a:lstStyle/>
          <a:p>
            <a:r>
              <a:rPr lang="en-US" dirty="0" smtClean="0"/>
              <a:t>What </a:t>
            </a:r>
            <a:r>
              <a:rPr lang="en-US" dirty="0"/>
              <a:t>Is the #1 Factor Influencing Student Achievement</a:t>
            </a:r>
            <a:r>
              <a:rPr lang="en-US" dirty="0" smtClean="0"/>
              <a:t>?</a:t>
            </a:r>
            <a:endParaRPr lang="en-US" dirty="0"/>
          </a:p>
        </p:txBody>
      </p:sp>
      <p:sp>
        <p:nvSpPr>
          <p:cNvPr id="6" name="Subtitle 5"/>
          <p:cNvSpPr>
            <a:spLocks noGrp="1"/>
          </p:cNvSpPr>
          <p:nvPr>
            <p:ph type="subTitle" idx="1"/>
          </p:nvPr>
        </p:nvSpPr>
        <p:spPr>
          <a:xfrm>
            <a:off x="0" y="6060558"/>
            <a:ext cx="9144000" cy="797442"/>
          </a:xfrm>
        </p:spPr>
        <p:txBody>
          <a:bodyPr>
            <a:normAutofit/>
          </a:bodyPr>
          <a:lstStyle/>
          <a:p>
            <a:r>
              <a:rPr lang="en-US" dirty="0" smtClean="0"/>
              <a:t>Stop and Talk </a:t>
            </a:r>
            <a:endParaRPr lang="en-US" dirty="0"/>
          </a:p>
        </p:txBody>
      </p:sp>
      <p:pic>
        <p:nvPicPr>
          <p:cNvPr id="7" name="Picture 6" descr="John Hatt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46" y="1788328"/>
            <a:ext cx="8420507" cy="2637951"/>
          </a:xfrm>
          <a:prstGeom prst="rect">
            <a:avLst/>
          </a:prstGeom>
        </p:spPr>
      </p:pic>
      <p:sp>
        <p:nvSpPr>
          <p:cNvPr id="8" name="Title 4"/>
          <p:cNvSpPr txBox="1">
            <a:spLocks/>
          </p:cNvSpPr>
          <p:nvPr/>
        </p:nvSpPr>
        <p:spPr>
          <a:xfrm>
            <a:off x="0" y="0"/>
            <a:ext cx="8946117" cy="17437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dirty="0" smtClean="0"/>
              <a:t>How many of you are familiar with John Hattie’s work?</a:t>
            </a:r>
            <a:endParaRPr lang="en-US" dirty="0"/>
          </a:p>
        </p:txBody>
      </p:sp>
    </p:spTree>
    <p:extLst>
      <p:ext uri="{BB962C8B-B14F-4D97-AF65-F5344CB8AC3E}">
        <p14:creationId xmlns:p14="http://schemas.microsoft.com/office/powerpoint/2010/main" val="19819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4844143"/>
            <a:ext cx="6400800" cy="1752600"/>
          </a:xfrm>
        </p:spPr>
        <p:txBody>
          <a:bodyPr>
            <a:normAutofit fontScale="92500"/>
          </a:bodyPr>
          <a:lstStyle/>
          <a:p>
            <a:r>
              <a:rPr lang="en-US" dirty="0"/>
              <a:t>Collective </a:t>
            </a:r>
            <a:r>
              <a:rPr lang="en-US" dirty="0" smtClean="0"/>
              <a:t>Capacity Building</a:t>
            </a:r>
          </a:p>
          <a:p>
            <a:r>
              <a:rPr lang="en-US" dirty="0" smtClean="0"/>
              <a:t>(E.S.= 1.57) </a:t>
            </a:r>
            <a:endParaRPr lang="en-US" dirty="0"/>
          </a:p>
        </p:txBody>
      </p:sp>
      <p:pic>
        <p:nvPicPr>
          <p:cNvPr id="7" name="Picture 6" descr="John Hatt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46" y="1866013"/>
            <a:ext cx="8420507" cy="2637951"/>
          </a:xfrm>
          <a:prstGeom prst="rect">
            <a:avLst/>
          </a:prstGeom>
        </p:spPr>
      </p:pic>
      <p:sp>
        <p:nvSpPr>
          <p:cNvPr id="8" name="Title 4"/>
          <p:cNvSpPr txBox="1">
            <a:spLocks/>
          </p:cNvSpPr>
          <p:nvPr/>
        </p:nvSpPr>
        <p:spPr>
          <a:xfrm>
            <a:off x="0" y="152400"/>
            <a:ext cx="8946117" cy="1836965"/>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mtClean="0"/>
              <a:t>(New John Hattie) What Is the #1 Factor Influencing Student Achievement?</a:t>
            </a:r>
            <a:endParaRPr lang="en-US" dirty="0"/>
          </a:p>
        </p:txBody>
      </p:sp>
    </p:spTree>
    <p:extLst>
      <p:ext uri="{BB962C8B-B14F-4D97-AF65-F5344CB8AC3E}">
        <p14:creationId xmlns:p14="http://schemas.microsoft.com/office/powerpoint/2010/main" val="2532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Collective capacity building (E.S.1.57) </a:t>
            </a:r>
            <a:br>
              <a:rPr lang="en-US" dirty="0" smtClean="0"/>
            </a:br>
            <a:r>
              <a:rPr lang="en-US" dirty="0" smtClean="0"/>
              <a:t> is more powerful than</a:t>
            </a:r>
            <a:r>
              <a:rPr lang="mr-IN" dirty="0" smtClean="0"/>
              <a:t>…</a:t>
            </a:r>
            <a:endParaRPr lang="en-US" dirty="0"/>
          </a:p>
        </p:txBody>
      </p:sp>
      <p:sp>
        <p:nvSpPr>
          <p:cNvPr id="3" name="Content Placeholder 2"/>
          <p:cNvSpPr>
            <a:spLocks noGrp="1"/>
          </p:cNvSpPr>
          <p:nvPr>
            <p:ph idx="1"/>
          </p:nvPr>
        </p:nvSpPr>
        <p:spPr>
          <a:xfrm>
            <a:off x="174171" y="4180113"/>
            <a:ext cx="8512629" cy="2677885"/>
          </a:xfrm>
        </p:spPr>
        <p:txBody>
          <a:bodyPr/>
          <a:lstStyle/>
          <a:p>
            <a:r>
              <a:rPr lang="en-US" dirty="0" smtClean="0"/>
              <a:t>Home environment (E.S.= 0.52)</a:t>
            </a:r>
          </a:p>
          <a:p>
            <a:r>
              <a:rPr lang="en-US" dirty="0" smtClean="0"/>
              <a:t>Parental involvement (E.S.=0.49)</a:t>
            </a:r>
          </a:p>
          <a:p>
            <a:r>
              <a:rPr lang="en-US" dirty="0" smtClean="0"/>
              <a:t>Socio-economic status (E.S.=0.53</a:t>
            </a:r>
            <a:endParaRPr lang="en-US" dirty="0"/>
          </a:p>
        </p:txBody>
      </p:sp>
      <p:pic>
        <p:nvPicPr>
          <p:cNvPr id="4" name="Picture 3" descr="John Hatt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8420507" cy="2333151"/>
          </a:xfrm>
          <a:prstGeom prst="rect">
            <a:avLst/>
          </a:prstGeom>
        </p:spPr>
      </p:pic>
    </p:spTree>
    <p:extLst>
      <p:ext uri="{BB962C8B-B14F-4D97-AF65-F5344CB8AC3E}">
        <p14:creationId xmlns:p14="http://schemas.microsoft.com/office/powerpoint/2010/main" val="49173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your TBTs?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700" y="2142332"/>
            <a:ext cx="5722599" cy="1812157"/>
          </a:xfrm>
          <a:prstGeom prst="rect">
            <a:avLst/>
          </a:prstGeom>
        </p:spPr>
      </p:pic>
    </p:spTree>
    <p:extLst>
      <p:ext uri="{BB962C8B-B14F-4D97-AF65-F5344CB8AC3E}">
        <p14:creationId xmlns:p14="http://schemas.microsoft.com/office/powerpoint/2010/main" val="16550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Stop and process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18"/>
            <a:ext cx="4718957" cy="30930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382" y="1417638"/>
            <a:ext cx="3172804" cy="31586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3320"/>
            <a:ext cx="9144000" cy="2424607"/>
          </a:xfrm>
          <a:prstGeom prst="rect">
            <a:avLst/>
          </a:prstGeom>
        </p:spPr>
      </p:pic>
    </p:spTree>
    <p:extLst>
      <p:ext uri="{BB962C8B-B14F-4D97-AF65-F5344CB8AC3E}">
        <p14:creationId xmlns:p14="http://schemas.microsoft.com/office/powerpoint/2010/main" val="80425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919" y="148248"/>
            <a:ext cx="5600700" cy="1515977"/>
          </a:xfrm>
        </p:spPr>
        <p:txBody>
          <a:bodyPr>
            <a:normAutofit fontScale="90000"/>
          </a:bodyPr>
          <a:lstStyle/>
          <a:p>
            <a:r>
              <a:rPr lang="en-US" dirty="0"/>
              <a:t>Where are Your Teacher </a:t>
            </a:r>
            <a:r>
              <a:rPr lang="en-US" dirty="0" smtClean="0"/>
              <a:t>Teams </a:t>
            </a:r>
            <a:br>
              <a:rPr lang="en-US" dirty="0" smtClean="0"/>
            </a:br>
            <a:r>
              <a:rPr lang="en-US" dirty="0" smtClean="0"/>
              <a:t>on a 1-4 scale?</a:t>
            </a:r>
            <a:endParaRPr lang="en-US" dirty="0"/>
          </a:p>
        </p:txBody>
      </p:sp>
      <p:sp>
        <p:nvSpPr>
          <p:cNvPr id="3" name="Content Placeholder 2"/>
          <p:cNvSpPr>
            <a:spLocks noGrp="1"/>
          </p:cNvSpPr>
          <p:nvPr>
            <p:ph idx="1"/>
          </p:nvPr>
        </p:nvSpPr>
        <p:spPr>
          <a:xfrm>
            <a:off x="0" y="1812472"/>
            <a:ext cx="9144000" cy="5045528"/>
          </a:xfrm>
        </p:spPr>
        <p:txBody>
          <a:bodyPr>
            <a:normAutofit fontScale="92500"/>
          </a:bodyPr>
          <a:lstStyle/>
          <a:p>
            <a:r>
              <a:rPr lang="en-US" dirty="0" smtClean="0"/>
              <a:t>Using </a:t>
            </a:r>
            <a:r>
              <a:rPr lang="en-US" dirty="0" smtClean="0">
                <a:solidFill>
                  <a:srgbClr val="1630FF"/>
                </a:solidFill>
              </a:rPr>
              <a:t>effective structu</a:t>
            </a:r>
            <a:r>
              <a:rPr lang="en-US" dirty="0" smtClean="0"/>
              <a:t>res? (time, protocols)</a:t>
            </a:r>
          </a:p>
          <a:p>
            <a:r>
              <a:rPr lang="en-US" dirty="0" smtClean="0">
                <a:solidFill>
                  <a:srgbClr val="1630FF"/>
                </a:solidFill>
              </a:rPr>
              <a:t>Effective facilitation </a:t>
            </a:r>
            <a:r>
              <a:rPr lang="en-US" dirty="0" smtClean="0"/>
              <a:t>in the TBT process?</a:t>
            </a:r>
          </a:p>
          <a:p>
            <a:r>
              <a:rPr lang="en-US" dirty="0" smtClean="0"/>
              <a:t>A clear </a:t>
            </a:r>
            <a:r>
              <a:rPr lang="en-US" dirty="0" smtClean="0">
                <a:solidFill>
                  <a:srgbClr val="1630FF"/>
                </a:solidFill>
              </a:rPr>
              <a:t>understanding of </a:t>
            </a:r>
            <a:r>
              <a:rPr lang="en-US" dirty="0">
                <a:solidFill>
                  <a:srgbClr val="1630FF"/>
                </a:solidFill>
              </a:rPr>
              <a:t>t</a:t>
            </a:r>
            <a:r>
              <a:rPr lang="en-US" dirty="0" smtClean="0">
                <a:solidFill>
                  <a:srgbClr val="1630FF"/>
                </a:solidFill>
              </a:rPr>
              <a:t>eaching practices</a:t>
            </a:r>
            <a:r>
              <a:rPr lang="en-US" dirty="0" smtClean="0"/>
              <a:t>?</a:t>
            </a:r>
          </a:p>
          <a:p>
            <a:r>
              <a:rPr lang="en-US" dirty="0" smtClean="0"/>
              <a:t>Use of student work/student thinking</a:t>
            </a:r>
          </a:p>
          <a:p>
            <a:r>
              <a:rPr lang="en-US" dirty="0"/>
              <a:t>E</a:t>
            </a:r>
            <a:r>
              <a:rPr lang="en-US" dirty="0" smtClean="0"/>
              <a:t>ffective use of formative assessment practices to understand the impact </a:t>
            </a:r>
            <a:r>
              <a:rPr lang="en-US" dirty="0"/>
              <a:t>of those teaching practices</a:t>
            </a:r>
          </a:p>
          <a:p>
            <a:pPr lvl="1"/>
            <a:endParaRPr lang="en-US" dirty="0" smtClean="0"/>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905" y="5910943"/>
            <a:ext cx="4459778" cy="947056"/>
          </a:xfrm>
          <a:prstGeom prst="rect">
            <a:avLst/>
          </a:prstGeom>
        </p:spPr>
      </p:pic>
      <p:pic>
        <p:nvPicPr>
          <p:cNvPr id="5" name="Picture 4" descr="where are you.jpg"/>
          <p:cNvPicPr>
            <a:picLocks noChangeAspect="1"/>
          </p:cNvPicPr>
          <p:nvPr/>
        </p:nvPicPr>
        <p:blipFill>
          <a:blip r:embed="rId3"/>
          <a:stretch>
            <a:fillRect/>
          </a:stretch>
        </p:blipFill>
        <p:spPr>
          <a:xfrm>
            <a:off x="0" y="-22705"/>
            <a:ext cx="3462617" cy="1538684"/>
          </a:xfrm>
          <a:prstGeom prst="rect">
            <a:avLst/>
          </a:prstGeom>
        </p:spPr>
      </p:pic>
    </p:spTree>
    <p:extLst>
      <p:ext uri="{BB962C8B-B14F-4D97-AF65-F5344CB8AC3E}">
        <p14:creationId xmlns:p14="http://schemas.microsoft.com/office/powerpoint/2010/main" val="9132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14524"/>
            <a:ext cx="9144000" cy="2749209"/>
          </a:xfrm>
        </p:spPr>
        <p:txBody>
          <a:bodyPr>
            <a:noAutofit/>
          </a:bodyPr>
          <a:lstStyle/>
          <a:p>
            <a:pPr>
              <a:spcBef>
                <a:spcPts val="1200"/>
              </a:spcBef>
              <a:spcAft>
                <a:spcPts val="600"/>
              </a:spcAft>
              <a:buSzPct val="100000"/>
            </a:pPr>
            <a:r>
              <a:rPr lang="en-US" sz="4500" b="1" dirty="0" smtClean="0"/>
              <a:t>When I asked BLT members, on average, they rated their teams a 2</a:t>
            </a:r>
          </a:p>
          <a:p>
            <a:pPr>
              <a:spcBef>
                <a:spcPts val="1200"/>
              </a:spcBef>
              <a:spcAft>
                <a:spcPts val="600"/>
              </a:spcAft>
              <a:buSzPct val="100000"/>
            </a:pPr>
            <a:r>
              <a:rPr lang="en-US" sz="4500" dirty="0"/>
              <a:t>So TBTs need more </a:t>
            </a:r>
            <a:r>
              <a:rPr lang="en-US" sz="4500" dirty="0" smtClean="0"/>
              <a:t>help from their DLTs</a:t>
            </a:r>
            <a:endParaRPr lang="en-US" sz="4500" dirty="0"/>
          </a:p>
          <a:p>
            <a:pPr>
              <a:spcBef>
                <a:spcPts val="1200"/>
              </a:spcBef>
              <a:spcAft>
                <a:spcPts val="600"/>
              </a:spcAft>
              <a:buSzPct val="100000"/>
            </a:pPr>
            <a:endParaRPr lang="en-US" sz="4500" b="1" dirty="0" smtClean="0"/>
          </a:p>
        </p:txBody>
      </p:sp>
      <p:sp>
        <p:nvSpPr>
          <p:cNvPr id="7" name="Title 1"/>
          <p:cNvSpPr>
            <a:spLocks noGrp="1"/>
          </p:cNvSpPr>
          <p:nvPr>
            <p:ph type="title"/>
          </p:nvPr>
        </p:nvSpPr>
        <p:spPr>
          <a:xfrm>
            <a:off x="0" y="0"/>
            <a:ext cx="3980985" cy="3414524"/>
          </a:xfrm>
        </p:spPr>
        <p:txBody>
          <a:bodyPr>
            <a:normAutofit/>
          </a:bodyPr>
          <a:lstStyle/>
          <a:p>
            <a:r>
              <a:rPr lang="en-US" dirty="0" smtClean="0"/>
              <a:t>How did BLTs rate their TBTs?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5427"/>
            <a:ext cx="4088938" cy="2892309"/>
          </a:xfrm>
          <a:prstGeom prst="rect">
            <a:avLst/>
          </a:prstGeom>
        </p:spPr>
      </p:pic>
    </p:spTree>
    <p:extLst>
      <p:ext uri="{BB962C8B-B14F-4D97-AF65-F5344CB8AC3E}">
        <p14:creationId xmlns:p14="http://schemas.microsoft.com/office/powerpoint/2010/main" val="5188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229600" cy="1143000"/>
          </a:xfrm>
        </p:spPr>
        <p:txBody>
          <a:bodyPr/>
          <a:lstStyle/>
          <a:p>
            <a:r>
              <a:rPr lang="en-US" dirty="0" smtClean="0"/>
              <a:t>What are TBTs supposed to do?</a:t>
            </a:r>
            <a:endParaRPr lang="en-US" dirty="0"/>
          </a:p>
        </p:txBody>
      </p:sp>
      <p:sp>
        <p:nvSpPr>
          <p:cNvPr id="4" name="Title 3"/>
          <p:cNvSpPr txBox="1">
            <a:spLocks/>
          </p:cNvSpPr>
          <p:nvPr/>
        </p:nvSpPr>
        <p:spPr>
          <a:xfrm>
            <a:off x="914400"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mtClean="0"/>
              <a:t>Stop and process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18"/>
            <a:ext cx="4718957" cy="30930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382" y="1417638"/>
            <a:ext cx="3172804" cy="31586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3321"/>
            <a:ext cx="9144000" cy="1544668"/>
          </a:xfrm>
          <a:prstGeom prst="rect">
            <a:avLst/>
          </a:prstGeom>
        </p:spPr>
      </p:pic>
    </p:spTree>
    <p:extLst>
      <p:ext uri="{BB962C8B-B14F-4D97-AF65-F5344CB8AC3E}">
        <p14:creationId xmlns:p14="http://schemas.microsoft.com/office/powerpoint/2010/main" val="97689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5" name="Content Placeholder 4"/>
          <p:cNvSpPr>
            <a:spLocks noGrp="1"/>
          </p:cNvSpPr>
          <p:nvPr>
            <p:ph idx="4294967295"/>
          </p:nvPr>
        </p:nvSpPr>
        <p:spPr>
          <a:xfrm>
            <a:off x="0" y="1619544"/>
            <a:ext cx="9144000" cy="5758718"/>
          </a:xfrm>
        </p:spPr>
        <p:txBody>
          <a:bodyPr>
            <a:noAutofit/>
          </a:bodyPr>
          <a:lstStyle/>
          <a:p>
            <a:r>
              <a:rPr lang="en-US" dirty="0" smtClean="0"/>
              <a:t>Clarify what we know about effective  Teacher -</a:t>
            </a:r>
            <a:r>
              <a:rPr lang="en-US" dirty="0"/>
              <a:t>Based </a:t>
            </a:r>
            <a:r>
              <a:rPr lang="en-US" dirty="0" smtClean="0"/>
              <a:t>Teams (TBTs) and </a:t>
            </a:r>
            <a:r>
              <a:rPr lang="en-US" dirty="0"/>
              <a:t>h</a:t>
            </a:r>
            <a:r>
              <a:rPr lang="en-US" dirty="0" smtClean="0"/>
              <a:t>ow to make them more effective</a:t>
            </a:r>
          </a:p>
          <a:p>
            <a:r>
              <a:rPr lang="en-US" dirty="0" smtClean="0"/>
              <a:t>Identify actions principals and BLT’s </a:t>
            </a:r>
            <a:r>
              <a:rPr lang="en-US" dirty="0"/>
              <a:t>need to take to get </a:t>
            </a:r>
            <a:r>
              <a:rPr lang="en-US" dirty="0" smtClean="0"/>
              <a:t>better outcomes </a:t>
            </a:r>
            <a:r>
              <a:rPr lang="en-US" smtClean="0"/>
              <a:t>from their TBTs.</a:t>
            </a:r>
            <a:endParaRPr lang="en-US" dirty="0"/>
          </a:p>
          <a:p>
            <a:r>
              <a:rPr lang="en-US" dirty="0" smtClean="0"/>
              <a:t>Make commitments for follow-up action</a:t>
            </a:r>
          </a:p>
        </p:txBody>
      </p:sp>
      <p:pic>
        <p:nvPicPr>
          <p:cNvPr id="4" name="Picture 3" descr="outcomes1.jpg"/>
          <p:cNvPicPr>
            <a:picLocks noChangeAspect="1"/>
          </p:cNvPicPr>
          <p:nvPr/>
        </p:nvPicPr>
        <p:blipFill>
          <a:blip r:embed="rId2"/>
          <a:stretch>
            <a:fillRect/>
          </a:stretch>
        </p:blipFill>
        <p:spPr>
          <a:xfrm>
            <a:off x="0" y="1"/>
            <a:ext cx="9144000" cy="1417637"/>
          </a:xfrm>
          <a:prstGeom prst="rect">
            <a:avLst/>
          </a:prstGeom>
        </p:spPr>
      </p:pic>
    </p:spTree>
    <p:extLst>
      <p:ext uri="{BB962C8B-B14F-4D97-AF65-F5344CB8AC3E}">
        <p14:creationId xmlns:p14="http://schemas.microsoft.com/office/powerpoint/2010/main" val="11072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131" y="17620"/>
            <a:ext cx="7772400" cy="1470025"/>
          </a:xfrm>
        </p:spPr>
        <p:txBody>
          <a:bodyPr/>
          <a:lstStyle/>
          <a:p>
            <a:r>
              <a:rPr lang="en-US" dirty="0" smtClean="0"/>
              <a:t>What are TBTs supposed to do?</a:t>
            </a:r>
            <a:endParaRPr lang="en-US" dirty="0"/>
          </a:p>
        </p:txBody>
      </p:sp>
      <p:sp>
        <p:nvSpPr>
          <p:cNvPr id="4" name="Subtitle 3"/>
          <p:cNvSpPr>
            <a:spLocks noGrp="1"/>
          </p:cNvSpPr>
          <p:nvPr>
            <p:ph type="subTitle" idx="1"/>
          </p:nvPr>
        </p:nvSpPr>
        <p:spPr>
          <a:xfrm>
            <a:off x="249795" y="1487645"/>
            <a:ext cx="8572913" cy="2619406"/>
          </a:xfrm>
        </p:spPr>
        <p:txBody>
          <a:bodyPr>
            <a:normAutofit/>
          </a:bodyPr>
          <a:lstStyle/>
          <a:p>
            <a:r>
              <a:rPr lang="en-US" dirty="0" smtClean="0"/>
              <a:t>When I asked BLT members </a:t>
            </a:r>
          </a:p>
          <a:p>
            <a:r>
              <a:rPr lang="en-US" dirty="0" smtClean="0"/>
              <a:t>what TBTs are supposed to do in their meetings, they said 2 things</a:t>
            </a:r>
            <a:r>
              <a:rPr lang="mr-IN" dirty="0" smtClean="0"/>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809" y="4914107"/>
            <a:ext cx="5722599" cy="1812157"/>
          </a:xfrm>
          <a:prstGeom prst="rect">
            <a:avLst/>
          </a:prstGeom>
        </p:spPr>
      </p:pic>
    </p:spTree>
    <p:extLst>
      <p:ext uri="{BB962C8B-B14F-4D97-AF65-F5344CB8AC3E}">
        <p14:creationId xmlns:p14="http://schemas.microsoft.com/office/powerpoint/2010/main" val="5226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829637"/>
            <a:ext cx="8229600" cy="1143000"/>
          </a:xfrm>
        </p:spPr>
        <p:txBody>
          <a:bodyPr>
            <a:normAutofit fontScale="90000"/>
          </a:bodyPr>
          <a:lstStyle/>
          <a:p>
            <a:r>
              <a:rPr lang="en-US" dirty="0" smtClean="0"/>
              <a:t>When </a:t>
            </a:r>
            <a:r>
              <a:rPr lang="en-US" dirty="0"/>
              <a:t>I asked BLT members </a:t>
            </a:r>
            <a:br>
              <a:rPr lang="en-US" dirty="0"/>
            </a:br>
            <a:r>
              <a:rPr lang="en-US" dirty="0"/>
              <a:t>what TBTs are supposed to do in their meetings, they </a:t>
            </a:r>
            <a:r>
              <a:rPr lang="en-US" dirty="0" smtClean="0"/>
              <a:t>said</a:t>
            </a:r>
            <a:r>
              <a:rPr lang="mr-IN" dirty="0" smtClean="0"/>
              <a:t>…</a:t>
            </a:r>
            <a:r>
              <a:rPr lang="en-US" dirty="0"/>
              <a:t/>
            </a:r>
            <a:br>
              <a:rPr lang="en-US" dirty="0"/>
            </a:br>
            <a:endParaRPr lang="en-US" dirty="0"/>
          </a:p>
        </p:txBody>
      </p:sp>
      <p:sp>
        <p:nvSpPr>
          <p:cNvPr id="9" name="Content Placeholder 8"/>
          <p:cNvSpPr>
            <a:spLocks noGrp="1"/>
          </p:cNvSpPr>
          <p:nvPr>
            <p:ph idx="1"/>
          </p:nvPr>
        </p:nvSpPr>
        <p:spPr>
          <a:xfrm>
            <a:off x="209227" y="2343630"/>
            <a:ext cx="8229600" cy="3004945"/>
          </a:xfrm>
        </p:spPr>
        <p:txBody>
          <a:bodyPr/>
          <a:lstStyle/>
          <a:p>
            <a:pPr marL="0" indent="0">
              <a:buNone/>
            </a:pPr>
            <a:r>
              <a:rPr lang="en-US" u="sng" dirty="0" smtClean="0"/>
              <a:t>2 Things</a:t>
            </a:r>
          </a:p>
          <a:p>
            <a:pPr marL="742950" indent="-742950">
              <a:lnSpc>
                <a:spcPct val="150000"/>
              </a:lnSpc>
              <a:buFont typeface="+mj-lt"/>
              <a:buAutoNum type="arabicPeriod"/>
            </a:pPr>
            <a:r>
              <a:rPr lang="en-US" dirty="0" smtClean="0"/>
              <a:t>Study data, and</a:t>
            </a:r>
          </a:p>
          <a:p>
            <a:pPr marL="742950" indent="-742950">
              <a:lnSpc>
                <a:spcPct val="150000"/>
              </a:lnSpc>
              <a:buFont typeface="+mj-lt"/>
              <a:buAutoNum type="arabicPeriod"/>
            </a:pPr>
            <a:r>
              <a:rPr lang="en-US" dirty="0" smtClean="0"/>
              <a:t>Fill out the forms</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33870"/>
            <a:ext cx="5722599" cy="102413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708" y="2803721"/>
            <a:ext cx="4181763" cy="8969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433" y="3886199"/>
            <a:ext cx="1718157" cy="146237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117" y="3886199"/>
            <a:ext cx="2030278" cy="1632151"/>
          </a:xfrm>
          <a:prstGeom prst="rect">
            <a:avLst/>
          </a:prstGeom>
        </p:spPr>
      </p:pic>
    </p:spTree>
    <p:extLst>
      <p:ext uri="{BB962C8B-B14F-4D97-AF65-F5344CB8AC3E}">
        <p14:creationId xmlns:p14="http://schemas.microsoft.com/office/powerpoint/2010/main" val="17769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16" y="0"/>
            <a:ext cx="8229600" cy="1143000"/>
          </a:xfrm>
        </p:spPr>
        <p:txBody>
          <a:bodyPr/>
          <a:lstStyle/>
          <a:p>
            <a:r>
              <a:rPr lang="en-US" dirty="0" smtClean="0"/>
              <a:t>TBTs can look at 3 primary things:</a:t>
            </a:r>
            <a:endParaRPr lang="en-US" dirty="0"/>
          </a:p>
        </p:txBody>
      </p:sp>
      <p:sp>
        <p:nvSpPr>
          <p:cNvPr id="3" name="Content Placeholder 2"/>
          <p:cNvSpPr>
            <a:spLocks noGrp="1"/>
          </p:cNvSpPr>
          <p:nvPr>
            <p:ph idx="1"/>
          </p:nvPr>
        </p:nvSpPr>
        <p:spPr>
          <a:xfrm>
            <a:off x="17377" y="1219200"/>
            <a:ext cx="6431539" cy="5257800"/>
          </a:xfrm>
        </p:spPr>
        <p:txBody>
          <a:bodyPr>
            <a:normAutofit fontScale="92500"/>
          </a:bodyPr>
          <a:lstStyle/>
          <a:p>
            <a:r>
              <a:rPr lang="en-US" dirty="0" smtClean="0">
                <a:solidFill>
                  <a:srgbClr val="0253FF"/>
                </a:solidFill>
              </a:rPr>
              <a:t>Unpacking standards </a:t>
            </a:r>
            <a:r>
              <a:rPr lang="en-US" dirty="0" smtClean="0"/>
              <a:t>to identify and agree on important learning outcomes</a:t>
            </a:r>
          </a:p>
          <a:p>
            <a:r>
              <a:rPr lang="en-US" dirty="0" smtClean="0"/>
              <a:t>Develop and use shared </a:t>
            </a:r>
            <a:r>
              <a:rPr lang="en-US" dirty="0" smtClean="0">
                <a:solidFill>
                  <a:srgbClr val="0253FF"/>
                </a:solidFill>
              </a:rPr>
              <a:t>Formative Assessments</a:t>
            </a:r>
          </a:p>
          <a:p>
            <a:r>
              <a:rPr lang="en-US" dirty="0" smtClean="0"/>
              <a:t>Agree on, use, and improve on a </a:t>
            </a:r>
            <a:r>
              <a:rPr lang="en-US" dirty="0" smtClean="0">
                <a:solidFill>
                  <a:srgbClr val="0253FF"/>
                </a:solidFill>
              </a:rPr>
              <a:t>shared instructional </a:t>
            </a:r>
            <a:r>
              <a:rPr lang="en-US" dirty="0">
                <a:solidFill>
                  <a:srgbClr val="0253FF"/>
                </a:solidFill>
              </a:rPr>
              <a:t>p</a:t>
            </a:r>
            <a:r>
              <a:rPr lang="en-US" dirty="0" smtClean="0">
                <a:solidFill>
                  <a:srgbClr val="0253FF"/>
                </a:solidFill>
              </a:rPr>
              <a:t>ractice</a:t>
            </a:r>
            <a:endParaRPr lang="en-US" dirty="0">
              <a:solidFill>
                <a:srgbClr val="0253FF"/>
              </a:solidFill>
            </a:endParaRPr>
          </a:p>
        </p:txBody>
      </p:sp>
      <p:pic>
        <p:nvPicPr>
          <p:cNvPr id="4" name="Picture 3" descr="3 legged sto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916" y="1864835"/>
            <a:ext cx="2235200" cy="4675601"/>
          </a:xfrm>
          <a:prstGeom prst="rect">
            <a:avLst/>
          </a:prstGeom>
        </p:spPr>
      </p:pic>
    </p:spTree>
    <p:extLst>
      <p:ext uri="{BB962C8B-B14F-4D97-AF65-F5344CB8AC3E}">
        <p14:creationId xmlns:p14="http://schemas.microsoft.com/office/powerpoint/2010/main" val="142973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 y="288384"/>
            <a:ext cx="8979408" cy="1835998"/>
          </a:xfrm>
        </p:spPr>
        <p:txBody>
          <a:bodyPr>
            <a:normAutofit fontScale="90000"/>
          </a:bodyPr>
          <a:lstStyle/>
          <a:p>
            <a:r>
              <a:rPr lang="en-US" dirty="0" smtClean="0"/>
              <a:t>In a survey of over 9000 teachers,  they </a:t>
            </a:r>
            <a:r>
              <a:rPr lang="en-US" dirty="0"/>
              <a:t>perceived that the most helpful and effective </a:t>
            </a:r>
            <a:r>
              <a:rPr lang="en-US" dirty="0" smtClean="0"/>
              <a:t>focus of collaboration</a:t>
            </a:r>
            <a:r>
              <a:rPr lang="mr-IN" dirty="0" smtClean="0"/>
              <a:t>…</a:t>
            </a:r>
            <a:r>
              <a:rPr lang="en-US" dirty="0"/>
              <a:t/>
            </a:r>
            <a:br>
              <a:rPr lang="en-US" dirty="0"/>
            </a:br>
            <a:endParaRPr lang="en-US" dirty="0"/>
          </a:p>
        </p:txBody>
      </p:sp>
      <p:sp>
        <p:nvSpPr>
          <p:cNvPr id="3" name="Subtitle 2"/>
          <p:cNvSpPr>
            <a:spLocks noGrp="1"/>
          </p:cNvSpPr>
          <p:nvPr>
            <p:ph type="subTitle" idx="1"/>
          </p:nvPr>
        </p:nvSpPr>
        <p:spPr>
          <a:xfrm>
            <a:off x="0" y="4859867"/>
            <a:ext cx="9144000" cy="1998133"/>
          </a:xfrm>
        </p:spPr>
        <p:txBody>
          <a:bodyPr>
            <a:normAutofit/>
          </a:bodyPr>
          <a:lstStyle/>
          <a:p>
            <a:r>
              <a:rPr lang="en-US" dirty="0" smtClean="0"/>
              <a:t>Was in developing </a:t>
            </a:r>
          </a:p>
          <a:p>
            <a:r>
              <a:rPr lang="en-US" dirty="0" smtClean="0"/>
              <a:t>instructional strategies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020783"/>
            <a:ext cx="2353733" cy="2652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433" y="2020783"/>
            <a:ext cx="2882900" cy="2652268"/>
          </a:xfrm>
          <a:prstGeom prst="rect">
            <a:avLst/>
          </a:prstGeom>
        </p:spPr>
      </p:pic>
      <p:sp>
        <p:nvSpPr>
          <p:cNvPr id="6" name="TextBox 5"/>
          <p:cNvSpPr txBox="1"/>
          <p:nvPr/>
        </p:nvSpPr>
        <p:spPr>
          <a:xfrm>
            <a:off x="7621788" y="6488668"/>
            <a:ext cx="1522212" cy="369332"/>
          </a:xfrm>
          <a:prstGeom prst="rect">
            <a:avLst/>
          </a:prstGeom>
          <a:noFill/>
        </p:spPr>
        <p:txBody>
          <a:bodyPr wrap="none" rtlCol="0">
            <a:spAutoFit/>
          </a:bodyPr>
          <a:lstStyle/>
          <a:p>
            <a:r>
              <a:rPr lang="en-US" b="1" dirty="0" err="1" smtClean="0"/>
              <a:t>Ronfeldt</a:t>
            </a:r>
            <a:r>
              <a:rPr lang="en-US" b="1" dirty="0" smtClean="0"/>
              <a:t> 2017</a:t>
            </a:r>
            <a:endParaRPr lang="en-US" b="1" dirty="0"/>
          </a:p>
        </p:txBody>
      </p:sp>
    </p:spTree>
    <p:extLst>
      <p:ext uri="{BB962C8B-B14F-4D97-AF65-F5344CB8AC3E}">
        <p14:creationId xmlns:p14="http://schemas.microsoft.com/office/powerpoint/2010/main" val="239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research on TBTS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1695450"/>
            <a:ext cx="4286250" cy="25050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975" y="1695450"/>
            <a:ext cx="4772025" cy="25050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68031"/>
            <a:ext cx="9143999" cy="2589969"/>
          </a:xfrm>
          <a:prstGeom prst="rect">
            <a:avLst/>
          </a:prstGeom>
        </p:spPr>
      </p:pic>
    </p:spTree>
    <p:extLst>
      <p:ext uri="{BB962C8B-B14F-4D97-AF65-F5344CB8AC3E}">
        <p14:creationId xmlns:p14="http://schemas.microsoft.com/office/powerpoint/2010/main" val="153327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281310"/>
            <a:ext cx="9143999" cy="2809524"/>
          </a:xfrm>
        </p:spPr>
        <p:txBody>
          <a:bodyPr>
            <a:normAutofit/>
          </a:bodyPr>
          <a:lstStyle/>
          <a:p>
            <a:r>
              <a:rPr lang="en-US" dirty="0">
                <a:solidFill>
                  <a:srgbClr val="0253FF"/>
                </a:solidFill>
              </a:rPr>
              <a:t>Techers improve at faster rates </a:t>
            </a:r>
            <a:r>
              <a:rPr lang="en-US" dirty="0" smtClean="0"/>
              <a:t/>
            </a:r>
            <a:br>
              <a:rPr lang="en-US" dirty="0" smtClean="0"/>
            </a:br>
            <a:r>
              <a:rPr lang="en-US" dirty="0" smtClean="0"/>
              <a:t>when </a:t>
            </a:r>
            <a:r>
              <a:rPr lang="en-US" dirty="0"/>
              <a:t>working in schools </a:t>
            </a:r>
            <a:r>
              <a:rPr lang="en-US" dirty="0" smtClean="0"/>
              <a:t/>
            </a:r>
            <a:br>
              <a:rPr lang="en-US" dirty="0" smtClean="0"/>
            </a:br>
            <a:r>
              <a:rPr lang="en-US" dirty="0" smtClean="0"/>
              <a:t>with </a:t>
            </a:r>
            <a:r>
              <a:rPr lang="en-US" dirty="0">
                <a:solidFill>
                  <a:srgbClr val="0253FF"/>
                </a:solidFill>
              </a:rPr>
              <a:t>strong quality collaboration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86"/>
            <a:ext cx="4386020" cy="32042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666" y="61994"/>
            <a:ext cx="4684333" cy="3425126"/>
          </a:xfrm>
          <a:prstGeom prst="rect">
            <a:avLst/>
          </a:prstGeom>
        </p:spPr>
      </p:pic>
      <p:sp>
        <p:nvSpPr>
          <p:cNvPr id="7" name="TextBox 6"/>
          <p:cNvSpPr txBox="1"/>
          <p:nvPr/>
        </p:nvSpPr>
        <p:spPr>
          <a:xfrm>
            <a:off x="7621788" y="6488668"/>
            <a:ext cx="1522212" cy="369332"/>
          </a:xfrm>
          <a:prstGeom prst="rect">
            <a:avLst/>
          </a:prstGeom>
          <a:noFill/>
        </p:spPr>
        <p:txBody>
          <a:bodyPr wrap="none" rtlCol="0">
            <a:spAutoFit/>
          </a:bodyPr>
          <a:lstStyle/>
          <a:p>
            <a:r>
              <a:rPr lang="en-US" b="1" dirty="0" err="1" smtClean="0"/>
              <a:t>Ronfeldt</a:t>
            </a:r>
            <a:r>
              <a:rPr lang="en-US" b="1" dirty="0" smtClean="0"/>
              <a:t> 2017</a:t>
            </a:r>
            <a:endParaRPr lang="en-US" b="1" dirty="0"/>
          </a:p>
        </p:txBody>
      </p:sp>
    </p:spTree>
    <p:extLst>
      <p:ext uri="{BB962C8B-B14F-4D97-AF65-F5344CB8AC3E}">
        <p14:creationId xmlns:p14="http://schemas.microsoft.com/office/powerpoint/2010/main" val="916100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3134"/>
            <a:ext cx="9032179" cy="2136327"/>
          </a:xfrm>
        </p:spPr>
        <p:txBody>
          <a:bodyPr>
            <a:normAutofit fontScale="90000"/>
          </a:bodyPr>
          <a:lstStyle/>
          <a:p>
            <a:r>
              <a:rPr lang="en-US" dirty="0"/>
              <a:t>Teachers explained that knowing that their colleagues were also </a:t>
            </a:r>
            <a:r>
              <a:rPr lang="en-US" dirty="0">
                <a:solidFill>
                  <a:srgbClr val="0253FF"/>
                </a:solidFill>
              </a:rPr>
              <a:t>trying </a:t>
            </a:r>
            <a:r>
              <a:rPr lang="en-US" dirty="0" smtClean="0">
                <a:solidFill>
                  <a:srgbClr val="0253FF"/>
                </a:solidFill>
              </a:rPr>
              <a:t/>
            </a:r>
            <a:br>
              <a:rPr lang="en-US" dirty="0" smtClean="0">
                <a:solidFill>
                  <a:srgbClr val="0253FF"/>
                </a:solidFill>
              </a:rPr>
            </a:br>
            <a:r>
              <a:rPr lang="en-US" dirty="0" smtClean="0">
                <a:solidFill>
                  <a:srgbClr val="0253FF"/>
                </a:solidFill>
              </a:rPr>
              <a:t>new </a:t>
            </a:r>
            <a:r>
              <a:rPr lang="en-US" dirty="0">
                <a:solidFill>
                  <a:srgbClr val="0253FF"/>
                </a:solidFill>
              </a:rPr>
              <a:t>activities and were willing to discuss successes and failures </a:t>
            </a:r>
            <a:r>
              <a:rPr lang="en-US" dirty="0" smtClean="0">
                <a:solidFill>
                  <a:srgbClr val="0253FF"/>
                </a:solidFill>
              </a:rPr>
              <a:t/>
            </a:r>
            <a:br>
              <a:rPr lang="en-US" dirty="0" smtClean="0">
                <a:solidFill>
                  <a:srgbClr val="0253FF"/>
                </a:solidFill>
              </a:rPr>
            </a:br>
            <a:r>
              <a:rPr lang="en-US" dirty="0" smtClean="0">
                <a:solidFill>
                  <a:srgbClr val="0253FF"/>
                </a:solidFill>
              </a:rPr>
              <a:t>inspired </a:t>
            </a:r>
            <a:r>
              <a:rPr lang="en-US" dirty="0">
                <a:solidFill>
                  <a:srgbClr val="0253FF"/>
                </a:solidFill>
              </a:rPr>
              <a:t>them to take risks</a:t>
            </a:r>
            <a:r>
              <a:rPr lang="en-US" dirty="0"/>
              <a:t> that they would not have taken </a:t>
            </a:r>
            <a:r>
              <a:rPr lang="en-US" dirty="0" smtClean="0"/>
              <a:t>otherwise.</a:t>
            </a:r>
            <a:endParaRPr lang="en-US" dirty="0"/>
          </a:p>
        </p:txBody>
      </p:sp>
      <p:sp>
        <p:nvSpPr>
          <p:cNvPr id="3" name="TextBox 2"/>
          <p:cNvSpPr txBox="1"/>
          <p:nvPr/>
        </p:nvSpPr>
        <p:spPr>
          <a:xfrm>
            <a:off x="7020732" y="6354305"/>
            <a:ext cx="2041200" cy="369332"/>
          </a:xfrm>
          <a:prstGeom prst="rect">
            <a:avLst/>
          </a:prstGeom>
          <a:noFill/>
        </p:spPr>
        <p:txBody>
          <a:bodyPr wrap="none" rtlCol="0">
            <a:spAutoFit/>
          </a:bodyPr>
          <a:lstStyle/>
          <a:p>
            <a:r>
              <a:rPr lang="en-US" b="1" dirty="0" err="1" smtClean="0"/>
              <a:t>Schleifer</a:t>
            </a:r>
            <a:r>
              <a:rPr lang="en-US" b="1" dirty="0" smtClean="0"/>
              <a:t>, et al 2017</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6123"/>
            <a:ext cx="9032180" cy="2212848"/>
          </a:xfrm>
          <a:prstGeom prst="rect">
            <a:avLst/>
          </a:prstGeom>
        </p:spPr>
      </p:pic>
    </p:spTree>
    <p:extLst>
      <p:ext uri="{BB962C8B-B14F-4D97-AF65-F5344CB8AC3E}">
        <p14:creationId xmlns:p14="http://schemas.microsoft.com/office/powerpoint/2010/main" val="248567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2346087"/>
          </a:xfrm>
        </p:spPr>
        <p:txBody>
          <a:bodyPr>
            <a:normAutofit/>
          </a:bodyPr>
          <a:lstStyle/>
          <a:p>
            <a:r>
              <a:rPr lang="en-US" dirty="0">
                <a:solidFill>
                  <a:srgbClr val="0253FF"/>
                </a:solidFill>
              </a:rPr>
              <a:t>T</a:t>
            </a:r>
            <a:r>
              <a:rPr lang="en-US" dirty="0" smtClean="0">
                <a:solidFill>
                  <a:srgbClr val="0253FF"/>
                </a:solidFill>
              </a:rPr>
              <a:t>he </a:t>
            </a:r>
            <a:r>
              <a:rPr lang="en-US" dirty="0">
                <a:solidFill>
                  <a:srgbClr val="0253FF"/>
                </a:solidFill>
              </a:rPr>
              <a:t>most important </a:t>
            </a:r>
            <a:r>
              <a:rPr lang="en-US" dirty="0" smtClean="0">
                <a:solidFill>
                  <a:srgbClr val="0253FF"/>
                </a:solidFill>
              </a:rPr>
              <a:t>conversations</a:t>
            </a:r>
            <a:r>
              <a:rPr lang="en-US" dirty="0" smtClean="0"/>
              <a:t> </a:t>
            </a:r>
            <a:r>
              <a:rPr lang="en-US" dirty="0"/>
              <a:t>in which teachers engage </a:t>
            </a:r>
            <a:r>
              <a:rPr lang="en-US" dirty="0" smtClean="0"/>
              <a:t/>
            </a:r>
            <a:br>
              <a:rPr lang="en-US" dirty="0" smtClean="0"/>
            </a:br>
            <a:endParaRPr lang="en-US" dirty="0"/>
          </a:p>
        </p:txBody>
      </p:sp>
      <p:sp>
        <p:nvSpPr>
          <p:cNvPr id="7" name="Subtitle 6"/>
          <p:cNvSpPr>
            <a:spLocks noGrp="1"/>
          </p:cNvSpPr>
          <p:nvPr>
            <p:ph type="subTitle" idx="1"/>
          </p:nvPr>
        </p:nvSpPr>
        <p:spPr>
          <a:xfrm>
            <a:off x="0" y="4907412"/>
            <a:ext cx="9144000" cy="1950588"/>
          </a:xfrm>
        </p:spPr>
        <p:txBody>
          <a:bodyPr>
            <a:normAutofit lnSpcReduction="10000"/>
          </a:bodyPr>
          <a:lstStyle/>
          <a:p>
            <a:r>
              <a:rPr lang="en-US" dirty="0"/>
              <a:t>revolve around </a:t>
            </a:r>
            <a:br>
              <a:rPr lang="en-US" dirty="0"/>
            </a:br>
            <a:r>
              <a:rPr lang="en-US" dirty="0">
                <a:solidFill>
                  <a:srgbClr val="0253FF"/>
                </a:solidFill>
              </a:rPr>
              <a:t>the use of student-learning data</a:t>
            </a:r>
            <a:r>
              <a:rPr lang="en-US" dirty="0"/>
              <a:t> </a:t>
            </a:r>
            <a:br>
              <a:rPr lang="en-US" dirty="0"/>
            </a:br>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pPr/>
              <a:t>27</a:t>
            </a:fld>
            <a:endParaRPr lang="en-US"/>
          </a:p>
        </p:txBody>
      </p:sp>
      <p:sp>
        <p:nvSpPr>
          <p:cNvPr id="6" name="TextBox 5"/>
          <p:cNvSpPr txBox="1"/>
          <p:nvPr/>
        </p:nvSpPr>
        <p:spPr>
          <a:xfrm rot="10800000" flipV="1">
            <a:off x="6668406" y="6280994"/>
            <a:ext cx="2071943" cy="369332"/>
          </a:xfrm>
          <a:prstGeom prst="rect">
            <a:avLst/>
          </a:prstGeom>
          <a:noFill/>
        </p:spPr>
        <p:txBody>
          <a:bodyPr wrap="square" rtlCol="0">
            <a:spAutoFit/>
          </a:bodyPr>
          <a:lstStyle/>
          <a:p>
            <a:r>
              <a:rPr lang="en-US" dirty="0" smtClean="0"/>
              <a:t> </a:t>
            </a:r>
            <a:r>
              <a:rPr lang="en-US" dirty="0" err="1" smtClean="0"/>
              <a:t>Slavit</a:t>
            </a:r>
            <a:r>
              <a:rPr lang="en-US" dirty="0" smtClean="0"/>
              <a:t> et al 2013</a:t>
            </a:r>
            <a:endParaRPr lang="en-US" dirty="0"/>
          </a:p>
        </p:txBody>
      </p:sp>
      <p:pic>
        <p:nvPicPr>
          <p:cNvPr id="8" name="Picture 7" descr="tea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718" y="1566185"/>
            <a:ext cx="4345768" cy="3255131"/>
          </a:xfrm>
          <a:prstGeom prst="rect">
            <a:avLst/>
          </a:prstGeom>
        </p:spPr>
      </p:pic>
    </p:spTree>
    <p:extLst>
      <p:ext uri="{BB962C8B-B14F-4D97-AF65-F5344CB8AC3E}">
        <p14:creationId xmlns:p14="http://schemas.microsoft.com/office/powerpoint/2010/main" val="161304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430476"/>
            <a:ext cx="4027714" cy="6427524"/>
          </a:xfrm>
        </p:spPr>
        <p:txBody>
          <a:bodyPr>
            <a:normAutofit fontScale="90000"/>
          </a:bodyPr>
          <a:lstStyle/>
          <a:p>
            <a:r>
              <a:rPr lang="en-US" dirty="0" smtClean="0">
                <a:solidFill>
                  <a:srgbClr val="0253FF"/>
                </a:solidFill>
              </a:rPr>
              <a:t>Looking </a:t>
            </a:r>
            <a:r>
              <a:rPr lang="en-US" dirty="0">
                <a:solidFill>
                  <a:srgbClr val="0253FF"/>
                </a:solidFill>
              </a:rPr>
              <a:t>at student work” as a PD tool is most effective </a:t>
            </a:r>
            <a:r>
              <a:rPr lang="en-US" dirty="0"/>
              <a:t>when </a:t>
            </a:r>
            <a:r>
              <a:rPr lang="en-US" dirty="0">
                <a:solidFill>
                  <a:srgbClr val="1E5AFD"/>
                </a:solidFill>
              </a:rPr>
              <a:t>teachers </a:t>
            </a:r>
            <a:r>
              <a:rPr lang="en-US" dirty="0"/>
              <a:t>are actually </a:t>
            </a:r>
            <a:r>
              <a:rPr lang="en-US" dirty="0">
                <a:solidFill>
                  <a:srgbClr val="1E5AFD"/>
                </a:solidFill>
              </a:rPr>
              <a:t>looking at student thinking </a:t>
            </a:r>
            <a:r>
              <a:rPr lang="en-US" dirty="0"/>
              <a:t>and are open to changes in practice. </a:t>
            </a:r>
            <a:br>
              <a:rPr lang="en-US" dirty="0"/>
            </a:br>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pPr/>
              <a:t>28</a:t>
            </a:fld>
            <a:endParaRPr lang="en-US"/>
          </a:p>
        </p:txBody>
      </p:sp>
      <p:sp>
        <p:nvSpPr>
          <p:cNvPr id="6" name="TextBox 5"/>
          <p:cNvSpPr txBox="1"/>
          <p:nvPr/>
        </p:nvSpPr>
        <p:spPr>
          <a:xfrm rot="10800000" flipV="1">
            <a:off x="6668406" y="6280994"/>
            <a:ext cx="2071943" cy="369332"/>
          </a:xfrm>
          <a:prstGeom prst="rect">
            <a:avLst/>
          </a:prstGeom>
          <a:noFill/>
        </p:spPr>
        <p:txBody>
          <a:bodyPr wrap="square" rtlCol="0">
            <a:spAutoFit/>
          </a:bodyPr>
          <a:lstStyle/>
          <a:p>
            <a:r>
              <a:rPr lang="en-US" dirty="0" smtClean="0"/>
              <a:t> </a:t>
            </a:r>
            <a:r>
              <a:rPr lang="en-US" dirty="0" err="1" smtClean="0"/>
              <a:t>Slavit</a:t>
            </a:r>
            <a:r>
              <a:rPr lang="en-US" dirty="0" smtClean="0"/>
              <a:t> et al 2013</a:t>
            </a:r>
            <a:endParaRPr lang="en-US" dirty="0"/>
          </a:p>
        </p:txBody>
      </p:sp>
      <p:pic>
        <p:nvPicPr>
          <p:cNvPr id="7" name="Picture 6" descr="student think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15" y="1140759"/>
            <a:ext cx="5116285" cy="4950458"/>
          </a:xfrm>
          <a:prstGeom prst="rect">
            <a:avLst/>
          </a:prstGeom>
        </p:spPr>
      </p:pic>
    </p:spTree>
    <p:extLst>
      <p:ext uri="{BB962C8B-B14F-4D97-AF65-F5344CB8AC3E}">
        <p14:creationId xmlns:p14="http://schemas.microsoft.com/office/powerpoint/2010/main" val="1257850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55038"/>
          </a:xfrm>
        </p:spPr>
        <p:txBody>
          <a:bodyPr>
            <a:normAutofit fontScale="90000"/>
          </a:bodyPr>
          <a:lstStyle/>
          <a:p>
            <a:r>
              <a:rPr lang="en-US" dirty="0"/>
              <a:t>L</a:t>
            </a:r>
            <a:r>
              <a:rPr lang="en-US" dirty="0" smtClean="0"/>
              <a:t>ooking </a:t>
            </a:r>
            <a:r>
              <a:rPr lang="en-US" dirty="0"/>
              <a:t>at student work” must be reframed as “looking at student thinking</a:t>
            </a:r>
            <a:r>
              <a:rPr lang="en-US" dirty="0" smtClean="0"/>
              <a:t>. </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783E5F0D-CBDD-6347-A225-5CD5D5BCDEFD}" type="slidenum">
              <a:rPr lang="en-US" smtClean="0"/>
              <a:pPr/>
              <a:t>29</a:t>
            </a:fld>
            <a:endParaRPr lang="en-US" dirty="0"/>
          </a:p>
        </p:txBody>
      </p:sp>
      <p:sp>
        <p:nvSpPr>
          <p:cNvPr id="4" name="TextBox 3"/>
          <p:cNvSpPr txBox="1"/>
          <p:nvPr/>
        </p:nvSpPr>
        <p:spPr>
          <a:xfrm rot="10800000" flipV="1">
            <a:off x="6668406" y="6280994"/>
            <a:ext cx="2071943" cy="369332"/>
          </a:xfrm>
          <a:prstGeom prst="rect">
            <a:avLst/>
          </a:prstGeom>
          <a:noFill/>
        </p:spPr>
        <p:txBody>
          <a:bodyPr wrap="square" rtlCol="0">
            <a:spAutoFit/>
          </a:bodyPr>
          <a:lstStyle/>
          <a:p>
            <a:r>
              <a:rPr lang="en-US" dirty="0" smtClean="0"/>
              <a:t> </a:t>
            </a:r>
            <a:r>
              <a:rPr lang="en-US" dirty="0" err="1" smtClean="0"/>
              <a:t>Slavit</a:t>
            </a:r>
            <a:r>
              <a:rPr lang="en-US" dirty="0" smtClean="0"/>
              <a:t> et al 2013</a:t>
            </a:r>
            <a:endParaRPr lang="en-US" dirty="0"/>
          </a:p>
        </p:txBody>
      </p:sp>
      <p:pic>
        <p:nvPicPr>
          <p:cNvPr id="6" name="Picture 5" descr="student thinkin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262" y="2085436"/>
            <a:ext cx="6716722" cy="4010828"/>
          </a:xfrm>
          <a:prstGeom prst="rect">
            <a:avLst/>
          </a:prstGeom>
        </p:spPr>
      </p:pic>
    </p:spTree>
    <p:extLst>
      <p:ext uri="{BB962C8B-B14F-4D97-AF65-F5344CB8AC3E}">
        <p14:creationId xmlns:p14="http://schemas.microsoft.com/office/powerpoint/2010/main" val="1369450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828801"/>
            <a:ext cx="9144000" cy="5229224"/>
          </a:xfrm>
        </p:spPr>
        <p:txBody>
          <a:bodyPr>
            <a:normAutofit fontScale="92500"/>
          </a:bodyPr>
          <a:lstStyle/>
          <a:p>
            <a:pPr marL="742950" indent="-742950">
              <a:buFont typeface="+mj-lt"/>
              <a:buAutoNum type="arabicPeriod"/>
            </a:pPr>
            <a:r>
              <a:rPr lang="en-US" dirty="0" smtClean="0"/>
              <a:t>Focus on the few things that matter most</a:t>
            </a:r>
          </a:p>
          <a:p>
            <a:pPr marL="742950" indent="-742950">
              <a:buFont typeface="+mj-lt"/>
              <a:buAutoNum type="arabicPeriod"/>
            </a:pPr>
            <a:r>
              <a:rPr lang="en-US" dirty="0" smtClean="0"/>
              <a:t>Build </a:t>
            </a:r>
            <a:r>
              <a:rPr lang="en-US" dirty="0"/>
              <a:t>c</a:t>
            </a:r>
            <a:r>
              <a:rPr lang="en-US" dirty="0" smtClean="0"/>
              <a:t>ollective capacity </a:t>
            </a:r>
            <a:r>
              <a:rPr lang="en-US" dirty="0"/>
              <a:t>through inquiry </a:t>
            </a:r>
            <a:r>
              <a:rPr lang="en-US" dirty="0" smtClean="0"/>
              <a:t>teams</a:t>
            </a:r>
          </a:p>
          <a:p>
            <a:pPr marL="742950" indent="-742950">
              <a:buFont typeface="+mj-lt"/>
              <a:buAutoNum type="arabicPeriod"/>
            </a:pPr>
            <a:r>
              <a:rPr lang="en-US" dirty="0"/>
              <a:t>Provide strong leadership </a:t>
            </a:r>
            <a:r>
              <a:rPr lang="en-US" dirty="0" smtClean="0"/>
              <a:t> by leading teacher learning,  and </a:t>
            </a:r>
          </a:p>
          <a:p>
            <a:pPr marL="742950" indent="-742950">
              <a:buFont typeface="+mj-lt"/>
              <a:buAutoNum type="arabicPeriod"/>
            </a:pPr>
            <a:r>
              <a:rPr lang="en-US" dirty="0" smtClean="0"/>
              <a:t>Lead change differently </a:t>
            </a:r>
          </a:p>
          <a:p>
            <a:pPr marL="1143000" lvl="1" indent="-742950"/>
            <a:r>
              <a:rPr lang="en-US" dirty="0" smtClean="0"/>
              <a:t>Think about  team learning and mastery</a:t>
            </a:r>
            <a:endParaRPr lang="en-US" dirty="0"/>
          </a:p>
          <a:p>
            <a:pPr marL="742950" indent="-742950">
              <a:buFont typeface="+mj-lt"/>
              <a:buAutoNum type="arabicPeriod"/>
            </a:pPr>
            <a:endParaRPr lang="en-US" dirty="0" smtClean="0"/>
          </a:p>
        </p:txBody>
      </p:sp>
      <p:pic>
        <p:nvPicPr>
          <p:cNvPr id="6" name="Picture 5" descr="big ideas.jpg"/>
          <p:cNvPicPr>
            <a:picLocks noChangeAspect="1"/>
          </p:cNvPicPr>
          <p:nvPr/>
        </p:nvPicPr>
        <p:blipFill>
          <a:blip r:embed="rId2"/>
          <a:stretch>
            <a:fillRect/>
          </a:stretch>
        </p:blipFill>
        <p:spPr>
          <a:xfrm>
            <a:off x="1744663" y="84138"/>
            <a:ext cx="6096000" cy="1320800"/>
          </a:xfrm>
          <a:prstGeom prst="rect">
            <a:avLst/>
          </a:prstGeom>
        </p:spPr>
      </p:pic>
    </p:spTree>
    <p:extLst>
      <p:ext uri="{BB962C8B-B14F-4D97-AF65-F5344CB8AC3E}">
        <p14:creationId xmlns:p14="http://schemas.microsoft.com/office/powerpoint/2010/main" val="12578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6"/>
            <a:ext cx="9144000" cy="2782942"/>
          </a:xfrm>
        </p:spPr>
        <p:txBody>
          <a:bodyPr>
            <a:normAutofit/>
          </a:bodyPr>
          <a:lstStyle/>
          <a:p>
            <a:r>
              <a:rPr lang="en-US" dirty="0"/>
              <a:t>More than two-thirds of </a:t>
            </a:r>
            <a:r>
              <a:rPr lang="en-US" dirty="0" smtClean="0"/>
              <a:t>older </a:t>
            </a:r>
            <a:r>
              <a:rPr lang="en-US" dirty="0"/>
              <a:t>and younger teachers in a national survey said they </a:t>
            </a:r>
            <a:r>
              <a:rPr lang="en-US" dirty="0">
                <a:solidFill>
                  <a:srgbClr val="0253FF"/>
                </a:solidFill>
              </a:rPr>
              <a:t>prefer a school characterized by collaboration among teachers</a:t>
            </a:r>
          </a:p>
        </p:txBody>
      </p:sp>
      <p:sp>
        <p:nvSpPr>
          <p:cNvPr id="3" name="TextBox 2"/>
          <p:cNvSpPr txBox="1"/>
          <p:nvPr/>
        </p:nvSpPr>
        <p:spPr>
          <a:xfrm>
            <a:off x="7020732" y="6354305"/>
            <a:ext cx="2011448" cy="369332"/>
          </a:xfrm>
          <a:prstGeom prst="rect">
            <a:avLst/>
          </a:prstGeom>
          <a:noFill/>
        </p:spPr>
        <p:txBody>
          <a:bodyPr wrap="none" rtlCol="0">
            <a:spAutoFit/>
          </a:bodyPr>
          <a:lstStyle/>
          <a:p>
            <a:r>
              <a:rPr lang="en-US" dirty="0" err="1" smtClean="0"/>
              <a:t>Schleifer</a:t>
            </a:r>
            <a:r>
              <a:rPr lang="en-US" dirty="0" smtClean="0"/>
              <a:t>, et al 2017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61" y="3225800"/>
            <a:ext cx="4902200" cy="3632200"/>
          </a:xfrm>
          <a:prstGeom prst="rect">
            <a:avLst/>
          </a:prstGeom>
        </p:spPr>
      </p:pic>
    </p:spTree>
    <p:extLst>
      <p:ext uri="{BB962C8B-B14F-4D97-AF65-F5344CB8AC3E}">
        <p14:creationId xmlns:p14="http://schemas.microsoft.com/office/powerpoint/2010/main" val="1394541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5" y="1483506"/>
            <a:ext cx="8229600" cy="1143000"/>
          </a:xfrm>
        </p:spPr>
        <p:txBody>
          <a:bodyPr>
            <a:normAutofit fontScale="90000"/>
          </a:bodyPr>
          <a:lstStyle/>
          <a:p>
            <a:r>
              <a:rPr lang="en-US" dirty="0"/>
              <a:t>Being part of a team can make </a:t>
            </a:r>
            <a:r>
              <a:rPr lang="en-US" dirty="0" smtClean="0"/>
              <a:t>us</a:t>
            </a:r>
            <a:br>
              <a:rPr lang="en-US" dirty="0" smtClean="0"/>
            </a:br>
            <a:r>
              <a:rPr lang="en-US" dirty="0" smtClean="0"/>
              <a:t> </a:t>
            </a:r>
            <a:r>
              <a:rPr lang="en-US" dirty="0"/>
              <a:t>less stressed – </a:t>
            </a:r>
            <a:br>
              <a:rPr lang="en-US" dirty="0"/>
            </a:br>
            <a:r>
              <a:rPr lang="en-US" dirty="0"/>
              <a:t>and ultimately, happier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134" y="3018941"/>
            <a:ext cx="6441482" cy="3242374"/>
          </a:xfrm>
          <a:prstGeom prst="rect">
            <a:avLst/>
          </a:prstGeom>
        </p:spPr>
      </p:pic>
      <p:sp>
        <p:nvSpPr>
          <p:cNvPr id="4" name="TextBox 3"/>
          <p:cNvSpPr txBox="1"/>
          <p:nvPr/>
        </p:nvSpPr>
        <p:spPr>
          <a:xfrm>
            <a:off x="6390181" y="6480833"/>
            <a:ext cx="2990885" cy="646331"/>
          </a:xfrm>
          <a:prstGeom prst="rect">
            <a:avLst/>
          </a:prstGeom>
          <a:noFill/>
        </p:spPr>
        <p:txBody>
          <a:bodyPr wrap="square" rtlCol="0">
            <a:spAutoFit/>
          </a:bodyPr>
          <a:lstStyle/>
          <a:p>
            <a:r>
              <a:rPr lang="en-US" dirty="0" err="1"/>
              <a:t>Karlgaard</a:t>
            </a:r>
            <a:r>
              <a:rPr lang="en-US" dirty="0"/>
              <a:t>, </a:t>
            </a:r>
            <a:r>
              <a:rPr lang="en-US" dirty="0" smtClean="0"/>
              <a:t>&amp; Malone (2015)</a:t>
            </a:r>
            <a:r>
              <a:rPr lang="en-US" dirty="0"/>
              <a:t/>
            </a:r>
            <a:br>
              <a:rPr lang="en-US" dirty="0"/>
            </a:br>
            <a:endParaRPr lang="en-US" dirty="0"/>
          </a:p>
        </p:txBody>
      </p:sp>
    </p:spTree>
    <p:extLst>
      <p:ext uri="{BB962C8B-B14F-4D97-AF65-F5344CB8AC3E}">
        <p14:creationId xmlns:p14="http://schemas.microsoft.com/office/powerpoint/2010/main" val="1932281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0189" y="139485"/>
            <a:ext cx="8229600" cy="2518017"/>
          </a:xfrm>
        </p:spPr>
        <p:txBody>
          <a:bodyPr>
            <a:normAutofit/>
          </a:bodyPr>
          <a:lstStyle/>
          <a:p>
            <a:r>
              <a:rPr lang="en-US"/>
              <a:t>There is evidence that schools with lower teacher turnover tend to be more collaborative</a:t>
            </a:r>
          </a:p>
        </p:txBody>
      </p:sp>
      <p:sp>
        <p:nvSpPr>
          <p:cNvPr id="5" name="TextBox 4"/>
          <p:cNvSpPr txBox="1"/>
          <p:nvPr/>
        </p:nvSpPr>
        <p:spPr>
          <a:xfrm>
            <a:off x="7020732" y="6354305"/>
            <a:ext cx="2011448" cy="369332"/>
          </a:xfrm>
          <a:prstGeom prst="rect">
            <a:avLst/>
          </a:prstGeom>
          <a:noFill/>
        </p:spPr>
        <p:txBody>
          <a:bodyPr wrap="none" rtlCol="0">
            <a:spAutoFit/>
          </a:bodyPr>
          <a:lstStyle/>
          <a:p>
            <a:r>
              <a:rPr lang="en-US" dirty="0" err="1" smtClean="0"/>
              <a:t>Schleifer</a:t>
            </a:r>
            <a:r>
              <a:rPr lang="en-US" dirty="0" smtClean="0"/>
              <a:t>, et al 2017</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14" y="3105727"/>
            <a:ext cx="5644128" cy="3679321"/>
          </a:xfrm>
          <a:prstGeom prst="rect">
            <a:avLst/>
          </a:prstGeom>
        </p:spPr>
      </p:pic>
    </p:spTree>
    <p:extLst>
      <p:ext uri="{BB962C8B-B14F-4D97-AF65-F5344CB8AC3E}">
        <p14:creationId xmlns:p14="http://schemas.microsoft.com/office/powerpoint/2010/main" val="713072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7368" y="0"/>
            <a:ext cx="7772400" cy="1470025"/>
          </a:xfrm>
        </p:spPr>
        <p:txBody>
          <a:bodyPr/>
          <a:lstStyle/>
          <a:p>
            <a:r>
              <a:rPr lang="en-US" dirty="0" smtClean="0"/>
              <a:t>Stop and process</a:t>
            </a:r>
            <a:endParaRPr lang="en-US" dirty="0"/>
          </a:p>
        </p:txBody>
      </p:sp>
      <p:sp>
        <p:nvSpPr>
          <p:cNvPr id="2" name="Subtitle 1"/>
          <p:cNvSpPr>
            <a:spLocks noGrp="1"/>
          </p:cNvSpPr>
          <p:nvPr>
            <p:ph type="subTitle" idx="1"/>
          </p:nvPr>
        </p:nvSpPr>
        <p:spPr>
          <a:xfrm>
            <a:off x="0" y="5187954"/>
            <a:ext cx="9144000" cy="1752600"/>
          </a:xfrm>
        </p:spPr>
        <p:txBody>
          <a:bodyPr/>
          <a:lstStyle/>
          <a:p>
            <a:r>
              <a:rPr lang="en-US" dirty="0" smtClean="0"/>
              <a:t>What does this mean </a:t>
            </a:r>
            <a:r>
              <a:rPr lang="en-US" smtClean="0"/>
              <a:t>for your TBTs and BLT?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19"/>
            <a:ext cx="4718957" cy="22629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382" y="1417638"/>
            <a:ext cx="3172804" cy="21256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3302"/>
            <a:ext cx="9144000" cy="1685924"/>
          </a:xfrm>
          <a:prstGeom prst="rect">
            <a:avLst/>
          </a:prstGeom>
        </p:spPr>
      </p:pic>
    </p:spTree>
    <p:extLst>
      <p:ext uri="{BB962C8B-B14F-4D97-AF65-F5344CB8AC3E}">
        <p14:creationId xmlns:p14="http://schemas.microsoft.com/office/powerpoint/2010/main" val="1934562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Examples of strategies</a:t>
            </a:r>
            <a:endParaRPr lang="en-US" dirty="0"/>
          </a:p>
        </p:txBody>
      </p:sp>
      <p:sp>
        <p:nvSpPr>
          <p:cNvPr id="4" name="Content Placeholder 3"/>
          <p:cNvSpPr>
            <a:spLocks noGrp="1"/>
          </p:cNvSpPr>
          <p:nvPr>
            <p:ph idx="1"/>
          </p:nvPr>
        </p:nvSpPr>
        <p:spPr>
          <a:xfrm>
            <a:off x="101600" y="1143000"/>
            <a:ext cx="5486400" cy="5715000"/>
          </a:xfrm>
        </p:spPr>
        <p:txBody>
          <a:bodyPr>
            <a:normAutofit/>
          </a:bodyPr>
          <a:lstStyle/>
          <a:p>
            <a:pPr marL="742950" indent="-742950">
              <a:lnSpc>
                <a:spcPct val="160000"/>
              </a:lnSpc>
              <a:buFont typeface="+mj-lt"/>
              <a:buAutoNum type="arabicPeriod"/>
            </a:pPr>
            <a:r>
              <a:rPr lang="en-US" dirty="0" smtClean="0"/>
              <a:t>Writing</a:t>
            </a:r>
          </a:p>
          <a:p>
            <a:pPr marL="742950" indent="-742950">
              <a:lnSpc>
                <a:spcPct val="160000"/>
              </a:lnSpc>
              <a:buFont typeface="+mj-lt"/>
              <a:buAutoNum type="arabicPeriod"/>
            </a:pPr>
            <a:r>
              <a:rPr lang="en-US" dirty="0" smtClean="0"/>
              <a:t>DOK/HOT- Similarity and differences </a:t>
            </a:r>
            <a:r>
              <a:rPr lang="mr-IN" dirty="0" smtClean="0"/>
              <a:t>–</a:t>
            </a:r>
            <a:r>
              <a:rPr lang="en-US" dirty="0" smtClean="0"/>
              <a:t> Graphic Organizers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1" y="1467757"/>
            <a:ext cx="3055258" cy="19859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200" y="3778431"/>
            <a:ext cx="3279132" cy="2651398"/>
          </a:xfrm>
          <a:prstGeom prst="rect">
            <a:avLst/>
          </a:prstGeom>
        </p:spPr>
      </p:pic>
    </p:spTree>
    <p:extLst>
      <p:ext uri="{BB962C8B-B14F-4D97-AF65-F5344CB8AC3E}">
        <p14:creationId xmlns:p14="http://schemas.microsoft.com/office/powerpoint/2010/main" val="1459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Examples of strategies</a:t>
            </a:r>
            <a:endParaRPr lang="en-US" dirty="0"/>
          </a:p>
        </p:txBody>
      </p:sp>
      <p:sp>
        <p:nvSpPr>
          <p:cNvPr id="4" name="Content Placeholder 3"/>
          <p:cNvSpPr>
            <a:spLocks noGrp="1"/>
          </p:cNvSpPr>
          <p:nvPr>
            <p:ph idx="1"/>
          </p:nvPr>
        </p:nvSpPr>
        <p:spPr>
          <a:xfrm>
            <a:off x="101600" y="1143000"/>
            <a:ext cx="5486400" cy="5715000"/>
          </a:xfrm>
        </p:spPr>
        <p:txBody>
          <a:bodyPr>
            <a:normAutofit/>
          </a:bodyPr>
          <a:lstStyle/>
          <a:p>
            <a:pPr marL="742950" indent="-742950">
              <a:lnSpc>
                <a:spcPct val="160000"/>
              </a:lnSpc>
              <a:buFont typeface="+mj-lt"/>
              <a:buAutoNum type="arabicPeriod"/>
            </a:pPr>
            <a:r>
              <a:rPr lang="en-US" dirty="0" smtClean="0"/>
              <a:t>Writing</a:t>
            </a:r>
          </a:p>
          <a:p>
            <a:pPr marL="742950" indent="-742950">
              <a:lnSpc>
                <a:spcPct val="160000"/>
              </a:lnSpc>
              <a:buFont typeface="+mj-lt"/>
              <a:buAutoNum type="arabicPeriod"/>
            </a:pPr>
            <a:r>
              <a:rPr lang="en-US" dirty="0" smtClean="0">
                <a:solidFill>
                  <a:schemeClr val="bg1">
                    <a:lumMod val="75000"/>
                  </a:schemeClr>
                </a:solidFill>
              </a:rPr>
              <a:t>DOK/HOT- Similarity and differences </a:t>
            </a:r>
            <a:r>
              <a:rPr lang="mr-IN" dirty="0" smtClean="0">
                <a:solidFill>
                  <a:schemeClr val="bg1">
                    <a:lumMod val="75000"/>
                  </a:schemeClr>
                </a:solidFill>
              </a:rPr>
              <a:t>–</a:t>
            </a:r>
            <a:r>
              <a:rPr lang="en-US" dirty="0" smtClean="0">
                <a:solidFill>
                  <a:schemeClr val="bg1">
                    <a:lumMod val="75000"/>
                  </a:schemeClr>
                </a:solidFill>
              </a:rPr>
              <a:t> Graphic Organizers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1" y="1467757"/>
            <a:ext cx="3055258" cy="19859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200" y="3778431"/>
            <a:ext cx="3279132" cy="2651398"/>
          </a:xfrm>
          <a:prstGeom prst="rect">
            <a:avLst/>
          </a:prstGeom>
        </p:spPr>
      </p:pic>
    </p:spTree>
    <p:extLst>
      <p:ext uri="{BB962C8B-B14F-4D97-AF65-F5344CB8AC3E}">
        <p14:creationId xmlns:p14="http://schemas.microsoft.com/office/powerpoint/2010/main" val="934373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3"/>
          <p:cNvSpPr>
            <a:spLocks noGrp="1"/>
          </p:cNvSpPr>
          <p:nvPr>
            <p:ph type="title" idx="4294967295"/>
          </p:nvPr>
        </p:nvSpPr>
        <p:spPr>
          <a:xfrm>
            <a:off x="1412875" y="525463"/>
            <a:ext cx="7731125" cy="838200"/>
          </a:xfrm>
          <a:prstGeom prst="rect">
            <a:avLst/>
          </a:prstGeom>
        </p:spPr>
        <p:txBody>
          <a:bodyPr/>
          <a:lstStyle/>
          <a:p>
            <a:r>
              <a:rPr lang="en-US" sz="3800" b="1" dirty="0" smtClean="0">
                <a:latin typeface="Arial" pitchFamily="34" charset="0"/>
                <a:cs typeface="Arial" pitchFamily="34" charset="0"/>
              </a:rPr>
              <a:t>CCR </a:t>
            </a:r>
            <a:r>
              <a:rPr lang="en-US" sz="3800" b="1" i="1" dirty="0" smtClean="0">
                <a:latin typeface="Arial" pitchFamily="34" charset="0"/>
                <a:cs typeface="Arial" pitchFamily="34" charset="0"/>
              </a:rPr>
              <a:t>Anchor</a:t>
            </a:r>
            <a:r>
              <a:rPr lang="en-US" sz="3800" b="1" dirty="0" smtClean="0">
                <a:latin typeface="Arial" pitchFamily="34" charset="0"/>
                <a:cs typeface="Arial" pitchFamily="34" charset="0"/>
              </a:rPr>
              <a:t> Standard – Writing</a:t>
            </a:r>
          </a:p>
        </p:txBody>
      </p:sp>
      <p:sp>
        <p:nvSpPr>
          <p:cNvPr id="6" name="Content Placeholder 5"/>
          <p:cNvSpPr>
            <a:spLocks noGrp="1"/>
          </p:cNvSpPr>
          <p:nvPr>
            <p:ph sz="half" idx="4294967295"/>
          </p:nvPr>
        </p:nvSpPr>
        <p:spPr>
          <a:xfrm>
            <a:off x="949325" y="1512888"/>
            <a:ext cx="8194675" cy="4495800"/>
          </a:xfrm>
          <a:prstGeom prst="rect">
            <a:avLst/>
          </a:prstGeom>
        </p:spPr>
        <p:txBody>
          <a:bodyPr/>
          <a:lstStyle/>
          <a:p>
            <a:pPr marL="0" indent="0">
              <a:spcBef>
                <a:spcPts val="0"/>
              </a:spcBef>
              <a:buFontTx/>
              <a:buNone/>
              <a:defRPr/>
            </a:pPr>
            <a:r>
              <a:rPr lang="en-US" sz="3600" b="1" dirty="0" smtClean="0">
                <a:latin typeface="Arial" pitchFamily="34" charset="0"/>
                <a:cs typeface="Arial" pitchFamily="34" charset="0"/>
              </a:rPr>
              <a:t>All teachers within a school are expected to have students write often about domain-specific content.  </a:t>
            </a:r>
          </a:p>
          <a:p>
            <a:pPr marL="0" indent="0">
              <a:spcBef>
                <a:spcPts val="0"/>
              </a:spcBef>
              <a:buFontTx/>
              <a:buNone/>
              <a:defRPr/>
            </a:pPr>
            <a:endParaRPr lang="en-US" sz="3600" b="1" dirty="0" smtClean="0">
              <a:latin typeface="Arial" pitchFamily="34" charset="0"/>
              <a:cs typeface="Arial" pitchFamily="34" charset="0"/>
            </a:endParaRPr>
          </a:p>
          <a:p>
            <a:pPr marL="0" indent="0">
              <a:spcBef>
                <a:spcPts val="0"/>
              </a:spcBef>
              <a:buFontTx/>
              <a:buNone/>
              <a:defRPr/>
            </a:pPr>
            <a:r>
              <a:rPr lang="en-US" sz="3600" b="1" dirty="0" smtClean="0">
                <a:latin typeface="Arial" pitchFamily="34" charset="0"/>
                <a:cs typeface="Arial" pitchFamily="34" charset="0"/>
              </a:rPr>
              <a:t>Students are to master the art of argumentation and develop a strong voice which is supported by evidence.</a:t>
            </a:r>
            <a:endParaRPr lang="en-US" sz="3600" b="1" dirty="0">
              <a:latin typeface="Arial" pitchFamily="34" charset="0"/>
              <a:cs typeface="Arial" pitchFamily="34" charset="0"/>
            </a:endParaRPr>
          </a:p>
        </p:txBody>
      </p:sp>
      <p:pic>
        <p:nvPicPr>
          <p:cNvPr id="205828" name="Picture 5" descr="CCSS Re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 y="391875"/>
            <a:ext cx="1314450" cy="1116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29" name="Picture 2" descr="http://img.ehowcdn.com/article-page-main/ehow/images/a08/4t/dc/elementary-kids-write-paragraphs-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936" y="5461000"/>
            <a:ext cx="2378268"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2565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0"/>
            <a:ext cx="8229600" cy="1143000"/>
          </a:xfrm>
        </p:spPr>
        <p:txBody>
          <a:bodyPr/>
          <a:lstStyle/>
          <a:p>
            <a:r>
              <a:rPr lang="en-US" sz="4400" b="1" dirty="0" smtClean="0"/>
              <a:t>Expository Writing</a:t>
            </a:r>
            <a:endParaRPr lang="en-US" sz="4400" b="1" dirty="0"/>
          </a:p>
        </p:txBody>
      </p:sp>
      <p:sp>
        <p:nvSpPr>
          <p:cNvPr id="3" name="Content Placeholder 2"/>
          <p:cNvSpPr>
            <a:spLocks noGrp="1"/>
          </p:cNvSpPr>
          <p:nvPr>
            <p:ph idx="1"/>
          </p:nvPr>
        </p:nvSpPr>
        <p:spPr>
          <a:xfrm>
            <a:off x="261250" y="1071250"/>
            <a:ext cx="8686800" cy="5254625"/>
          </a:xfrm>
        </p:spPr>
        <p:txBody>
          <a:bodyPr>
            <a:noAutofit/>
          </a:bodyPr>
          <a:lstStyle/>
          <a:p>
            <a:r>
              <a:rPr lang="en-US" sz="3400" b="1" dirty="0" smtClean="0"/>
              <a:t>There is a powerful effect with teaching writing strategies in all subject areas.</a:t>
            </a:r>
          </a:p>
          <a:p>
            <a:pPr lvl="1">
              <a:buNone/>
            </a:pPr>
            <a:r>
              <a:rPr lang="en-US" sz="3400" b="1" dirty="0" smtClean="0"/>
              <a:t> (e.g. planning, revising, and editing d=0.82)</a:t>
            </a:r>
          </a:p>
          <a:p>
            <a:r>
              <a:rPr lang="en-US" sz="3400" b="1" dirty="0" smtClean="0"/>
              <a:t>Strategies for summarizing reading materials (</a:t>
            </a:r>
            <a:r>
              <a:rPr lang="en-US" sz="3400" b="1" dirty="0" err="1" smtClean="0"/>
              <a:t>d</a:t>
            </a:r>
            <a:r>
              <a:rPr lang="en-US" sz="3400" b="1" dirty="0" smtClean="0"/>
              <a:t>=0.82)</a:t>
            </a:r>
          </a:p>
          <a:p>
            <a:r>
              <a:rPr lang="en-US" sz="3400" b="1" dirty="0" smtClean="0"/>
              <a:t>Students working together to plan, draft, revise, and edit. (d=0.75)</a:t>
            </a:r>
          </a:p>
          <a:p>
            <a:r>
              <a:rPr lang="en-US" sz="3400" b="1" dirty="0" smtClean="0"/>
              <a:t>Setting clear and specific goals for what students are to accomplish  with their writing. (</a:t>
            </a:r>
            <a:r>
              <a:rPr lang="en-US" sz="3400" b="1" dirty="0" err="1" smtClean="0"/>
              <a:t>d</a:t>
            </a:r>
            <a:r>
              <a:rPr lang="en-US" sz="3400" b="1" dirty="0" smtClean="0"/>
              <a:t>=0.70)</a:t>
            </a:r>
            <a:endParaRPr lang="en-US" sz="3400" b="1" dirty="0"/>
          </a:p>
        </p:txBody>
      </p:sp>
      <p:sp>
        <p:nvSpPr>
          <p:cNvPr id="4" name="TextBox 3"/>
          <p:cNvSpPr txBox="1"/>
          <p:nvPr/>
        </p:nvSpPr>
        <p:spPr>
          <a:xfrm>
            <a:off x="5862416" y="6457890"/>
            <a:ext cx="2249334" cy="400110"/>
          </a:xfrm>
          <a:prstGeom prst="rect">
            <a:avLst/>
          </a:prstGeom>
          <a:noFill/>
        </p:spPr>
        <p:txBody>
          <a:bodyPr wrap="none" rtlCol="0">
            <a:spAutoFit/>
          </a:bodyPr>
          <a:lstStyle/>
          <a:p>
            <a:r>
              <a:rPr lang="en-US" sz="2000" b="1" dirty="0" smtClean="0"/>
              <a:t>Hattie 2009, 2012</a:t>
            </a:r>
            <a:endParaRPr lang="en-US" sz="2000" b="1" dirty="0"/>
          </a:p>
        </p:txBody>
      </p:sp>
    </p:spTree>
    <p:extLst>
      <p:ext uri="{BB962C8B-B14F-4D97-AF65-F5344CB8AC3E}">
        <p14:creationId xmlns:p14="http://schemas.microsoft.com/office/powerpoint/2010/main" val="148316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783772"/>
            <a:ext cx="5305245" cy="4789714"/>
          </a:xfrm>
          <a:prstGeom prst="rect">
            <a:avLst/>
          </a:prstGeom>
        </p:spPr>
      </p:pic>
      <p:sp>
        <p:nvSpPr>
          <p:cNvPr id="2" name="TextBox 1"/>
          <p:cNvSpPr txBox="1"/>
          <p:nvPr/>
        </p:nvSpPr>
        <p:spPr>
          <a:xfrm>
            <a:off x="7144607" y="6369804"/>
            <a:ext cx="1999393" cy="369332"/>
          </a:xfrm>
          <a:prstGeom prst="rect">
            <a:avLst/>
          </a:prstGeom>
          <a:noFill/>
        </p:spPr>
        <p:txBody>
          <a:bodyPr wrap="none" rtlCol="0">
            <a:spAutoFit/>
          </a:bodyPr>
          <a:lstStyle/>
          <a:p>
            <a:r>
              <a:rPr lang="en-US" b="1" dirty="0" smtClean="0"/>
              <a:t>Graham et al. 2016</a:t>
            </a:r>
            <a:endParaRPr lang="en-US" b="1" dirty="0"/>
          </a:p>
        </p:txBody>
      </p:sp>
      <p:sp>
        <p:nvSpPr>
          <p:cNvPr id="4" name="Title 3"/>
          <p:cNvSpPr>
            <a:spLocks noGrp="1"/>
          </p:cNvSpPr>
          <p:nvPr>
            <p:ph type="title"/>
          </p:nvPr>
        </p:nvSpPr>
        <p:spPr>
          <a:xfrm>
            <a:off x="457200" y="0"/>
            <a:ext cx="8229600" cy="783771"/>
          </a:xfrm>
        </p:spPr>
        <p:txBody>
          <a:bodyPr/>
          <a:lstStyle/>
          <a:p>
            <a:r>
              <a:rPr lang="en-US" smtClean="0"/>
              <a:t>Secondary Writing</a:t>
            </a:r>
            <a:endParaRPr lang="en-US"/>
          </a:p>
        </p:txBody>
      </p:sp>
      <p:sp>
        <p:nvSpPr>
          <p:cNvPr id="5" name="TextBox 4"/>
          <p:cNvSpPr txBox="1"/>
          <p:nvPr/>
        </p:nvSpPr>
        <p:spPr>
          <a:xfrm>
            <a:off x="457200" y="5786979"/>
            <a:ext cx="8403262" cy="369332"/>
          </a:xfrm>
          <a:prstGeom prst="rect">
            <a:avLst/>
          </a:prstGeom>
          <a:noFill/>
        </p:spPr>
        <p:txBody>
          <a:bodyPr wrap="none" rtlCol="0">
            <a:spAutoFit/>
          </a:bodyPr>
          <a:lstStyle/>
          <a:p>
            <a:r>
              <a:rPr lang="en-US" dirty="0"/>
              <a:t>https://</a:t>
            </a:r>
            <a:r>
              <a:rPr lang="en-US" dirty="0" err="1"/>
              <a:t>ies.ed.gov</a:t>
            </a:r>
            <a:r>
              <a:rPr lang="en-US" dirty="0"/>
              <a:t>/</a:t>
            </a:r>
            <a:r>
              <a:rPr lang="en-US" dirty="0" err="1"/>
              <a:t>ncee</a:t>
            </a:r>
            <a:r>
              <a:rPr lang="en-US" dirty="0"/>
              <a:t>/</a:t>
            </a:r>
            <a:r>
              <a:rPr lang="en-US" dirty="0" err="1"/>
              <a:t>wwc</a:t>
            </a:r>
            <a:r>
              <a:rPr lang="en-US" dirty="0"/>
              <a:t>/Docs/</a:t>
            </a:r>
            <a:r>
              <a:rPr lang="en-US" dirty="0" err="1"/>
              <a:t>PracticeGuide</a:t>
            </a:r>
            <a:r>
              <a:rPr lang="en-US" dirty="0"/>
              <a:t>/wwc_secondary_writing_110116.pdf</a:t>
            </a:r>
          </a:p>
        </p:txBody>
      </p:sp>
    </p:spTree>
    <p:extLst>
      <p:ext uri="{BB962C8B-B14F-4D97-AF65-F5344CB8AC3E}">
        <p14:creationId xmlns:p14="http://schemas.microsoft.com/office/powerpoint/2010/main" val="1717582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1a. Explicitly </a:t>
            </a:r>
            <a:r>
              <a:rPr lang="en-US" dirty="0"/>
              <a:t>teach appropriate writing strategies. </a:t>
            </a:r>
            <a:r>
              <a:rPr lang="en-US" dirty="0" smtClean="0"/>
              <a:t>(Strong evidence)</a:t>
            </a:r>
            <a:r>
              <a:rPr lang="en-US" dirty="0"/>
              <a:t/>
            </a:r>
            <a:br>
              <a:rPr lang="en-US" dirty="0"/>
            </a:br>
            <a:endParaRPr lang="en-US" dirty="0"/>
          </a:p>
        </p:txBody>
      </p:sp>
      <p:sp>
        <p:nvSpPr>
          <p:cNvPr id="4" name="Content Placeholder 3"/>
          <p:cNvSpPr>
            <a:spLocks noGrp="1"/>
          </p:cNvSpPr>
          <p:nvPr>
            <p:ph idx="1"/>
          </p:nvPr>
        </p:nvSpPr>
        <p:spPr>
          <a:xfrm>
            <a:off x="130630" y="1600200"/>
            <a:ext cx="6515100" cy="5138936"/>
          </a:xfrm>
        </p:spPr>
        <p:txBody>
          <a:bodyPr>
            <a:normAutofit/>
          </a:bodyPr>
          <a:lstStyle/>
          <a:p>
            <a:r>
              <a:rPr lang="en-US" dirty="0"/>
              <a:t>Explicitly teach strategies for planning and goal setting, drafting, evaluating, revising, and editing. </a:t>
            </a:r>
          </a:p>
          <a:p>
            <a:r>
              <a:rPr lang="en-US" dirty="0"/>
              <a:t>Instruct students on how to choose and apply strategies appropriate for the audience and purpose. </a:t>
            </a:r>
          </a:p>
          <a:p>
            <a:endParaRPr lang="en-US" dirty="0"/>
          </a:p>
        </p:txBody>
      </p:sp>
      <p:sp>
        <p:nvSpPr>
          <p:cNvPr id="5" name="TextBox 4"/>
          <p:cNvSpPr txBox="1"/>
          <p:nvPr/>
        </p:nvSpPr>
        <p:spPr>
          <a:xfrm>
            <a:off x="7144607" y="6369804"/>
            <a:ext cx="1999393" cy="369332"/>
          </a:xfrm>
          <a:prstGeom prst="rect">
            <a:avLst/>
          </a:prstGeom>
          <a:noFill/>
        </p:spPr>
        <p:txBody>
          <a:bodyPr wrap="none" rtlCol="0">
            <a:spAutoFit/>
          </a:bodyPr>
          <a:lstStyle/>
          <a:p>
            <a:r>
              <a:rPr lang="en-US" b="1" dirty="0" smtClean="0"/>
              <a:t>Graham et al. 2016</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072" y="1600200"/>
            <a:ext cx="2070340" cy="3477986"/>
          </a:xfrm>
          <a:prstGeom prst="rect">
            <a:avLst/>
          </a:prstGeom>
        </p:spPr>
      </p:pic>
    </p:spTree>
    <p:extLst>
      <p:ext uri="{BB962C8B-B14F-4D97-AF65-F5344CB8AC3E}">
        <p14:creationId xmlns:p14="http://schemas.microsoft.com/office/powerpoint/2010/main" val="925810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20404" y="3628683"/>
            <a:ext cx="8686800" cy="1335203"/>
          </a:xfrm>
        </p:spPr>
        <p:txBody>
          <a:bodyPr/>
          <a:lstStyle/>
          <a:p>
            <a:pPr algn="ctr">
              <a:buNone/>
            </a:pPr>
            <a:r>
              <a:rPr lang="en-US" sz="4500" dirty="0" smtClean="0"/>
              <a:t>Where did we start this journey?</a:t>
            </a:r>
          </a:p>
          <a:p>
            <a:endParaRPr lang="en-US" sz="4500" dirty="0" smtClean="0"/>
          </a:p>
        </p:txBody>
      </p:sp>
      <p:pic>
        <p:nvPicPr>
          <p:cNvPr id="7" name="Picture 6" descr="review.jpg"/>
          <p:cNvPicPr>
            <a:picLocks noChangeAspect="1"/>
          </p:cNvPicPr>
          <p:nvPr/>
        </p:nvPicPr>
        <p:blipFill>
          <a:blip r:embed="rId2"/>
          <a:stretch>
            <a:fillRect/>
          </a:stretch>
        </p:blipFill>
        <p:spPr>
          <a:xfrm>
            <a:off x="417812" y="401227"/>
            <a:ext cx="2857500" cy="2857500"/>
          </a:xfrm>
          <a:prstGeom prst="rect">
            <a:avLst/>
          </a:prstGeom>
        </p:spPr>
      </p:pic>
      <p:pic>
        <p:nvPicPr>
          <p:cNvPr id="10" name="Picture 9" descr="journey.jpg"/>
          <p:cNvPicPr>
            <a:picLocks noChangeAspect="1"/>
          </p:cNvPicPr>
          <p:nvPr/>
        </p:nvPicPr>
        <p:blipFill>
          <a:blip r:embed="rId3"/>
          <a:stretch>
            <a:fillRect/>
          </a:stretch>
        </p:blipFill>
        <p:spPr>
          <a:xfrm>
            <a:off x="3740905" y="428882"/>
            <a:ext cx="5057639" cy="2832278"/>
          </a:xfrm>
          <a:prstGeom prst="rect">
            <a:avLst/>
          </a:prstGeom>
        </p:spPr>
      </p:pic>
      <p:pic>
        <p:nvPicPr>
          <p:cNvPr id="5" name="Picture 4" descr="History.jpg"/>
          <p:cNvPicPr>
            <a:picLocks noChangeAspect="1"/>
          </p:cNvPicPr>
          <p:nvPr/>
        </p:nvPicPr>
        <p:blipFill>
          <a:blip r:embed="rId4"/>
          <a:stretch>
            <a:fillRect/>
          </a:stretch>
        </p:blipFill>
        <p:spPr>
          <a:xfrm>
            <a:off x="-64226" y="4516016"/>
            <a:ext cx="9233627" cy="2341984"/>
          </a:xfrm>
          <a:prstGeom prst="rect">
            <a:avLst/>
          </a:prstGeom>
        </p:spPr>
      </p:pic>
    </p:spTree>
    <p:extLst>
      <p:ext uri="{BB962C8B-B14F-4D97-AF65-F5344CB8AC3E}">
        <p14:creationId xmlns:p14="http://schemas.microsoft.com/office/powerpoint/2010/main" val="12054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02" y="108488"/>
            <a:ext cx="6792686" cy="6749512"/>
          </a:xfrm>
          <a:prstGeom prst="rect">
            <a:avLst/>
          </a:prstGeom>
        </p:spPr>
      </p:pic>
      <p:sp>
        <p:nvSpPr>
          <p:cNvPr id="3" name="TextBox 2"/>
          <p:cNvSpPr txBox="1"/>
          <p:nvPr/>
        </p:nvSpPr>
        <p:spPr>
          <a:xfrm>
            <a:off x="7144607" y="6488668"/>
            <a:ext cx="1999393" cy="369332"/>
          </a:xfrm>
          <a:prstGeom prst="rect">
            <a:avLst/>
          </a:prstGeom>
          <a:noFill/>
        </p:spPr>
        <p:txBody>
          <a:bodyPr wrap="none" rtlCol="0">
            <a:spAutoFit/>
          </a:bodyPr>
          <a:lstStyle/>
          <a:p>
            <a:r>
              <a:rPr lang="en-US" b="1" dirty="0" smtClean="0"/>
              <a:t>Graham et al. 2016</a:t>
            </a:r>
            <a:endParaRPr lang="en-US" b="1" dirty="0"/>
          </a:p>
        </p:txBody>
      </p:sp>
    </p:spTree>
    <p:extLst>
      <p:ext uri="{BB962C8B-B14F-4D97-AF65-F5344CB8AC3E}">
        <p14:creationId xmlns:p14="http://schemas.microsoft.com/office/powerpoint/2010/main" val="1575681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61315"/>
          </a:xfrm>
          <a:prstGeom prst="rect">
            <a:avLst/>
          </a:prstGeom>
        </p:spPr>
      </p:pic>
    </p:spTree>
    <p:extLst>
      <p:ext uri="{BB962C8B-B14F-4D97-AF65-F5344CB8AC3E}">
        <p14:creationId xmlns:p14="http://schemas.microsoft.com/office/powerpoint/2010/main" val="1296423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Examples of strategies</a:t>
            </a:r>
            <a:endParaRPr lang="en-US" dirty="0"/>
          </a:p>
        </p:txBody>
      </p:sp>
      <p:sp>
        <p:nvSpPr>
          <p:cNvPr id="4" name="Content Placeholder 3"/>
          <p:cNvSpPr>
            <a:spLocks noGrp="1"/>
          </p:cNvSpPr>
          <p:nvPr>
            <p:ph idx="1"/>
          </p:nvPr>
        </p:nvSpPr>
        <p:spPr>
          <a:xfrm>
            <a:off x="101600" y="1143000"/>
            <a:ext cx="5486400" cy="5715000"/>
          </a:xfrm>
        </p:spPr>
        <p:txBody>
          <a:bodyPr>
            <a:normAutofit/>
          </a:bodyPr>
          <a:lstStyle/>
          <a:p>
            <a:pPr marL="742950" indent="-742950">
              <a:lnSpc>
                <a:spcPct val="160000"/>
              </a:lnSpc>
              <a:buFont typeface="+mj-lt"/>
              <a:buAutoNum type="arabicPeriod"/>
            </a:pPr>
            <a:r>
              <a:rPr lang="en-US" dirty="0" smtClean="0">
                <a:solidFill>
                  <a:schemeClr val="bg1">
                    <a:lumMod val="75000"/>
                  </a:schemeClr>
                </a:solidFill>
              </a:rPr>
              <a:t>Writing</a:t>
            </a:r>
          </a:p>
          <a:p>
            <a:pPr marL="742950" indent="-742950">
              <a:lnSpc>
                <a:spcPct val="160000"/>
              </a:lnSpc>
              <a:buFont typeface="+mj-lt"/>
              <a:buAutoNum type="arabicPeriod"/>
            </a:pPr>
            <a:r>
              <a:rPr lang="en-US" dirty="0" smtClean="0"/>
              <a:t>DOK/HOT- Similarity and differences </a:t>
            </a:r>
            <a:r>
              <a:rPr lang="mr-IN" dirty="0" smtClean="0"/>
              <a:t>–</a:t>
            </a:r>
            <a:r>
              <a:rPr lang="en-US" dirty="0" smtClean="0"/>
              <a:t> Graphic Organizers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1" y="1467757"/>
            <a:ext cx="3055258" cy="19859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200" y="3778431"/>
            <a:ext cx="3279132" cy="2651398"/>
          </a:xfrm>
          <a:prstGeom prst="rect">
            <a:avLst/>
          </a:prstGeom>
        </p:spPr>
      </p:pic>
    </p:spTree>
    <p:extLst>
      <p:ext uri="{BB962C8B-B14F-4D97-AF65-F5344CB8AC3E}">
        <p14:creationId xmlns:p14="http://schemas.microsoft.com/office/powerpoint/2010/main" val="625875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DOK/ HOTS Marzano –Similarities &amp; difference</a:t>
            </a:r>
            <a:endParaRPr lang="en-US" dirty="0"/>
          </a:p>
        </p:txBody>
      </p:sp>
      <p:sp>
        <p:nvSpPr>
          <p:cNvPr id="3" name="Content Placeholder 2"/>
          <p:cNvSpPr>
            <a:spLocks noGrp="1"/>
          </p:cNvSpPr>
          <p:nvPr>
            <p:ph idx="1"/>
          </p:nvPr>
        </p:nvSpPr>
        <p:spPr>
          <a:xfrm>
            <a:off x="0" y="1600200"/>
            <a:ext cx="8686800" cy="4975578"/>
          </a:xfrm>
        </p:spPr>
        <p:txBody>
          <a:bodyPr/>
          <a:lstStyle/>
          <a:p>
            <a:pPr>
              <a:lnSpc>
                <a:spcPct val="150000"/>
              </a:lnSpc>
            </a:pPr>
            <a:r>
              <a:rPr lang="en-US" sz="4400" dirty="0" smtClean="0"/>
              <a:t>Compare/contrast</a:t>
            </a:r>
          </a:p>
          <a:p>
            <a:pPr>
              <a:lnSpc>
                <a:spcPct val="150000"/>
              </a:lnSpc>
            </a:pPr>
            <a:r>
              <a:rPr lang="en-US" sz="4400" dirty="0" smtClean="0"/>
              <a:t>Classifying</a:t>
            </a:r>
          </a:p>
          <a:p>
            <a:pPr>
              <a:lnSpc>
                <a:spcPct val="150000"/>
              </a:lnSpc>
            </a:pPr>
            <a:r>
              <a:rPr lang="en-US" sz="4400" dirty="0" smtClean="0"/>
              <a:t>Creating metaphors</a:t>
            </a:r>
          </a:p>
          <a:p>
            <a:pPr>
              <a:lnSpc>
                <a:spcPct val="150000"/>
              </a:lnSpc>
            </a:pPr>
            <a:r>
              <a:rPr lang="en-US" sz="4400" dirty="0" smtClean="0"/>
              <a:t>Creating analogies</a:t>
            </a:r>
          </a:p>
          <a:p>
            <a:endParaRPr lang="en-US" dirty="0"/>
          </a:p>
        </p:txBody>
      </p:sp>
      <p:pic>
        <p:nvPicPr>
          <p:cNvPr id="4" name="Picture 3" descr="Screen Shot 2016-02-22 at 11.5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200" y="1600200"/>
            <a:ext cx="3225800" cy="4152900"/>
          </a:xfrm>
          <a:prstGeom prst="rect">
            <a:avLst/>
          </a:prstGeom>
        </p:spPr>
      </p:pic>
    </p:spTree>
    <p:extLst>
      <p:ext uri="{BB962C8B-B14F-4D97-AF65-F5344CB8AC3E}">
        <p14:creationId xmlns:p14="http://schemas.microsoft.com/office/powerpoint/2010/main" val="7129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0" end="0"/>
                                            </p:txEl>
                                          </p:spTgt>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organizers (0.41)</a:t>
            </a:r>
            <a:endParaRPr lang="en-US" dirty="0"/>
          </a:p>
        </p:txBody>
      </p:sp>
      <p:pic>
        <p:nvPicPr>
          <p:cNvPr id="4" name="Picture 3" descr="Screen Shot 2016-02-22 at 11.5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71662">
            <a:off x="2703939" y="1899915"/>
            <a:ext cx="3832202" cy="4967123"/>
          </a:xfrm>
          <a:prstGeom prst="rect">
            <a:avLst/>
          </a:prstGeom>
        </p:spPr>
      </p:pic>
    </p:spTree>
    <p:extLst>
      <p:ext uri="{BB962C8B-B14F-4D97-AF65-F5344CB8AC3E}">
        <p14:creationId xmlns:p14="http://schemas.microsoft.com/office/powerpoint/2010/main" val="19343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8942" y="186739"/>
            <a:ext cx="8229600" cy="775229"/>
          </a:xfrm>
        </p:spPr>
        <p:txBody>
          <a:bodyPr>
            <a:normAutofit fontScale="90000"/>
          </a:bodyPr>
          <a:lstStyle/>
          <a:p>
            <a:r>
              <a:rPr lang="en-US" dirty="0" smtClean="0"/>
              <a:t>Concept Map/ Thinking Maps (</a:t>
            </a:r>
            <a:r>
              <a:rPr lang="en-US" dirty="0"/>
              <a:t>0.57)</a:t>
            </a:r>
            <a:br>
              <a:rPr lang="en-US" dirty="0"/>
            </a:br>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pPr/>
              <a:t>45</a:t>
            </a:fld>
            <a:endParaRPr lang="en-US"/>
          </a:p>
        </p:txBody>
      </p:sp>
      <p:pic>
        <p:nvPicPr>
          <p:cNvPr id="7" name="Picture 6" descr="Screen shot 2014-10-22 at 11.11.30 AM.png"/>
          <p:cNvPicPr>
            <a:picLocks noChangeAspect="1"/>
          </p:cNvPicPr>
          <p:nvPr/>
        </p:nvPicPr>
        <p:blipFill>
          <a:blip r:embed="rId2"/>
          <a:stretch>
            <a:fillRect/>
          </a:stretch>
        </p:blipFill>
        <p:spPr>
          <a:xfrm>
            <a:off x="1" y="862906"/>
            <a:ext cx="9144000" cy="5995094"/>
          </a:xfrm>
          <a:prstGeom prst="rect">
            <a:avLst/>
          </a:prstGeom>
        </p:spPr>
      </p:pic>
    </p:spTree>
    <p:extLst>
      <p:ext uri="{BB962C8B-B14F-4D97-AF65-F5344CB8AC3E}">
        <p14:creationId xmlns:p14="http://schemas.microsoft.com/office/powerpoint/2010/main" val="57017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0267" y="317457"/>
            <a:ext cx="8229600" cy="775229"/>
          </a:xfrm>
        </p:spPr>
        <p:txBody>
          <a:bodyPr>
            <a:normAutofit fontScale="90000"/>
          </a:bodyPr>
          <a:lstStyle/>
          <a:p>
            <a:r>
              <a:rPr lang="en-US" dirty="0" smtClean="0"/>
              <a:t>Concept Map/ Thinking </a:t>
            </a:r>
            <a:r>
              <a:rPr lang="en-US" dirty="0"/>
              <a:t>Maps(0.57)</a:t>
            </a:r>
            <a:br>
              <a:rPr lang="en-US" dirty="0"/>
            </a:br>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pPr/>
              <a:t>46</a:t>
            </a:fld>
            <a:endParaRPr lang="en-US"/>
          </a:p>
        </p:txBody>
      </p:sp>
      <p:pic>
        <p:nvPicPr>
          <p:cNvPr id="5" name="Picture 4" descr="Screen shot 2014-10-22 at 11.11.49 AM.png"/>
          <p:cNvPicPr>
            <a:picLocks noChangeAspect="1"/>
          </p:cNvPicPr>
          <p:nvPr/>
        </p:nvPicPr>
        <p:blipFill>
          <a:blip r:embed="rId2"/>
          <a:stretch>
            <a:fillRect/>
          </a:stretch>
        </p:blipFill>
        <p:spPr>
          <a:xfrm>
            <a:off x="0" y="1016000"/>
            <a:ext cx="9069526" cy="5842000"/>
          </a:xfrm>
          <a:prstGeom prst="rect">
            <a:avLst/>
          </a:prstGeom>
        </p:spPr>
      </p:pic>
      <p:pic>
        <p:nvPicPr>
          <p:cNvPr id="2" name="Picture 1" descr="Screen Shot 2016-02-22 at 11.55.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66547">
            <a:off x="2568223" y="920934"/>
            <a:ext cx="4219222" cy="5468761"/>
          </a:xfrm>
          <a:prstGeom prst="rect">
            <a:avLst/>
          </a:prstGeom>
        </p:spPr>
      </p:pic>
    </p:spTree>
    <p:extLst>
      <p:ext uri="{BB962C8B-B14F-4D97-AF65-F5344CB8AC3E}">
        <p14:creationId xmlns:p14="http://schemas.microsoft.com/office/powerpoint/2010/main" val="5074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3719"/>
            <a:ext cx="8229600" cy="819670"/>
          </a:xfrm>
        </p:spPr>
        <p:txBody>
          <a:bodyPr/>
          <a:lstStyle/>
          <a:p>
            <a:r>
              <a:rPr lang="en-US" dirty="0" smtClean="0"/>
              <a:t>Hattie strategies</a:t>
            </a:r>
            <a:endParaRPr lang="en-US" dirty="0"/>
          </a:p>
        </p:txBody>
      </p:sp>
      <p:sp>
        <p:nvSpPr>
          <p:cNvPr id="5" name="Content Placeholder 4"/>
          <p:cNvSpPr>
            <a:spLocks noGrp="1"/>
          </p:cNvSpPr>
          <p:nvPr>
            <p:ph idx="1"/>
          </p:nvPr>
        </p:nvSpPr>
        <p:spPr>
          <a:xfrm>
            <a:off x="33867" y="1296489"/>
            <a:ext cx="8229600" cy="5424986"/>
          </a:xfrm>
        </p:spPr>
        <p:txBody>
          <a:bodyPr>
            <a:normAutofit lnSpcReduction="10000"/>
          </a:bodyPr>
          <a:lstStyle/>
          <a:p>
            <a:pPr>
              <a:spcAft>
                <a:spcPts val="1800"/>
              </a:spcAft>
            </a:pPr>
            <a:r>
              <a:rPr lang="en-US" dirty="0" smtClean="0"/>
              <a:t>Formative assessment d= 0.90</a:t>
            </a:r>
          </a:p>
          <a:p>
            <a:pPr>
              <a:spcAft>
                <a:spcPts val="1800"/>
              </a:spcAft>
            </a:pPr>
            <a:r>
              <a:rPr lang="en-US" dirty="0" smtClean="0"/>
              <a:t>Vocabulary Programs d= 0.67</a:t>
            </a:r>
          </a:p>
          <a:p>
            <a:pPr>
              <a:spcAft>
                <a:spcPts val="1800"/>
              </a:spcAft>
            </a:pPr>
            <a:r>
              <a:rPr lang="en-US" dirty="0" smtClean="0"/>
              <a:t>Questioning d= 0.46</a:t>
            </a:r>
          </a:p>
          <a:p>
            <a:pPr>
              <a:spcAft>
                <a:spcPts val="1800"/>
              </a:spcAft>
            </a:pPr>
            <a:r>
              <a:rPr lang="en-US" dirty="0"/>
              <a:t>M</a:t>
            </a:r>
            <a:r>
              <a:rPr lang="en-US" dirty="0" smtClean="0"/>
              <a:t>eta-cognitive strategies d= 0.68</a:t>
            </a:r>
          </a:p>
          <a:p>
            <a:pPr>
              <a:spcAft>
                <a:spcPts val="1800"/>
              </a:spcAft>
            </a:pPr>
            <a:r>
              <a:rPr lang="en-US" dirty="0" smtClean="0"/>
              <a:t>Peer tutoring d= 0.55</a:t>
            </a:r>
          </a:p>
          <a:p>
            <a:pPr>
              <a:spcAft>
                <a:spcPts val="1800"/>
              </a:spcAft>
            </a:pPr>
            <a:r>
              <a:rPr lang="en-US" dirty="0" smtClean="0"/>
              <a:t>Cooperative Learning d= 0.59</a:t>
            </a:r>
          </a:p>
        </p:txBody>
      </p:sp>
      <p:sp>
        <p:nvSpPr>
          <p:cNvPr id="3" name="Slide Number Placeholder 2"/>
          <p:cNvSpPr>
            <a:spLocks noGrp="1"/>
          </p:cNvSpPr>
          <p:nvPr>
            <p:ph type="sldNum" sz="quarter" idx="12"/>
          </p:nvPr>
        </p:nvSpPr>
        <p:spPr/>
        <p:txBody>
          <a:bodyPr/>
          <a:lstStyle/>
          <a:p>
            <a:fld id="{783E5F0D-CBDD-6347-A225-5CD5D5BCDEFD}" type="slidenum">
              <a:rPr lang="en-US" smtClean="0"/>
              <a:pPr/>
              <a:t>47</a:t>
            </a:fld>
            <a:endParaRPr lang="en-US" dirty="0"/>
          </a:p>
        </p:txBody>
      </p:sp>
      <p:pic>
        <p:nvPicPr>
          <p:cNvPr id="7" name="Picture 6" descr="Visible Learning for Teachers.tiff"/>
          <p:cNvPicPr>
            <a:picLocks noChangeAspect="1"/>
          </p:cNvPicPr>
          <p:nvPr/>
        </p:nvPicPr>
        <p:blipFill>
          <a:blip r:embed="rId2"/>
          <a:stretch>
            <a:fillRect/>
          </a:stretch>
        </p:blipFill>
        <p:spPr>
          <a:xfrm>
            <a:off x="7636933" y="2190751"/>
            <a:ext cx="1598083" cy="3289300"/>
          </a:xfrm>
          <a:prstGeom prst="rect">
            <a:avLst/>
          </a:prstGeom>
        </p:spPr>
      </p:pic>
    </p:spTree>
    <p:extLst>
      <p:ext uri="{BB962C8B-B14F-4D97-AF65-F5344CB8AC3E}">
        <p14:creationId xmlns:p14="http://schemas.microsoft.com/office/powerpoint/2010/main" val="7979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743700"/>
          </a:xfrm>
          <a:prstGeom prst="rect">
            <a:avLst/>
          </a:prstGeom>
        </p:spPr>
      </p:pic>
    </p:spTree>
    <p:extLst>
      <p:ext uri="{BB962C8B-B14F-4D97-AF65-F5344CB8AC3E}">
        <p14:creationId xmlns:p14="http://schemas.microsoft.com/office/powerpoint/2010/main" val="1997784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2971"/>
            <a:ext cx="9143999" cy="1143000"/>
          </a:xfrm>
        </p:spPr>
        <p:txBody>
          <a:bodyPr>
            <a:normAutofit/>
          </a:bodyPr>
          <a:lstStyle/>
          <a:p>
            <a:r>
              <a:rPr lang="en-US" dirty="0" smtClean="0"/>
              <a:t>Cautions and advice on Hattie’s work</a:t>
            </a:r>
            <a:endParaRPr lang="en-US" dirty="0"/>
          </a:p>
        </p:txBody>
      </p:sp>
      <p:sp>
        <p:nvSpPr>
          <p:cNvPr id="3" name="Content Placeholder 2"/>
          <p:cNvSpPr>
            <a:spLocks noGrp="1"/>
          </p:cNvSpPr>
          <p:nvPr>
            <p:ph idx="1"/>
          </p:nvPr>
        </p:nvSpPr>
        <p:spPr>
          <a:xfrm>
            <a:off x="0" y="1600200"/>
            <a:ext cx="5983111" cy="5257800"/>
          </a:xfrm>
        </p:spPr>
        <p:txBody>
          <a:bodyPr>
            <a:normAutofit/>
          </a:bodyPr>
          <a:lstStyle/>
          <a:p>
            <a:r>
              <a:rPr lang="en-US" dirty="0" smtClean="0"/>
              <a:t>Hattie’ work is a starting point for learning- Need more</a:t>
            </a:r>
          </a:p>
          <a:p>
            <a:r>
              <a:rPr lang="en-US" dirty="0" smtClean="0"/>
              <a:t>Don’t work from high to low</a:t>
            </a:r>
          </a:p>
          <a:p>
            <a:r>
              <a:rPr lang="en-US" dirty="0" smtClean="0"/>
              <a:t>Don’t start with most complex meta- strategies</a:t>
            </a:r>
            <a:endParaRPr lang="en-US" dirty="0"/>
          </a:p>
        </p:txBody>
      </p:sp>
      <p:pic>
        <p:nvPicPr>
          <p:cNvPr id="4" name="Picture 3" descr="Ca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110" y="1591028"/>
            <a:ext cx="3160889" cy="2726972"/>
          </a:xfrm>
          <a:prstGeom prst="rect">
            <a:avLst/>
          </a:prstGeom>
        </p:spPr>
      </p:pic>
      <p:pic>
        <p:nvPicPr>
          <p:cNvPr id="5" name="Picture 4" descr="Adv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112" y="4318000"/>
            <a:ext cx="3160888" cy="2522361"/>
          </a:xfrm>
          <a:prstGeom prst="rect">
            <a:avLst/>
          </a:prstGeom>
        </p:spPr>
      </p:pic>
    </p:spTree>
    <p:extLst>
      <p:ext uri="{BB962C8B-B14F-4D97-AF65-F5344CB8AC3E}">
        <p14:creationId xmlns:p14="http://schemas.microsoft.com/office/powerpoint/2010/main" val="11719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1371600" y="3886200"/>
            <a:ext cx="6400800" cy="1752600"/>
          </a:xfrm>
          <a:prstGeom prst="rect">
            <a:avLst/>
          </a:prstGeo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809459"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457200"/>
            <a:ext cx="7543800" cy="769441"/>
          </a:xfrm>
          <a:prstGeom prst="rect">
            <a:avLst/>
          </a:prstGeom>
          <a:solidFill>
            <a:schemeClr val="bg1"/>
          </a:solidFill>
        </p:spPr>
        <p:txBody>
          <a:bodyPr wrap="square" rtlCol="0">
            <a:spAutoFit/>
          </a:bodyPr>
          <a:lstStyle/>
          <a:p>
            <a:pPr algn="ctr"/>
            <a:r>
              <a:rPr lang="en-US" sz="4400" dirty="0" smtClean="0"/>
              <a:t>www.ohioleadership.org</a:t>
            </a:r>
            <a:endParaRPr lang="en-US" sz="4400" dirty="0"/>
          </a:p>
        </p:txBody>
      </p:sp>
      <p:cxnSp>
        <p:nvCxnSpPr>
          <p:cNvPr id="6" name="Straight Arrow Connector 5"/>
          <p:cNvCxnSpPr/>
          <p:nvPr/>
        </p:nvCxnSpPr>
        <p:spPr>
          <a:xfrm>
            <a:off x="6019800" y="1066800"/>
            <a:ext cx="0" cy="1295400"/>
          </a:xfrm>
          <a:prstGeom prst="straightConnector1">
            <a:avLst/>
          </a:prstGeom>
          <a:ln w="1016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638800" y="2438400"/>
            <a:ext cx="83820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93563" y="1400548"/>
            <a:ext cx="2514600" cy="369332"/>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smtClean="0"/>
              <a:t>Click on Webinars</a:t>
            </a:r>
            <a:endParaRPr lang="en-US" b="1" dirty="0"/>
          </a:p>
        </p:txBody>
      </p:sp>
    </p:spTree>
    <p:extLst>
      <p:ext uri="{BB962C8B-B14F-4D97-AF65-F5344CB8AC3E}">
        <p14:creationId xmlns:p14="http://schemas.microsoft.com/office/powerpoint/2010/main" val="639333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start with “teaching practices”</a:t>
            </a:r>
            <a:endParaRPr lang="en-US" dirty="0"/>
          </a:p>
        </p:txBody>
      </p:sp>
      <p:sp>
        <p:nvSpPr>
          <p:cNvPr id="4" name="Subtitle 3"/>
          <p:cNvSpPr>
            <a:spLocks noGrp="1"/>
          </p:cNvSpPr>
          <p:nvPr>
            <p:ph idx="1"/>
          </p:nvPr>
        </p:nvSpPr>
        <p:spPr>
          <a:xfrm>
            <a:off x="0" y="1600200"/>
            <a:ext cx="8686800" cy="5095354"/>
          </a:xfrm>
        </p:spPr>
        <p:txBody>
          <a:bodyPr/>
          <a:lstStyle/>
          <a:p>
            <a:r>
              <a:rPr lang="en-US" dirty="0" smtClean="0"/>
              <a:t>Start with an important learning outcome</a:t>
            </a:r>
          </a:p>
          <a:p>
            <a:r>
              <a:rPr lang="en-US" dirty="0" smtClean="0"/>
              <a:t>Choose an simpler practice</a:t>
            </a:r>
          </a:p>
          <a:p>
            <a:r>
              <a:rPr lang="en-US" dirty="0" smtClean="0"/>
              <a:t>Make it work for all kids</a:t>
            </a:r>
          </a:p>
          <a:p>
            <a:pPr lvl="1"/>
            <a:r>
              <a:rPr lang="en-US" dirty="0"/>
              <a:t> </a:t>
            </a:r>
            <a:r>
              <a:rPr lang="en-US" dirty="0" smtClean="0"/>
              <a:t>Modify, adapt, expand, etc.</a:t>
            </a:r>
          </a:p>
          <a:p>
            <a:r>
              <a:rPr lang="en-US" dirty="0" smtClean="0">
                <a:solidFill>
                  <a:srgbClr val="1630FF"/>
                </a:solidFill>
              </a:rPr>
              <a:t>Learn </a:t>
            </a:r>
            <a:r>
              <a:rPr lang="en-US" dirty="0" smtClean="0"/>
              <a:t>from using the practice</a:t>
            </a:r>
          </a:p>
          <a:p>
            <a:r>
              <a:rPr lang="en-US" dirty="0" smtClean="0"/>
              <a:t>Share your </a:t>
            </a:r>
            <a:r>
              <a:rPr lang="en-US" dirty="0" err="1" smtClean="0"/>
              <a:t>learnings</a:t>
            </a:r>
            <a:endParaRPr lang="en-US" dirty="0"/>
          </a:p>
        </p:txBody>
      </p:sp>
      <p:pic>
        <p:nvPicPr>
          <p:cNvPr id="6" name="Picture 5" descr="where to star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429" y="2467429"/>
            <a:ext cx="2721428" cy="4390571"/>
          </a:xfrm>
          <a:prstGeom prst="rect">
            <a:avLst/>
          </a:prstGeom>
        </p:spPr>
      </p:pic>
    </p:spTree>
    <p:extLst>
      <p:ext uri="{BB962C8B-B14F-4D97-AF65-F5344CB8AC3E}">
        <p14:creationId xmlns:p14="http://schemas.microsoft.com/office/powerpoint/2010/main" val="7623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8489" y="836907"/>
            <a:ext cx="9144000" cy="1542081"/>
          </a:xfrm>
        </p:spPr>
        <p:txBody>
          <a:bodyPr/>
          <a:lstStyle/>
          <a:p>
            <a:r>
              <a:rPr lang="en-US" smtClean="0"/>
              <a:t>Do teachers </a:t>
            </a:r>
            <a:r>
              <a:rPr lang="en-US" dirty="0" smtClean="0"/>
              <a:t>believe the research?</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1" y="2704238"/>
            <a:ext cx="5842000" cy="3630693"/>
          </a:xfrm>
          <a:prstGeom prst="rect">
            <a:avLst/>
          </a:prstGeom>
        </p:spPr>
      </p:pic>
    </p:spTree>
    <p:extLst>
      <p:ext uri="{BB962C8B-B14F-4D97-AF65-F5344CB8AC3E}">
        <p14:creationId xmlns:p14="http://schemas.microsoft.com/office/powerpoint/2010/main" val="10392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64230"/>
            <a:ext cx="9143999" cy="4393769"/>
          </a:xfrm>
        </p:spPr>
        <p:txBody>
          <a:bodyPr>
            <a:normAutofit/>
          </a:bodyPr>
          <a:lstStyle/>
          <a:p>
            <a:pPr algn="ctr"/>
            <a:r>
              <a:rPr lang="en-US" sz="4500" dirty="0">
                <a:solidFill>
                  <a:srgbClr val="1630FF"/>
                </a:solidFill>
              </a:rPr>
              <a:t>I</a:t>
            </a:r>
            <a:r>
              <a:rPr lang="en-US" sz="4500" dirty="0" smtClean="0">
                <a:solidFill>
                  <a:srgbClr val="1630FF"/>
                </a:solidFill>
              </a:rPr>
              <a:t>f teachers have collaborative opportunities to </a:t>
            </a:r>
            <a:r>
              <a:rPr lang="en-US" sz="4500" dirty="0" smtClean="0">
                <a:solidFill>
                  <a:srgbClr val="0253FF"/>
                </a:solidFill>
              </a:rPr>
              <a:t>try and </a:t>
            </a:r>
            <a:r>
              <a:rPr lang="en-US" sz="4500" dirty="0" smtClean="0">
                <a:solidFill>
                  <a:srgbClr val="1630FF"/>
                </a:solidFill>
              </a:rPr>
              <a:t>practice strategies that actually help their students learn</a:t>
            </a:r>
            <a:r>
              <a:rPr lang="en-US" sz="4500" dirty="0">
                <a:solidFill>
                  <a:srgbClr val="0253FF"/>
                </a:solidFill>
              </a:rPr>
              <a:t>,</a:t>
            </a:r>
            <a:endParaRPr lang="en-US" sz="4500" dirty="0" smtClean="0"/>
          </a:p>
          <a:p>
            <a:pPr algn="ctr"/>
            <a:r>
              <a:rPr lang="en-US" sz="4500" dirty="0" smtClean="0"/>
              <a:t>    </a:t>
            </a:r>
            <a:r>
              <a:rPr lang="en-US" sz="4500" dirty="0" smtClean="0">
                <a:solidFill>
                  <a:srgbClr val="1630FF"/>
                </a:solidFill>
              </a:rPr>
              <a:t>their beliefs change  </a:t>
            </a:r>
            <a:endParaRPr lang="en-US" sz="4500" dirty="0">
              <a:solidFill>
                <a:srgbClr val="1630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634" y="1"/>
            <a:ext cx="5694366" cy="2361710"/>
          </a:xfrm>
          <a:prstGeom prst="rect">
            <a:avLst/>
          </a:prstGeom>
        </p:spPr>
      </p:pic>
      <p:sp>
        <p:nvSpPr>
          <p:cNvPr id="5" name="TextBox 4"/>
          <p:cNvSpPr txBox="1"/>
          <p:nvPr/>
        </p:nvSpPr>
        <p:spPr>
          <a:xfrm>
            <a:off x="7115239" y="6488668"/>
            <a:ext cx="2028761" cy="369332"/>
          </a:xfrm>
          <a:prstGeom prst="rect">
            <a:avLst/>
          </a:prstGeom>
          <a:noFill/>
        </p:spPr>
        <p:txBody>
          <a:bodyPr wrap="none" rtlCol="0">
            <a:spAutoFit/>
          </a:bodyPr>
          <a:lstStyle/>
          <a:p>
            <a:r>
              <a:rPr lang="en-US" b="1" dirty="0" smtClean="0"/>
              <a:t>Forman, et al. 2017</a:t>
            </a:r>
            <a:endParaRPr lang="en-US" b="1" dirty="0"/>
          </a:p>
        </p:txBody>
      </p:sp>
    </p:spTree>
    <p:extLst>
      <p:ext uri="{BB962C8B-B14F-4D97-AF65-F5344CB8AC3E}">
        <p14:creationId xmlns:p14="http://schemas.microsoft.com/office/powerpoint/2010/main" val="4167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0164"/>
            <a:ext cx="8998527" cy="2371840"/>
          </a:xfrm>
        </p:spPr>
        <p:txBody>
          <a:bodyPr>
            <a:normAutofit fontScale="90000"/>
          </a:bodyPr>
          <a:lstStyle/>
          <a:p>
            <a:r>
              <a:rPr lang="en-US" dirty="0"/>
              <a:t>M</a:t>
            </a:r>
            <a:r>
              <a:rPr lang="en-US" dirty="0" smtClean="0"/>
              <a:t>astery </a:t>
            </a:r>
            <a:r>
              <a:rPr lang="en-US" dirty="0"/>
              <a:t>of a task</a:t>
            </a:r>
            <a:r>
              <a:rPr lang="en-US" dirty="0">
                <a:solidFill>
                  <a:srgbClr val="0253FF"/>
                </a:solidFill>
              </a:rPr>
              <a:t> </a:t>
            </a:r>
            <a:r>
              <a:rPr lang="en-US" dirty="0"/>
              <a:t>is the most powerful way to </a:t>
            </a:r>
            <a:r>
              <a:rPr lang="en-US" dirty="0" smtClean="0"/>
              <a:t>effect </a:t>
            </a:r>
            <a:r>
              <a:rPr lang="en-US" dirty="0"/>
              <a:t>psychological change </a:t>
            </a:r>
            <a:br>
              <a:rPr lang="en-US" dirty="0"/>
            </a:br>
            <a:endParaRPr lang="en-US" dirty="0"/>
          </a:p>
        </p:txBody>
      </p:sp>
      <p:sp>
        <p:nvSpPr>
          <p:cNvPr id="3" name="TextBox 2"/>
          <p:cNvSpPr txBox="1"/>
          <p:nvPr/>
        </p:nvSpPr>
        <p:spPr>
          <a:xfrm>
            <a:off x="6834753" y="6199322"/>
            <a:ext cx="1133131" cy="369332"/>
          </a:xfrm>
          <a:prstGeom prst="rect">
            <a:avLst/>
          </a:prstGeom>
          <a:noFill/>
        </p:spPr>
        <p:txBody>
          <a:bodyPr wrap="none" rtlCol="0">
            <a:spAutoFit/>
          </a:bodyPr>
          <a:lstStyle/>
          <a:p>
            <a:r>
              <a:rPr lang="en-US" b="1" dirty="0" err="1" smtClean="0"/>
              <a:t>Eells</a:t>
            </a:r>
            <a:r>
              <a:rPr lang="en-US" b="1" dirty="0" smtClean="0"/>
              <a:t> 2011</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008" y="2960361"/>
            <a:ext cx="5990980" cy="2920603"/>
          </a:xfrm>
          <a:prstGeom prst="rect">
            <a:avLst/>
          </a:prstGeom>
        </p:spPr>
      </p:pic>
    </p:spTree>
    <p:extLst>
      <p:ext uri="{BB962C8B-B14F-4D97-AF65-F5344CB8AC3E}">
        <p14:creationId xmlns:p14="http://schemas.microsoft.com/office/powerpoint/2010/main" val="652260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dirty="0" smtClean="0"/>
              <a:t>How should </a:t>
            </a:r>
            <a:r>
              <a:rPr lang="en-US" smtClean="0"/>
              <a:t>TBTs </a:t>
            </a:r>
            <a:br>
              <a:rPr lang="en-US" smtClean="0"/>
            </a:br>
            <a:r>
              <a:rPr lang="en-US" smtClean="0"/>
              <a:t>study </a:t>
            </a:r>
            <a:r>
              <a:rPr lang="en-US" dirty="0"/>
              <a:t>t</a:t>
            </a:r>
            <a:r>
              <a:rPr lang="en-US" dirty="0" smtClean="0"/>
              <a:t>eaching practices?</a:t>
            </a:r>
            <a:endParaRPr lang="en-US" dirty="0"/>
          </a:p>
        </p:txBody>
      </p:sp>
      <p:sp>
        <p:nvSpPr>
          <p:cNvPr id="3" name="Content Placeholder 2"/>
          <p:cNvSpPr>
            <a:spLocks noGrp="1"/>
          </p:cNvSpPr>
          <p:nvPr>
            <p:ph idx="1"/>
          </p:nvPr>
        </p:nvSpPr>
        <p:spPr>
          <a:xfrm>
            <a:off x="139486" y="1600200"/>
            <a:ext cx="6323308" cy="5048573"/>
          </a:xfrm>
        </p:spPr>
        <p:txBody>
          <a:bodyPr>
            <a:normAutofit fontScale="92500" lnSpcReduction="10000"/>
          </a:bodyPr>
          <a:lstStyle/>
          <a:p>
            <a:r>
              <a:rPr lang="en-US" dirty="0" smtClean="0"/>
              <a:t>Choose a practice to address an important learning need</a:t>
            </a:r>
          </a:p>
          <a:p>
            <a:r>
              <a:rPr lang="en-US" dirty="0" smtClean="0"/>
              <a:t>Write out a clear description of the steps in the process</a:t>
            </a:r>
          </a:p>
          <a:p>
            <a:r>
              <a:rPr lang="en-US" dirty="0" smtClean="0"/>
              <a:t>Have a team members model the steps in the practice</a:t>
            </a:r>
          </a:p>
          <a:p>
            <a:r>
              <a:rPr lang="en-US" dirty="0" smtClean="0"/>
              <a:t> (</a:t>
            </a:r>
            <a:r>
              <a:rPr lang="en-US" dirty="0" err="1" smtClean="0"/>
              <a:t>Deliberatly</a:t>
            </a:r>
            <a:r>
              <a:rPr lang="en-US" dirty="0" smtClean="0"/>
              <a:t>) </a:t>
            </a:r>
            <a:r>
              <a:rPr lang="en-US" dirty="0" smtClean="0"/>
              <a:t>Practice until you have “mastered” the practices with all students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794" y="1813303"/>
            <a:ext cx="2681206" cy="3316206"/>
          </a:xfrm>
          <a:prstGeom prst="rect">
            <a:avLst/>
          </a:prstGeom>
        </p:spPr>
      </p:pic>
    </p:spTree>
    <p:extLst>
      <p:ext uri="{BB962C8B-B14F-4D97-AF65-F5344CB8AC3E}">
        <p14:creationId xmlns:p14="http://schemas.microsoft.com/office/powerpoint/2010/main" val="14198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7368" y="0"/>
            <a:ext cx="7772400" cy="1470025"/>
          </a:xfrm>
        </p:spPr>
        <p:txBody>
          <a:bodyPr/>
          <a:lstStyle/>
          <a:p>
            <a:r>
              <a:rPr lang="en-US" dirty="0" smtClean="0"/>
              <a:t>Stop and process</a:t>
            </a:r>
            <a:endParaRPr lang="en-US" dirty="0"/>
          </a:p>
        </p:txBody>
      </p:sp>
      <p:sp>
        <p:nvSpPr>
          <p:cNvPr id="2" name="Subtitle 1"/>
          <p:cNvSpPr>
            <a:spLocks noGrp="1"/>
          </p:cNvSpPr>
          <p:nvPr>
            <p:ph type="subTitle" idx="1"/>
          </p:nvPr>
        </p:nvSpPr>
        <p:spPr>
          <a:xfrm>
            <a:off x="0" y="5187954"/>
            <a:ext cx="9144000" cy="1752600"/>
          </a:xfrm>
        </p:spPr>
        <p:txBody>
          <a:bodyPr/>
          <a:lstStyle/>
          <a:p>
            <a:r>
              <a:rPr lang="en-US" dirty="0" smtClean="0"/>
              <a:t>What does this mean for your TBTs?</a:t>
            </a:r>
          </a:p>
          <a:p>
            <a:r>
              <a:rPr lang="en-US" dirty="0" smtClean="0"/>
              <a:t>Your BLT?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0319"/>
            <a:ext cx="4718957" cy="22629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382" y="1417638"/>
            <a:ext cx="3172804" cy="21256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43302"/>
            <a:ext cx="9144000" cy="1685924"/>
          </a:xfrm>
          <a:prstGeom prst="rect">
            <a:avLst/>
          </a:prstGeom>
        </p:spPr>
      </p:pic>
    </p:spTree>
    <p:extLst>
      <p:ext uri="{BB962C8B-B14F-4D97-AF65-F5344CB8AC3E}">
        <p14:creationId xmlns:p14="http://schemas.microsoft.com/office/powerpoint/2010/main" val="3995175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Does it matter who chooses the practice?</a:t>
            </a:r>
            <a:endParaRPr lang="en-US" dirty="0"/>
          </a:p>
        </p:txBody>
      </p:sp>
      <p:sp>
        <p:nvSpPr>
          <p:cNvPr id="3" name="Content Placeholder 2"/>
          <p:cNvSpPr>
            <a:spLocks noGrp="1"/>
          </p:cNvSpPr>
          <p:nvPr>
            <p:ph idx="1"/>
          </p:nvPr>
        </p:nvSpPr>
        <p:spPr/>
        <p:txBody>
          <a:bodyPr>
            <a:normAutofit/>
          </a:bodyPr>
          <a:lstStyle/>
          <a:p>
            <a:pPr>
              <a:lnSpc>
                <a:spcPct val="200000"/>
              </a:lnSpc>
            </a:pPr>
            <a:r>
              <a:rPr lang="en-US" sz="4500" dirty="0" smtClean="0"/>
              <a:t>District?</a:t>
            </a:r>
          </a:p>
          <a:p>
            <a:pPr>
              <a:lnSpc>
                <a:spcPct val="200000"/>
              </a:lnSpc>
            </a:pPr>
            <a:r>
              <a:rPr lang="en-US" sz="4500" dirty="0" smtClean="0"/>
              <a:t>School?</a:t>
            </a:r>
          </a:p>
          <a:p>
            <a:pPr>
              <a:lnSpc>
                <a:spcPct val="200000"/>
              </a:lnSpc>
            </a:pPr>
            <a:r>
              <a:rPr lang="en-US" sz="4500" dirty="0" smtClean="0"/>
              <a:t>Team?</a:t>
            </a:r>
            <a:endParaRPr lang="en-US" sz="4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0" y="1697979"/>
            <a:ext cx="4857750" cy="4610746"/>
          </a:xfrm>
          <a:prstGeom prst="rect">
            <a:avLst/>
          </a:prstGeom>
        </p:spPr>
      </p:pic>
    </p:spTree>
    <p:extLst>
      <p:ext uri="{BB962C8B-B14F-4D97-AF65-F5344CB8AC3E}">
        <p14:creationId xmlns:p14="http://schemas.microsoft.com/office/powerpoint/2010/main" val="11202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2924849"/>
          </a:xfrm>
        </p:spPr>
        <p:txBody>
          <a:bodyPr>
            <a:normAutofit fontScale="90000"/>
          </a:bodyPr>
          <a:lstStyle/>
          <a:p>
            <a:r>
              <a:rPr lang="en-US" dirty="0"/>
              <a:t>Teachers valued being able to choose </a:t>
            </a:r>
            <a:r>
              <a:rPr lang="en-US" dirty="0" smtClean="0"/>
              <a:t/>
            </a:r>
            <a:br>
              <a:rPr lang="en-US" dirty="0" smtClean="0"/>
            </a:br>
            <a:r>
              <a:rPr lang="en-US" dirty="0" smtClean="0"/>
              <a:t>their </a:t>
            </a:r>
            <a:r>
              <a:rPr lang="en-US" dirty="0"/>
              <a:t>own topic of focus for </a:t>
            </a:r>
            <a:r>
              <a:rPr lang="en-US" dirty="0" smtClean="0"/>
              <a:t/>
            </a:r>
            <a:br>
              <a:rPr lang="en-US" dirty="0" smtClean="0"/>
            </a:br>
            <a:r>
              <a:rPr lang="en-US" dirty="0" smtClean="0"/>
              <a:t>Collaborative Inquiry </a:t>
            </a:r>
            <a:r>
              <a:rPr lang="en-US" dirty="0"/>
              <a:t>work, rather than having the focus externally </a:t>
            </a:r>
            <a:r>
              <a:rPr lang="en-US" dirty="0" smtClean="0"/>
              <a:t>imposed.</a:t>
            </a:r>
            <a:endParaRPr lang="en-US" dirty="0"/>
          </a:p>
        </p:txBody>
      </p:sp>
      <p:sp>
        <p:nvSpPr>
          <p:cNvPr id="3" name="TextBox 2"/>
          <p:cNvSpPr txBox="1"/>
          <p:nvPr/>
        </p:nvSpPr>
        <p:spPr>
          <a:xfrm>
            <a:off x="7069266" y="6400800"/>
            <a:ext cx="1886094" cy="369332"/>
          </a:xfrm>
          <a:prstGeom prst="rect">
            <a:avLst/>
          </a:prstGeom>
          <a:noFill/>
        </p:spPr>
        <p:txBody>
          <a:bodyPr wrap="none" rtlCol="0">
            <a:spAutoFit/>
          </a:bodyPr>
          <a:lstStyle/>
          <a:p>
            <a:r>
              <a:rPr lang="en-US" b="1" dirty="0" smtClean="0"/>
              <a:t>Deluca et al. 2017</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10" y="3773785"/>
            <a:ext cx="3940228" cy="2996347"/>
          </a:xfrm>
          <a:prstGeom prst="rect">
            <a:avLst/>
          </a:prstGeom>
        </p:spPr>
      </p:pic>
    </p:spTree>
    <p:extLst>
      <p:ext uri="{BB962C8B-B14F-4D97-AF65-F5344CB8AC3E}">
        <p14:creationId xmlns:p14="http://schemas.microsoft.com/office/powerpoint/2010/main" val="13322286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1663163"/>
          </a:xfrm>
        </p:spPr>
        <p:txBody>
          <a:bodyPr>
            <a:normAutofit/>
          </a:bodyPr>
          <a:lstStyle/>
          <a:p>
            <a:r>
              <a:rPr lang="en-US" dirty="0"/>
              <a:t>Teachers </a:t>
            </a:r>
            <a:r>
              <a:rPr lang="en-US" smtClean="0"/>
              <a:t>appreciated the </a:t>
            </a:r>
            <a:r>
              <a:rPr lang="en-US" dirty="0"/>
              <a:t>fundamental premise of </a:t>
            </a:r>
            <a:r>
              <a:rPr lang="en-US" dirty="0" smtClean="0"/>
              <a:t>Collaborative Inquiry:</a:t>
            </a:r>
            <a:endParaRPr lang="en-US" dirty="0"/>
          </a:p>
        </p:txBody>
      </p:sp>
      <p:sp>
        <p:nvSpPr>
          <p:cNvPr id="5" name="Subtitle 4"/>
          <p:cNvSpPr>
            <a:spLocks noGrp="1"/>
          </p:cNvSpPr>
          <p:nvPr>
            <p:ph type="subTitle" idx="1"/>
          </p:nvPr>
        </p:nvSpPr>
        <p:spPr>
          <a:xfrm>
            <a:off x="1511085" y="5017532"/>
            <a:ext cx="6400800" cy="1752600"/>
          </a:xfrm>
        </p:spPr>
        <p:txBody>
          <a:bodyPr/>
          <a:lstStyle/>
          <a:p>
            <a:r>
              <a:rPr lang="en-US" dirty="0" smtClean="0"/>
              <a:t>That </a:t>
            </a:r>
            <a:r>
              <a:rPr lang="en-US" dirty="0"/>
              <a:t>teachers are experts</a:t>
            </a:r>
          </a:p>
        </p:txBody>
      </p:sp>
      <p:sp>
        <p:nvSpPr>
          <p:cNvPr id="6" name="TextBox 5"/>
          <p:cNvSpPr txBox="1"/>
          <p:nvPr/>
        </p:nvSpPr>
        <p:spPr>
          <a:xfrm>
            <a:off x="6323308" y="6400800"/>
            <a:ext cx="1863202" cy="369332"/>
          </a:xfrm>
          <a:prstGeom prst="rect">
            <a:avLst/>
          </a:prstGeom>
          <a:noFill/>
        </p:spPr>
        <p:txBody>
          <a:bodyPr wrap="none" rtlCol="0">
            <a:spAutoFit/>
          </a:bodyPr>
          <a:lstStyle/>
          <a:p>
            <a:r>
              <a:rPr lang="en-US" dirty="0" smtClean="0"/>
              <a:t>Deluca et al. 2017</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67" y="1640611"/>
            <a:ext cx="5207430" cy="3264800"/>
          </a:xfrm>
          <a:prstGeom prst="rect">
            <a:avLst/>
          </a:prstGeom>
        </p:spPr>
      </p:pic>
    </p:spTree>
    <p:extLst>
      <p:ext uri="{BB962C8B-B14F-4D97-AF65-F5344CB8AC3E}">
        <p14:creationId xmlns:p14="http://schemas.microsoft.com/office/powerpoint/2010/main" val="11029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37" y="143360"/>
            <a:ext cx="5106692" cy="1793928"/>
          </a:xfrm>
        </p:spPr>
        <p:txBody>
          <a:bodyPr/>
          <a:lstStyle/>
          <a:p>
            <a:r>
              <a:rPr lang="en-US" dirty="0" smtClean="0"/>
              <a:t>What does matter?</a:t>
            </a:r>
            <a:endParaRPr lang="en-US" dirty="0"/>
          </a:p>
        </p:txBody>
      </p:sp>
      <p:sp>
        <p:nvSpPr>
          <p:cNvPr id="4" name="Subtitle 3"/>
          <p:cNvSpPr>
            <a:spLocks noGrp="1"/>
          </p:cNvSpPr>
          <p:nvPr>
            <p:ph idx="1"/>
          </p:nvPr>
        </p:nvSpPr>
        <p:spPr>
          <a:xfrm>
            <a:off x="-123986" y="2076772"/>
            <a:ext cx="8485321" cy="4724565"/>
          </a:xfrm>
        </p:spPr>
        <p:txBody>
          <a:bodyPr>
            <a:normAutofit lnSpcReduction="10000"/>
          </a:bodyPr>
          <a:lstStyle/>
          <a:p>
            <a:pPr>
              <a:lnSpc>
                <a:spcPct val="150000"/>
              </a:lnSpc>
            </a:pPr>
            <a:r>
              <a:rPr lang="en-US" dirty="0" smtClean="0"/>
              <a:t>That teachers get to practice, and </a:t>
            </a:r>
          </a:p>
          <a:p>
            <a:pPr>
              <a:lnSpc>
                <a:spcPct val="150000"/>
              </a:lnSpc>
            </a:pPr>
            <a:r>
              <a:rPr lang="en-US" dirty="0" smtClean="0"/>
              <a:t>Master the practice,</a:t>
            </a:r>
          </a:p>
          <a:p>
            <a:pPr>
              <a:lnSpc>
                <a:spcPct val="150000"/>
              </a:lnSpc>
            </a:pPr>
            <a:r>
              <a:rPr lang="en-US" dirty="0" smtClean="0"/>
              <a:t>In a way that works better                                        (i.e. for more kids in deeper ways)                                          than what I was doing </a:t>
            </a:r>
            <a:r>
              <a:rPr lang="en-US" dirty="0" smtClean="0"/>
              <a:t>before.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650" y="0"/>
            <a:ext cx="3789336" cy="1379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5" y="1711355"/>
            <a:ext cx="1633618" cy="11313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471" y="2974466"/>
            <a:ext cx="2520056" cy="96864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375" y="4308528"/>
            <a:ext cx="1571624" cy="1611825"/>
          </a:xfrm>
          <a:prstGeom prst="rect">
            <a:avLst/>
          </a:prstGeom>
        </p:spPr>
      </p:pic>
    </p:spTree>
    <p:extLst>
      <p:ext uri="{BB962C8B-B14F-4D97-AF65-F5344CB8AC3E}">
        <p14:creationId xmlns:p14="http://schemas.microsoft.com/office/powerpoint/2010/main" val="16542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idx="1"/>
          </p:nvPr>
        </p:nvSpPr>
        <p:spPr>
          <a:xfrm>
            <a:off x="990600" y="4572000"/>
            <a:ext cx="7391400" cy="1524000"/>
          </a:xfrm>
          <a:solidFill>
            <a:schemeClr val="bg1">
              <a:lumMod val="85000"/>
            </a:schemeClr>
          </a:solidFill>
        </p:spPr>
        <p:txBody>
          <a:bodyPr>
            <a:normAutofit lnSpcReduction="10000"/>
          </a:bodyPr>
          <a:lstStyle/>
          <a:p>
            <a:pPr marL="0" indent="0" algn="ctr">
              <a:buFontTx/>
              <a:buNone/>
            </a:pPr>
            <a:r>
              <a:rPr lang="en-US" sz="2800" b="1" dirty="0">
                <a:solidFill>
                  <a:schemeClr val="tx1">
                    <a:lumMod val="50000"/>
                  </a:schemeClr>
                </a:solidFill>
                <a:ea typeface="ＭＳ Ｐゴシック" charset="-128"/>
              </a:rPr>
              <a:t>OIP is the enactment </a:t>
            </a:r>
          </a:p>
          <a:p>
            <a:pPr marL="0" indent="0" algn="ctr">
              <a:buFontTx/>
              <a:buNone/>
            </a:pPr>
            <a:r>
              <a:rPr lang="en-US" sz="2800" b="1" dirty="0">
                <a:solidFill>
                  <a:schemeClr val="tx1">
                    <a:lumMod val="50000"/>
                  </a:schemeClr>
                </a:solidFill>
                <a:ea typeface="ＭＳ Ｐゴシック" charset="-128"/>
              </a:rPr>
              <a:t>of </a:t>
            </a:r>
            <a:r>
              <a:rPr lang="en-US" sz="2800" b="1" i="1" dirty="0">
                <a:solidFill>
                  <a:schemeClr val="tx1">
                    <a:lumMod val="50000"/>
                  </a:schemeClr>
                </a:solidFill>
                <a:ea typeface="ＭＳ Ｐゴシック" charset="-128"/>
              </a:rPr>
              <a:t>Ohio’s </a:t>
            </a:r>
          </a:p>
          <a:p>
            <a:pPr marL="0" indent="0" algn="ctr">
              <a:buFontTx/>
              <a:buNone/>
            </a:pPr>
            <a:r>
              <a:rPr lang="en-US" sz="2800" b="1" i="1" dirty="0">
                <a:solidFill>
                  <a:schemeClr val="tx1">
                    <a:lumMod val="50000"/>
                  </a:schemeClr>
                </a:solidFill>
                <a:ea typeface="ＭＳ Ｐゴシック" charset="-128"/>
              </a:rPr>
              <a:t>Leadership Development Framework</a:t>
            </a:r>
          </a:p>
          <a:p>
            <a:pPr marL="0" indent="0" algn="ctr"/>
            <a:endParaRPr lang="en-US" sz="1000" i="1" dirty="0">
              <a:solidFill>
                <a:schemeClr val="tx1">
                  <a:lumMod val="50000"/>
                </a:schemeClr>
              </a:solidFill>
              <a:latin typeface="Arial Narrow" charset="0"/>
              <a:ea typeface="ＭＳ Ｐゴシック" charset="-128"/>
            </a:endParaRPr>
          </a:p>
        </p:txBody>
      </p:sp>
      <p:pic>
        <p:nvPicPr>
          <p:cNvPr id="10" name="Picture 7" descr="1596R OIP graph d1.pdf"/>
          <p:cNvPicPr>
            <a:picLocks noChangeAspect="1"/>
          </p:cNvPicPr>
          <p:nvPr/>
        </p:nvPicPr>
        <p:blipFill>
          <a:blip r:embed="rId3"/>
          <a:srcRect/>
          <a:stretch>
            <a:fillRect/>
          </a:stretch>
        </p:blipFill>
        <p:spPr bwMode="auto">
          <a:xfrm>
            <a:off x="2362200" y="609600"/>
            <a:ext cx="4508500" cy="3482975"/>
          </a:xfrm>
          <a:prstGeom prst="rect">
            <a:avLst/>
          </a:prstGeom>
          <a:noFill/>
          <a:ln w="38100">
            <a:solidFill>
              <a:srgbClr val="000000"/>
            </a:solidFill>
            <a:miter lim="800000"/>
            <a:headEnd/>
            <a:tailEnd/>
          </a:ln>
        </p:spPr>
      </p:pic>
      <p:pic>
        <p:nvPicPr>
          <p:cNvPr id="4" name="Picture 3" descr="Screen shot 2014-09-02 at 2.29.20 PM.png"/>
          <p:cNvPicPr>
            <a:picLocks noChangeAspect="1"/>
          </p:cNvPicPr>
          <p:nvPr/>
        </p:nvPicPr>
        <p:blipFill>
          <a:blip r:embed="rId4"/>
          <a:stretch>
            <a:fillRect/>
          </a:stretch>
        </p:blipFill>
        <p:spPr>
          <a:xfrm rot="20063106">
            <a:off x="2333625" y="769937"/>
            <a:ext cx="4889500" cy="6356351"/>
          </a:xfrm>
          <a:prstGeom prst="rect">
            <a:avLst/>
          </a:prstGeom>
        </p:spPr>
      </p:pic>
    </p:spTree>
    <p:extLst>
      <p:ext uri="{BB962C8B-B14F-4D97-AF65-F5344CB8AC3E}">
        <p14:creationId xmlns:p14="http://schemas.microsoft.com/office/powerpoint/2010/main" val="1424877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1000"/>
                                        <p:tgtEl>
                                          <p:spTgt spid="9">
                                            <p:txEl>
                                              <p:pRg st="2" end="2"/>
                                            </p:txEl>
                                          </p:spTgt>
                                        </p:tgtEl>
                                      </p:cBhvr>
                                    </p:animEffect>
                                    <p:anim calcmode="lin" valueType="num">
                                      <p:cBhvr>
                                        <p:cTn id="2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Stop and process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18"/>
            <a:ext cx="4718957" cy="30930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382" y="1417638"/>
            <a:ext cx="3172804" cy="31586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3320"/>
            <a:ext cx="9144000" cy="2424607"/>
          </a:xfrm>
          <a:prstGeom prst="rect">
            <a:avLst/>
          </a:prstGeom>
        </p:spPr>
      </p:pic>
    </p:spTree>
    <p:extLst>
      <p:ext uri="{BB962C8B-B14F-4D97-AF65-F5344CB8AC3E}">
        <p14:creationId xmlns:p14="http://schemas.microsoft.com/office/powerpoint/2010/main" val="1325256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1" y="1765005"/>
            <a:ext cx="4835155" cy="47119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976" y="1616149"/>
            <a:ext cx="4253023" cy="4860851"/>
          </a:xfrm>
          <a:prstGeom prst="rect">
            <a:avLst/>
          </a:prstGeom>
        </p:spPr>
      </p:pic>
    </p:spTree>
    <p:extLst>
      <p:ext uri="{BB962C8B-B14F-4D97-AF65-F5344CB8AC3E}">
        <p14:creationId xmlns:p14="http://schemas.microsoft.com/office/powerpoint/2010/main" val="1214708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How much time do teams need?</a:t>
            </a:r>
            <a:endParaRPr lang="en-US"/>
          </a:p>
        </p:txBody>
      </p:sp>
      <p:sp>
        <p:nvSpPr>
          <p:cNvPr id="3" name="Subtitle 2"/>
          <p:cNvSpPr>
            <a:spLocks noGrp="1"/>
          </p:cNvSpPr>
          <p:nvPr>
            <p:ph idx="1"/>
          </p:nvPr>
        </p:nvSpPr>
        <p:spPr>
          <a:xfrm>
            <a:off x="123986" y="1339703"/>
            <a:ext cx="6170488" cy="5518298"/>
          </a:xfrm>
        </p:spPr>
        <p:txBody>
          <a:bodyPr>
            <a:normAutofit fontScale="92500"/>
          </a:bodyPr>
          <a:lstStyle/>
          <a:p>
            <a:pPr marL="342900" lvl="1" indent="-342900">
              <a:buFont typeface="Arial"/>
              <a:buChar char="•"/>
            </a:pPr>
            <a:r>
              <a:rPr lang="en-US" dirty="0" smtClean="0"/>
              <a:t>Preferably 1 hour -  </a:t>
            </a:r>
            <a:r>
              <a:rPr lang="en-US" dirty="0"/>
              <a:t>to go through the </a:t>
            </a:r>
            <a:r>
              <a:rPr lang="en-US" dirty="0" smtClean="0"/>
              <a:t>whole inquiry </a:t>
            </a:r>
            <a:r>
              <a:rPr lang="en-US" dirty="0"/>
              <a:t>process</a:t>
            </a:r>
          </a:p>
          <a:p>
            <a:pPr lvl="1"/>
            <a:r>
              <a:rPr lang="en-US" dirty="0" smtClean="0"/>
              <a:t> A minimum of 45 </a:t>
            </a:r>
            <a:r>
              <a:rPr lang="mr-IN" dirty="0" smtClean="0"/>
              <a:t>–</a:t>
            </a:r>
            <a:r>
              <a:rPr lang="en-US" dirty="0" smtClean="0"/>
              <a:t> 1 hour                                        </a:t>
            </a:r>
            <a:r>
              <a:rPr lang="en-US" sz="3900" dirty="0" smtClean="0"/>
              <a:t>(if you are very disciplined)</a:t>
            </a:r>
          </a:p>
          <a:p>
            <a:r>
              <a:rPr lang="en-US" dirty="0"/>
              <a:t> </a:t>
            </a:r>
            <a:r>
              <a:rPr lang="en-US" dirty="0" smtClean="0"/>
              <a:t>Once a week</a:t>
            </a:r>
          </a:p>
          <a:p>
            <a:pPr lvl="1"/>
            <a:r>
              <a:rPr lang="en-US" dirty="0"/>
              <a:t> </a:t>
            </a:r>
            <a:r>
              <a:rPr lang="en-US" dirty="0" smtClean="0"/>
              <a:t>Minimally once every other week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474" y="3968349"/>
            <a:ext cx="2849526" cy="28495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192" y="1772391"/>
            <a:ext cx="2761808" cy="2195958"/>
          </a:xfrm>
          <a:prstGeom prst="rect">
            <a:avLst/>
          </a:prstGeom>
        </p:spPr>
      </p:pic>
    </p:spTree>
    <p:extLst>
      <p:ext uri="{BB962C8B-B14F-4D97-AF65-F5344CB8AC3E}">
        <p14:creationId xmlns:p14="http://schemas.microsoft.com/office/powerpoint/2010/main" val="163404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2508"/>
            <a:ext cx="9032179" cy="3117273"/>
          </a:xfrm>
        </p:spPr>
        <p:txBody>
          <a:bodyPr>
            <a:normAutofit fontScale="90000"/>
          </a:bodyPr>
          <a:lstStyle/>
          <a:p>
            <a:r>
              <a:rPr lang="en-US" dirty="0"/>
              <a:t>The </a:t>
            </a:r>
            <a:r>
              <a:rPr lang="en-US" dirty="0">
                <a:solidFill>
                  <a:srgbClr val="0253FF"/>
                </a:solidFill>
              </a:rPr>
              <a:t>frequency of </a:t>
            </a:r>
            <a:r>
              <a:rPr lang="en-US" dirty="0" smtClean="0">
                <a:solidFill>
                  <a:srgbClr val="0253FF"/>
                </a:solidFill>
              </a:rPr>
              <a:t/>
            </a:r>
            <a:br>
              <a:rPr lang="en-US" dirty="0" smtClean="0">
                <a:solidFill>
                  <a:srgbClr val="0253FF"/>
                </a:solidFill>
              </a:rPr>
            </a:br>
            <a:r>
              <a:rPr lang="en-US" dirty="0" smtClean="0">
                <a:solidFill>
                  <a:srgbClr val="0253FF"/>
                </a:solidFill>
              </a:rPr>
              <a:t>collaborative </a:t>
            </a:r>
            <a:r>
              <a:rPr lang="en-US" dirty="0"/>
              <a:t>discussion with peers </a:t>
            </a:r>
            <a:r>
              <a:rPr lang="en-US" dirty="0" smtClean="0"/>
              <a:t/>
            </a:r>
            <a:br>
              <a:rPr lang="en-US" dirty="0" smtClean="0"/>
            </a:br>
            <a:r>
              <a:rPr lang="en-US" dirty="0" smtClean="0"/>
              <a:t>had </a:t>
            </a:r>
            <a:r>
              <a:rPr lang="en-US" dirty="0"/>
              <a:t>one of the largest significant effects on </a:t>
            </a:r>
            <a:r>
              <a:rPr lang="en-US" dirty="0">
                <a:solidFill>
                  <a:srgbClr val="0253FF"/>
                </a:solidFill>
              </a:rPr>
              <a:t>teachers’ self-reported changes in instruction</a:t>
            </a:r>
            <a:r>
              <a:rPr lang="en-US" dirty="0"/>
              <a:t>.</a:t>
            </a:r>
          </a:p>
        </p:txBody>
      </p:sp>
      <p:sp>
        <p:nvSpPr>
          <p:cNvPr id="5" name="TextBox 4"/>
          <p:cNvSpPr txBox="1"/>
          <p:nvPr/>
        </p:nvSpPr>
        <p:spPr>
          <a:xfrm>
            <a:off x="7020732" y="6354305"/>
            <a:ext cx="2011448" cy="369332"/>
          </a:xfrm>
          <a:prstGeom prst="rect">
            <a:avLst/>
          </a:prstGeom>
          <a:noFill/>
        </p:spPr>
        <p:txBody>
          <a:bodyPr wrap="none" rtlCol="0">
            <a:spAutoFit/>
          </a:bodyPr>
          <a:lstStyle/>
          <a:p>
            <a:r>
              <a:rPr lang="en-US" dirty="0" err="1" smtClean="0"/>
              <a:t>Schleifer</a:t>
            </a:r>
            <a:r>
              <a:rPr lang="en-US" dirty="0" smtClean="0"/>
              <a:t>, et al 2017</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8534"/>
            <a:ext cx="5393410" cy="3067373"/>
          </a:xfrm>
          <a:prstGeom prst="rect">
            <a:avLst/>
          </a:prstGeom>
        </p:spPr>
      </p:pic>
    </p:spTree>
    <p:extLst>
      <p:ext uri="{BB962C8B-B14F-4D97-AF65-F5344CB8AC3E}">
        <p14:creationId xmlns:p14="http://schemas.microsoft.com/office/powerpoint/2010/main" val="14536463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Stop and process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18"/>
            <a:ext cx="4718957" cy="30930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382" y="1417638"/>
            <a:ext cx="3172804" cy="31586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3320"/>
            <a:ext cx="9144000" cy="2424607"/>
          </a:xfrm>
          <a:prstGeom prst="rect">
            <a:avLst/>
          </a:prstGeom>
        </p:spPr>
      </p:pic>
    </p:spTree>
    <p:extLst>
      <p:ext uri="{BB962C8B-B14F-4D97-AF65-F5344CB8AC3E}">
        <p14:creationId xmlns:p14="http://schemas.microsoft.com/office/powerpoint/2010/main" val="2033092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size</a:t>
            </a:r>
            <a:endParaRPr lang="en-US" dirty="0"/>
          </a:p>
        </p:txBody>
      </p:sp>
      <p:sp>
        <p:nvSpPr>
          <p:cNvPr id="3" name="Content Placeholder 2"/>
          <p:cNvSpPr>
            <a:spLocks noGrp="1"/>
          </p:cNvSpPr>
          <p:nvPr>
            <p:ph idx="1"/>
          </p:nvPr>
        </p:nvSpPr>
        <p:spPr>
          <a:xfrm>
            <a:off x="154983" y="1600200"/>
            <a:ext cx="8531817" cy="5257800"/>
          </a:xfrm>
        </p:spPr>
        <p:txBody>
          <a:bodyPr/>
          <a:lstStyle/>
          <a:p>
            <a:pPr>
              <a:lnSpc>
                <a:spcPct val="150000"/>
              </a:lnSpc>
            </a:pPr>
            <a:r>
              <a:rPr lang="en-US" dirty="0" smtClean="0"/>
              <a:t>Optimally the team size is 5-7 people</a:t>
            </a:r>
          </a:p>
          <a:p>
            <a:pPr>
              <a:lnSpc>
                <a:spcPct val="150000"/>
              </a:lnSpc>
            </a:pPr>
            <a:r>
              <a:rPr lang="en-US" dirty="0" smtClean="0"/>
              <a:t>2 is too small</a:t>
            </a:r>
          </a:p>
          <a:p>
            <a:pPr>
              <a:lnSpc>
                <a:spcPct val="150000"/>
              </a:lnSpc>
            </a:pPr>
            <a:r>
              <a:rPr lang="en-US" dirty="0" smtClean="0"/>
              <a:t>Above 7 is too many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895" y="2684435"/>
            <a:ext cx="4119105" cy="4173565"/>
          </a:xfrm>
          <a:prstGeom prst="rect">
            <a:avLst/>
          </a:prstGeom>
        </p:spPr>
      </p:pic>
      <p:sp>
        <p:nvSpPr>
          <p:cNvPr id="5" name="TextBox 4"/>
          <p:cNvSpPr txBox="1"/>
          <p:nvPr/>
        </p:nvSpPr>
        <p:spPr>
          <a:xfrm>
            <a:off x="754925" y="6394231"/>
            <a:ext cx="2990885" cy="646331"/>
          </a:xfrm>
          <a:prstGeom prst="rect">
            <a:avLst/>
          </a:prstGeom>
          <a:noFill/>
        </p:spPr>
        <p:txBody>
          <a:bodyPr wrap="square" rtlCol="0">
            <a:spAutoFit/>
          </a:bodyPr>
          <a:lstStyle/>
          <a:p>
            <a:r>
              <a:rPr lang="en-US" b="1" dirty="0"/>
              <a:t>Karlgaard, </a:t>
            </a:r>
            <a:r>
              <a:rPr lang="en-US" b="1" dirty="0" smtClean="0"/>
              <a:t>&amp; Malone (2015)</a:t>
            </a:r>
            <a:r>
              <a:rPr lang="en-US" b="1" dirty="0"/>
              <a:t/>
            </a:r>
            <a:br>
              <a:rPr lang="en-US" b="1" dirty="0"/>
            </a:br>
            <a:endParaRPr lang="en-US" b="1" dirty="0"/>
          </a:p>
        </p:txBody>
      </p:sp>
    </p:spTree>
    <p:extLst>
      <p:ext uri="{BB962C8B-B14F-4D97-AF65-F5344CB8AC3E}">
        <p14:creationId xmlns:p14="http://schemas.microsoft.com/office/powerpoint/2010/main" val="342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3261"/>
            <a:ext cx="8216900" cy="5791200"/>
          </a:xfrm>
          <a:prstGeom prst="rect">
            <a:avLst/>
          </a:prstGeom>
        </p:spPr>
      </p:pic>
      <p:sp>
        <p:nvSpPr>
          <p:cNvPr id="4" name="TextBox 3"/>
          <p:cNvSpPr txBox="1"/>
          <p:nvPr/>
        </p:nvSpPr>
        <p:spPr>
          <a:xfrm>
            <a:off x="7401920" y="6474461"/>
            <a:ext cx="1742080" cy="369332"/>
          </a:xfrm>
          <a:prstGeom prst="rect">
            <a:avLst/>
          </a:prstGeom>
          <a:noFill/>
        </p:spPr>
        <p:txBody>
          <a:bodyPr wrap="none" rtlCol="0">
            <a:spAutoFit/>
          </a:bodyPr>
          <a:lstStyle/>
          <a:p>
            <a:r>
              <a:rPr lang="en-US" dirty="0" smtClean="0"/>
              <a:t>Jarvis </a:t>
            </a:r>
            <a:r>
              <a:rPr lang="en-US" dirty="0" err="1" smtClean="0"/>
              <a:t>et.al</a:t>
            </a:r>
            <a:r>
              <a:rPr lang="en-US" dirty="0" smtClean="0"/>
              <a:t>. 2017</a:t>
            </a:r>
            <a:endParaRPr lang="en-US" dirty="0"/>
          </a:p>
        </p:txBody>
      </p:sp>
      <p:sp>
        <p:nvSpPr>
          <p:cNvPr id="2" name="Title 1"/>
          <p:cNvSpPr>
            <a:spLocks noGrp="1"/>
          </p:cNvSpPr>
          <p:nvPr>
            <p:ph type="title"/>
          </p:nvPr>
        </p:nvSpPr>
        <p:spPr>
          <a:xfrm>
            <a:off x="457200" y="86029"/>
            <a:ext cx="8229600" cy="597232"/>
          </a:xfrm>
        </p:spPr>
        <p:txBody>
          <a:bodyPr>
            <a:normAutofit fontScale="90000"/>
          </a:bodyPr>
          <a:lstStyle/>
          <a:p>
            <a:r>
              <a:rPr lang="en-US" smtClean="0"/>
              <a:t>Triad </a:t>
            </a:r>
            <a:r>
              <a:rPr lang="en-US" dirty="0" smtClean="0"/>
              <a:t>Teams</a:t>
            </a:r>
            <a:endParaRPr lang="en-US" dirty="0"/>
          </a:p>
        </p:txBody>
      </p:sp>
    </p:spTree>
    <p:extLst>
      <p:ext uri="{BB962C8B-B14F-4D97-AF65-F5344CB8AC3E}">
        <p14:creationId xmlns:p14="http://schemas.microsoft.com/office/powerpoint/2010/main" val="3028828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Stop and process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18"/>
            <a:ext cx="4718957" cy="30930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382" y="1417638"/>
            <a:ext cx="3172804" cy="31586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3320"/>
            <a:ext cx="9144000" cy="2424607"/>
          </a:xfrm>
          <a:prstGeom prst="rect">
            <a:avLst/>
          </a:prstGeom>
        </p:spPr>
      </p:pic>
    </p:spTree>
    <p:extLst>
      <p:ext uri="{BB962C8B-B14F-4D97-AF65-F5344CB8AC3E}">
        <p14:creationId xmlns:p14="http://schemas.microsoft.com/office/powerpoint/2010/main" val="15727182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Content Placeholder 2"/>
          <p:cNvSpPr>
            <a:spLocks noGrp="1"/>
          </p:cNvSpPr>
          <p:nvPr>
            <p:ph idx="1"/>
          </p:nvPr>
        </p:nvSpPr>
        <p:spPr/>
        <p:txBody>
          <a:bodyPr/>
          <a:lstStyle/>
          <a:p>
            <a:pPr marL="0" indent="0">
              <a:buNone/>
            </a:pPr>
            <a:r>
              <a:rPr lang="en-US" dirty="0" smtClean="0"/>
              <a:t>Minimally</a:t>
            </a:r>
          </a:p>
          <a:p>
            <a:pPr>
              <a:lnSpc>
                <a:spcPct val="150000"/>
              </a:lnSpc>
            </a:pPr>
            <a:r>
              <a:rPr lang="en-US" dirty="0" smtClean="0"/>
              <a:t>Team leader/ facilitator</a:t>
            </a:r>
          </a:p>
          <a:p>
            <a:pPr>
              <a:lnSpc>
                <a:spcPct val="150000"/>
              </a:lnSpc>
            </a:pPr>
            <a:r>
              <a:rPr lang="en-US" dirty="0" smtClean="0"/>
              <a:t>Time keeper</a:t>
            </a:r>
          </a:p>
          <a:p>
            <a:pPr>
              <a:lnSpc>
                <a:spcPct val="150000"/>
              </a:lnSpc>
            </a:pPr>
            <a:r>
              <a:rPr lang="en-US" dirty="0" smtClean="0"/>
              <a:t>Note taker/recorder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25" y="1894680"/>
            <a:ext cx="2771775" cy="3937001"/>
          </a:xfrm>
          <a:prstGeom prst="rect">
            <a:avLst/>
          </a:prstGeom>
        </p:spPr>
      </p:pic>
    </p:spTree>
    <p:extLst>
      <p:ext uri="{BB962C8B-B14F-4D97-AF65-F5344CB8AC3E}">
        <p14:creationId xmlns:p14="http://schemas.microsoft.com/office/powerpoint/2010/main" val="84302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149"/>
            <a:ext cx="9144000" cy="1143000"/>
          </a:xfrm>
        </p:spPr>
        <p:txBody>
          <a:bodyPr>
            <a:normAutofit fontScale="90000"/>
          </a:bodyPr>
          <a:lstStyle/>
          <a:p>
            <a:r>
              <a:rPr lang="en-US" dirty="0" smtClean="0"/>
              <a:t>STOP and Process</a:t>
            </a:r>
            <a:br>
              <a:rPr lang="en-US" dirty="0" smtClean="0"/>
            </a:br>
            <a:r>
              <a:rPr lang="en-US" dirty="0" smtClean="0"/>
              <a:t> </a:t>
            </a:r>
            <a:r>
              <a:rPr lang="en-US" sz="3100" dirty="0" smtClean="0"/>
              <a:t>How Are These ideas </a:t>
            </a:r>
            <a:r>
              <a:rPr lang="en-US" sz="3100" baseline="0" dirty="0" smtClean="0"/>
              <a:t>Consistent With Your Perceptions?</a:t>
            </a:r>
            <a:endParaRPr lang="en-US" sz="3100" dirty="0"/>
          </a:p>
        </p:txBody>
      </p:sp>
      <p:sp>
        <p:nvSpPr>
          <p:cNvPr id="4" name="Content Placeholder 3"/>
          <p:cNvSpPr>
            <a:spLocks noGrp="1"/>
          </p:cNvSpPr>
          <p:nvPr>
            <p:ph sz="half" idx="1"/>
          </p:nvPr>
        </p:nvSpPr>
        <p:spPr>
          <a:ln>
            <a:solidFill>
              <a:schemeClr val="accent2"/>
            </a:solidFill>
          </a:ln>
        </p:spPr>
        <p:txBody>
          <a:bodyPr/>
          <a:lstStyle/>
          <a:p>
            <a:r>
              <a:rPr lang="en-US" dirty="0" smtClean="0"/>
              <a:t>Confirmed my perceptions:</a:t>
            </a:r>
            <a:endParaRPr lang="en-US" dirty="0"/>
          </a:p>
        </p:txBody>
      </p:sp>
      <p:sp>
        <p:nvSpPr>
          <p:cNvPr id="5" name="Content Placeholder 4"/>
          <p:cNvSpPr>
            <a:spLocks noGrp="1"/>
          </p:cNvSpPr>
          <p:nvPr>
            <p:ph sz="half" idx="2"/>
          </p:nvPr>
        </p:nvSpPr>
        <p:spPr>
          <a:ln>
            <a:solidFill>
              <a:schemeClr val="accent5"/>
            </a:solidFill>
          </a:ln>
        </p:spPr>
        <p:txBody>
          <a:bodyPr/>
          <a:lstStyle/>
          <a:p>
            <a:r>
              <a:rPr lang="en-US" dirty="0" smtClean="0"/>
              <a:t>Surprising – not my previous perceptions:</a:t>
            </a:r>
            <a:endParaRPr lang="en-US" dirty="0"/>
          </a:p>
        </p:txBody>
      </p:sp>
    </p:spTree>
    <p:extLst>
      <p:ext uri="{BB962C8B-B14F-4D97-AF65-F5344CB8AC3E}">
        <p14:creationId xmlns:p14="http://schemas.microsoft.com/office/powerpoint/2010/main" val="1875932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83E5F0D-CBDD-6347-A225-5CD5D5BCDEFD}" type="slidenum">
              <a:rPr lang="en-US" smtClean="0"/>
              <a:pPr/>
              <a:t>7</a:t>
            </a:fld>
            <a:endParaRPr lang="en-US" dirty="0"/>
          </a:p>
        </p:txBody>
      </p:sp>
      <p:pic>
        <p:nvPicPr>
          <p:cNvPr id="5" name="Picture 4" descr="asking wh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7156"/>
            <a:ext cx="9136163" cy="5119281"/>
          </a:xfrm>
          <a:prstGeom prst="rect">
            <a:avLst/>
          </a:prstGeom>
        </p:spPr>
      </p:pic>
      <p:sp>
        <p:nvSpPr>
          <p:cNvPr id="8" name="TextBox 7"/>
          <p:cNvSpPr txBox="1"/>
          <p:nvPr/>
        </p:nvSpPr>
        <p:spPr>
          <a:xfrm>
            <a:off x="6955692" y="6356350"/>
            <a:ext cx="1204927" cy="369332"/>
          </a:xfrm>
          <a:prstGeom prst="rect">
            <a:avLst/>
          </a:prstGeom>
          <a:noFill/>
        </p:spPr>
        <p:txBody>
          <a:bodyPr wrap="none" rtlCol="0">
            <a:spAutoFit/>
          </a:bodyPr>
          <a:lstStyle/>
          <a:p>
            <a:r>
              <a:rPr lang="en-US" dirty="0" err="1" smtClean="0">
                <a:solidFill>
                  <a:schemeClr val="bg1"/>
                </a:solidFill>
              </a:rPr>
              <a:t>Sinek</a:t>
            </a:r>
            <a:r>
              <a:rPr lang="en-US" dirty="0" smtClean="0">
                <a:solidFill>
                  <a:schemeClr val="bg1"/>
                </a:solidFill>
              </a:rPr>
              <a:t> 2009</a:t>
            </a:r>
            <a:endParaRPr lang="en-US" dirty="0">
              <a:solidFill>
                <a:schemeClr val="bg1"/>
              </a:solidFill>
            </a:endParaRPr>
          </a:p>
        </p:txBody>
      </p:sp>
      <p:pic>
        <p:nvPicPr>
          <p:cNvPr id="9" name="Picture 8" descr="Sinek 20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6039">
            <a:off x="3651232" y="2193079"/>
            <a:ext cx="3053232" cy="4520370"/>
          </a:xfrm>
          <a:prstGeom prst="rect">
            <a:avLst/>
          </a:prstGeom>
        </p:spPr>
      </p:pic>
      <p:sp>
        <p:nvSpPr>
          <p:cNvPr id="6" name="Title 4"/>
          <p:cNvSpPr>
            <a:spLocks noGrp="1"/>
          </p:cNvSpPr>
          <p:nvPr>
            <p:ph type="title"/>
          </p:nvPr>
        </p:nvSpPr>
        <p:spPr>
          <a:xfrm>
            <a:off x="0" y="0"/>
            <a:ext cx="9144000" cy="1061357"/>
          </a:xfrm>
        </p:spPr>
        <p:txBody>
          <a:bodyPr>
            <a:normAutofit/>
          </a:bodyPr>
          <a:lstStyle/>
          <a:p>
            <a:r>
              <a:rPr lang="en-US" dirty="0"/>
              <a:t>Everything starts by asking “Why?”</a:t>
            </a:r>
          </a:p>
        </p:txBody>
      </p:sp>
    </p:spTree>
    <p:extLst>
      <p:ext uri="{BB962C8B-B14F-4D97-AF65-F5344CB8AC3E}">
        <p14:creationId xmlns:p14="http://schemas.microsoft.com/office/powerpoint/2010/main" val="14993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3E5F0D-CBDD-6347-A225-5CD5D5BCDEFD}" type="slidenum">
              <a:rPr lang="en-US" smtClean="0"/>
              <a:pPr/>
              <a:t>70</a:t>
            </a:fld>
            <a:endParaRPr lang="en-US"/>
          </a:p>
        </p:txBody>
      </p:sp>
      <p:pic>
        <p:nvPicPr>
          <p:cNvPr id="6" name="Picture 5"/>
          <p:cNvPicPr>
            <a:picLocks noChangeAspect="1"/>
          </p:cNvPicPr>
          <p:nvPr/>
        </p:nvPicPr>
        <p:blipFill>
          <a:blip r:embed="rId3"/>
          <a:stretch>
            <a:fillRect/>
          </a:stretch>
        </p:blipFill>
        <p:spPr>
          <a:xfrm>
            <a:off x="0" y="1956975"/>
            <a:ext cx="9144000" cy="4960309"/>
          </a:xfrm>
          <a:prstGeom prst="rect">
            <a:avLst/>
          </a:prstGeom>
        </p:spPr>
      </p:pic>
      <p:sp>
        <p:nvSpPr>
          <p:cNvPr id="2" name="Title 1"/>
          <p:cNvSpPr>
            <a:spLocks noGrp="1"/>
          </p:cNvSpPr>
          <p:nvPr>
            <p:ph type="title"/>
          </p:nvPr>
        </p:nvSpPr>
        <p:spPr>
          <a:xfrm>
            <a:off x="0" y="240330"/>
            <a:ext cx="9144000" cy="1716645"/>
          </a:xfrm>
        </p:spPr>
        <p:txBody>
          <a:bodyPr>
            <a:noAutofit/>
          </a:bodyPr>
          <a:lstStyle/>
          <a:p>
            <a:r>
              <a:rPr lang="en-US" sz="4000" dirty="0" smtClean="0"/>
              <a:t>Taking Action</a:t>
            </a:r>
            <a:r>
              <a:rPr lang="en-US" sz="4000" dirty="0" smtClean="0">
                <a:solidFill>
                  <a:srgbClr val="FF0000"/>
                </a:solidFill>
              </a:rPr>
              <a:t/>
            </a:r>
            <a:br>
              <a:rPr lang="en-US" sz="4000" dirty="0" smtClean="0">
                <a:solidFill>
                  <a:srgbClr val="FF0000"/>
                </a:solidFill>
              </a:rPr>
            </a:br>
            <a:r>
              <a:rPr lang="en-US" sz="4000" dirty="0" smtClean="0"/>
              <a:t>What are three actions can you take right now to strengthen your TBTs</a:t>
            </a:r>
            <a:r>
              <a:rPr lang="en-US" sz="4000" smtClean="0"/>
              <a:t>? </a:t>
            </a:r>
            <a:endParaRPr lang="en-US" sz="4000" dirty="0"/>
          </a:p>
        </p:txBody>
      </p:sp>
    </p:spTree>
    <p:extLst>
      <p:ext uri="{BB962C8B-B14F-4D97-AF65-F5344CB8AC3E}">
        <p14:creationId xmlns:p14="http://schemas.microsoft.com/office/powerpoint/2010/main" val="15926605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185721"/>
            <a:ext cx="8229600" cy="2219708"/>
          </a:xfrm>
        </p:spPr>
        <p:txBody>
          <a:bodyPr>
            <a:noAutofit/>
          </a:bodyPr>
          <a:lstStyle/>
          <a:p>
            <a:pPr algn="ctr"/>
            <a:r>
              <a:rPr lang="en-US" b="1" dirty="0"/>
              <a:t>All </a:t>
            </a:r>
            <a:r>
              <a:rPr lang="en-US" b="1" dirty="0" smtClean="0"/>
              <a:t>successful </a:t>
            </a:r>
            <a:br>
              <a:rPr lang="en-US" b="1" dirty="0" smtClean="0"/>
            </a:br>
            <a:r>
              <a:rPr lang="en-US" b="1" dirty="0" smtClean="0"/>
              <a:t>school systems </a:t>
            </a:r>
            <a:br>
              <a:rPr lang="en-US" b="1" dirty="0" smtClean="0"/>
            </a:br>
            <a:r>
              <a:rPr lang="en-US" b="1" dirty="0" smtClean="0"/>
              <a:t>have </a:t>
            </a:r>
            <a:r>
              <a:rPr lang="en-US" b="1" dirty="0"/>
              <a:t>come to</a:t>
            </a:r>
            <a:r>
              <a:rPr lang="en-US" b="1" dirty="0" smtClean="0"/>
              <a:t> </a:t>
            </a:r>
            <a:br>
              <a:rPr lang="en-US" b="1" dirty="0" smtClean="0"/>
            </a:br>
            <a:r>
              <a:rPr lang="en-US" b="1" dirty="0" smtClean="0"/>
              <a:t>trust </a:t>
            </a:r>
            <a:r>
              <a:rPr lang="en-US" b="1" dirty="0"/>
              <a:t>and respect teachers</a:t>
            </a:r>
            <a:r>
              <a:rPr lang="en-US" b="1" dirty="0" smtClean="0"/>
              <a:t>.</a:t>
            </a:r>
            <a:br>
              <a:rPr lang="en-US" b="1" dirty="0" smtClean="0"/>
            </a:br>
            <a:r>
              <a:rPr lang="en-US" sz="4500" b="1" dirty="0" smtClean="0"/>
              <a:t> </a:t>
            </a:r>
            <a:br>
              <a:rPr lang="en-US" sz="4500" b="1" dirty="0" smtClean="0"/>
            </a:br>
            <a:endParaRPr lang="en-US" sz="4500" b="1" dirty="0"/>
          </a:p>
        </p:txBody>
      </p:sp>
      <p:sp>
        <p:nvSpPr>
          <p:cNvPr id="4" name="Rectangle 3"/>
          <p:cNvSpPr/>
          <p:nvPr/>
        </p:nvSpPr>
        <p:spPr>
          <a:xfrm>
            <a:off x="181909" y="6256006"/>
            <a:ext cx="1750800" cy="400110"/>
          </a:xfrm>
          <a:prstGeom prst="rect">
            <a:avLst/>
          </a:prstGeom>
        </p:spPr>
        <p:txBody>
          <a:bodyPr wrap="none">
            <a:spAutoFit/>
          </a:bodyPr>
          <a:lstStyle/>
          <a:p>
            <a:r>
              <a:rPr lang="en-US" sz="2000" b="1" dirty="0" err="1" smtClean="0">
                <a:solidFill>
                  <a:srgbClr val="2A2C2D"/>
                </a:solidFill>
                <a:latin typeface="Arial" pitchFamily="34" charset="0"/>
                <a:cs typeface="Arial" pitchFamily="34" charset="0"/>
              </a:rPr>
              <a:t>Fullan</a:t>
            </a:r>
            <a:r>
              <a:rPr lang="en-US" sz="2000" b="1" dirty="0" smtClean="0">
                <a:solidFill>
                  <a:srgbClr val="2A2C2D"/>
                </a:solidFill>
                <a:latin typeface="Arial" pitchFamily="34" charset="0"/>
                <a:cs typeface="Arial" pitchFamily="34" charset="0"/>
              </a:rPr>
              <a:t> (2010)</a:t>
            </a:r>
            <a:endParaRPr lang="en-US" sz="2000" dirty="0">
              <a:solidFill>
                <a:srgbClr val="2A2C2D"/>
              </a:solidFill>
              <a:latin typeface="Arial" pitchFamily="34" charset="0"/>
              <a:cs typeface="Arial" pitchFamily="34" charset="0"/>
            </a:endParaRPr>
          </a:p>
        </p:txBody>
      </p:sp>
      <p:pic>
        <p:nvPicPr>
          <p:cNvPr id="5" name="Picture 4" descr="respect.jpg"/>
          <p:cNvPicPr>
            <a:picLocks noChangeAspect="1"/>
          </p:cNvPicPr>
          <p:nvPr/>
        </p:nvPicPr>
        <p:blipFill>
          <a:blip r:embed="rId2"/>
          <a:stretch>
            <a:fillRect/>
          </a:stretch>
        </p:blipFill>
        <p:spPr>
          <a:xfrm>
            <a:off x="4402667" y="524051"/>
            <a:ext cx="4303889" cy="2732097"/>
          </a:xfrm>
          <a:prstGeom prst="rect">
            <a:avLst/>
          </a:prstGeom>
        </p:spPr>
      </p:pic>
      <p:pic>
        <p:nvPicPr>
          <p:cNvPr id="6" name="Picture 5" descr="respect 2.jpg"/>
          <p:cNvPicPr>
            <a:picLocks noChangeAspect="1"/>
          </p:cNvPicPr>
          <p:nvPr/>
        </p:nvPicPr>
        <p:blipFill>
          <a:blip r:embed="rId3"/>
          <a:stretch>
            <a:fillRect/>
          </a:stretch>
        </p:blipFill>
        <p:spPr>
          <a:xfrm>
            <a:off x="300214" y="446969"/>
            <a:ext cx="4102454" cy="2729997"/>
          </a:xfrm>
          <a:prstGeom prst="rect">
            <a:avLst/>
          </a:prstGeom>
        </p:spPr>
      </p:pic>
    </p:spTree>
    <p:extLst>
      <p:ext uri="{BB962C8B-B14F-4D97-AF65-F5344CB8AC3E}">
        <p14:creationId xmlns:p14="http://schemas.microsoft.com/office/powerpoint/2010/main" val="19985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a:t>
            </a:r>
            <a:endParaRPr lang="en-US" dirty="0"/>
          </a:p>
        </p:txBody>
      </p:sp>
      <p:pic>
        <p:nvPicPr>
          <p:cNvPr id="4" name="Picture 3" descr="ques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17" y="1606641"/>
            <a:ext cx="8060612" cy="4960376"/>
          </a:xfrm>
          <a:prstGeom prst="rect">
            <a:avLst/>
          </a:prstGeom>
        </p:spPr>
      </p:pic>
    </p:spTree>
    <p:extLst>
      <p:ext uri="{BB962C8B-B14F-4D97-AF65-F5344CB8AC3E}">
        <p14:creationId xmlns:p14="http://schemas.microsoft.com/office/powerpoint/2010/main" val="10049748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6"/>
          <p:cNvSpPr txBox="1">
            <a:spLocks/>
          </p:cNvSpPr>
          <p:nvPr/>
        </p:nvSpPr>
        <p:spPr>
          <a:xfrm>
            <a:off x="965200" y="1265987"/>
            <a:ext cx="7899400" cy="13195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5000" dirty="0" smtClean="0"/>
          </a:p>
        </p:txBody>
      </p:sp>
      <p:sp>
        <p:nvSpPr>
          <p:cNvPr id="3" name="Title 2"/>
          <p:cNvSpPr>
            <a:spLocks noGrp="1"/>
          </p:cNvSpPr>
          <p:nvPr>
            <p:ph type="ctrTitle"/>
          </p:nvPr>
        </p:nvSpPr>
        <p:spPr>
          <a:xfrm>
            <a:off x="0" y="1265987"/>
            <a:ext cx="8864600" cy="1470025"/>
          </a:xfrm>
        </p:spPr>
        <p:txBody>
          <a:bodyPr>
            <a:normAutofit fontScale="90000"/>
          </a:bodyPr>
          <a:lstStyle/>
          <a:p>
            <a:r>
              <a:rPr lang="en-US" dirty="0"/>
              <a:t>Brian A. McNulty Ph.D.</a:t>
            </a:r>
            <a:br>
              <a:rPr lang="en-US" dirty="0"/>
            </a:br>
            <a:r>
              <a:rPr lang="en-US" dirty="0"/>
              <a:t>Creative Leadership Solutions</a:t>
            </a:r>
            <a:br>
              <a:rPr lang="en-US" dirty="0"/>
            </a:br>
            <a:r>
              <a:rPr lang="en-US" sz="4200" u="sng" dirty="0">
                <a:hlinkClick r:id="rId2"/>
              </a:rPr>
              <a:t>Brian.mcnulty@creativeleadership.net</a:t>
            </a:r>
            <a:r>
              <a:rPr lang="en-US" dirty="0"/>
              <a:t/>
            </a:r>
            <a:br>
              <a:rPr lang="en-US" dirty="0"/>
            </a:br>
            <a:r>
              <a:rPr lang="en-US" u="sng" dirty="0"/>
              <a:t>303.819.1624</a:t>
            </a:r>
            <a:r>
              <a:rPr lang="en-US" dirty="0"/>
              <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768" y="3553201"/>
            <a:ext cx="6342996" cy="2801104"/>
          </a:xfrm>
          <a:prstGeom prst="rect">
            <a:avLst/>
          </a:prstGeom>
        </p:spPr>
      </p:pic>
    </p:spTree>
    <p:extLst>
      <p:ext uri="{BB962C8B-B14F-4D97-AF65-F5344CB8AC3E}">
        <p14:creationId xmlns:p14="http://schemas.microsoft.com/office/powerpoint/2010/main" val="652596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Golden Circles</a:t>
            </a:r>
            <a:endParaRPr lang="en-US" dirty="0"/>
          </a:p>
        </p:txBody>
      </p:sp>
      <p:sp>
        <p:nvSpPr>
          <p:cNvPr id="3" name="Slide Number Placeholder 2"/>
          <p:cNvSpPr>
            <a:spLocks noGrp="1"/>
          </p:cNvSpPr>
          <p:nvPr>
            <p:ph type="sldNum" sz="quarter" idx="10"/>
          </p:nvPr>
        </p:nvSpPr>
        <p:spPr/>
        <p:txBody>
          <a:bodyPr/>
          <a:lstStyle/>
          <a:p>
            <a:fld id="{783E5F0D-CBDD-6347-A225-5CD5D5BCDEFD}" type="slidenum">
              <a:rPr lang="en-US" smtClean="0"/>
              <a:pPr/>
              <a:t>8</a:t>
            </a:fld>
            <a:endParaRPr lang="en-US" dirty="0"/>
          </a:p>
        </p:txBody>
      </p:sp>
      <p:pic>
        <p:nvPicPr>
          <p:cNvPr id="4" name="Picture 3"/>
          <p:cNvPicPr>
            <a:picLocks noChangeAspect="1"/>
          </p:cNvPicPr>
          <p:nvPr/>
        </p:nvPicPr>
        <p:blipFill>
          <a:blip r:embed="rId3"/>
          <a:stretch>
            <a:fillRect/>
          </a:stretch>
        </p:blipFill>
        <p:spPr>
          <a:xfrm>
            <a:off x="0" y="1391478"/>
            <a:ext cx="9144000" cy="5466522"/>
          </a:xfrm>
          <a:prstGeom prst="rect">
            <a:avLst/>
          </a:prstGeom>
        </p:spPr>
      </p:pic>
    </p:spTree>
    <p:extLst>
      <p:ext uri="{BB962C8B-B14F-4D97-AF65-F5344CB8AC3E}">
        <p14:creationId xmlns:p14="http://schemas.microsoft.com/office/powerpoint/2010/main" val="943080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b="1" dirty="0" smtClean="0"/>
              <a:t>This is a Learning Agenda</a:t>
            </a:r>
            <a:r>
              <a:rPr lang="en-US" dirty="0" smtClean="0"/>
              <a:t/>
            </a:r>
            <a:br>
              <a:rPr lang="en-US" dirty="0" smtClean="0"/>
            </a:br>
            <a:endParaRPr lang="en-US" dirty="0"/>
          </a:p>
        </p:txBody>
      </p:sp>
      <p:sp>
        <p:nvSpPr>
          <p:cNvPr id="6" name="Content Placeholder 5"/>
          <p:cNvSpPr>
            <a:spLocks noGrp="1"/>
          </p:cNvSpPr>
          <p:nvPr>
            <p:ph idx="1"/>
          </p:nvPr>
        </p:nvSpPr>
        <p:spPr>
          <a:xfrm>
            <a:off x="289275" y="1500942"/>
            <a:ext cx="8854725" cy="5357058"/>
          </a:xfrm>
        </p:spPr>
        <p:txBody>
          <a:bodyPr>
            <a:normAutofit fontScale="92500" lnSpcReduction="20000"/>
          </a:bodyPr>
          <a:lstStyle/>
          <a:p>
            <a:r>
              <a:rPr lang="en-US" dirty="0" smtClean="0"/>
              <a:t> </a:t>
            </a:r>
            <a:r>
              <a:rPr lang="en-US" sz="4108" b="1" dirty="0" smtClean="0"/>
              <a:t>As individuals</a:t>
            </a:r>
          </a:p>
          <a:p>
            <a:r>
              <a:rPr lang="en-US" sz="4108" b="1" dirty="0" smtClean="0"/>
              <a:t> But more importantly                             as </a:t>
            </a:r>
            <a:r>
              <a:rPr lang="en-US" sz="4108" dirty="0"/>
              <a:t>t</a:t>
            </a:r>
            <a:r>
              <a:rPr lang="en-US" sz="4108" b="1" dirty="0" smtClean="0"/>
              <a:t>eams</a:t>
            </a:r>
          </a:p>
          <a:p>
            <a:pPr>
              <a:spcAft>
                <a:spcPts val="600"/>
              </a:spcAft>
            </a:pPr>
            <a:r>
              <a:rPr lang="en-US" sz="4108" b="1" dirty="0" smtClean="0"/>
              <a:t> The measures of                             effectiveness are:</a:t>
            </a:r>
          </a:p>
          <a:p>
            <a:pPr marL="514350" indent="-514350">
              <a:buNone/>
            </a:pPr>
            <a:r>
              <a:rPr lang="en-US" sz="4108" b="1" dirty="0" smtClean="0"/>
              <a:t>	1. What have we done?</a:t>
            </a:r>
          </a:p>
          <a:p>
            <a:pPr marL="514350" indent="-514350">
              <a:buNone/>
            </a:pPr>
            <a:r>
              <a:rPr lang="en-US" sz="4108" b="1" dirty="0" smtClean="0"/>
              <a:t>	2. How well did it work? </a:t>
            </a:r>
          </a:p>
          <a:p>
            <a:pPr marL="514350" indent="-514350">
              <a:buNone/>
            </a:pPr>
            <a:r>
              <a:rPr lang="en-US" sz="4108" dirty="0"/>
              <a:t>	</a:t>
            </a:r>
            <a:r>
              <a:rPr lang="en-US" sz="4108" dirty="0" smtClean="0"/>
              <a:t>		</a:t>
            </a:r>
            <a:r>
              <a:rPr lang="en-US" sz="4108" b="1" dirty="0" smtClean="0"/>
              <a:t>(How do 	we know?) </a:t>
            </a:r>
          </a:p>
          <a:p>
            <a:pPr marL="514350" indent="-514350">
              <a:buNone/>
            </a:pPr>
            <a:r>
              <a:rPr lang="en-US" sz="4108" b="1" dirty="0" smtClean="0"/>
              <a:t>	3. What have we learned?</a:t>
            </a:r>
            <a:endParaRPr lang="en-US" sz="4108" b="1" dirty="0"/>
          </a:p>
        </p:txBody>
      </p:sp>
      <p:pic>
        <p:nvPicPr>
          <p:cNvPr id="7" name="Picture 6" descr="Learning-Agenda.jpg"/>
          <p:cNvPicPr>
            <a:picLocks noChangeAspect="1"/>
          </p:cNvPicPr>
          <p:nvPr/>
        </p:nvPicPr>
        <p:blipFill>
          <a:blip r:embed="rId2"/>
          <a:stretch>
            <a:fillRect/>
          </a:stretch>
        </p:blipFill>
        <p:spPr>
          <a:xfrm>
            <a:off x="5875601" y="1291738"/>
            <a:ext cx="3268399" cy="2724637"/>
          </a:xfrm>
          <a:prstGeom prst="rect">
            <a:avLst/>
          </a:prstGeom>
        </p:spPr>
      </p:pic>
    </p:spTree>
    <p:extLst>
      <p:ext uri="{BB962C8B-B14F-4D97-AF65-F5344CB8AC3E}">
        <p14:creationId xmlns:p14="http://schemas.microsoft.com/office/powerpoint/2010/main" val="6866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6278</TotalTime>
  <Words>1518</Words>
  <Application>Microsoft Macintosh PowerPoint</Application>
  <PresentationFormat>On-screen Show (4:3)</PresentationFormat>
  <Paragraphs>231</Paragraphs>
  <Slides>73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 Narrow</vt:lpstr>
      <vt:lpstr>Calibri</vt:lpstr>
      <vt:lpstr>Mangal</vt:lpstr>
      <vt:lpstr>MS PGothic</vt:lpstr>
      <vt:lpstr>ＭＳ Ｐゴシック</vt:lpstr>
      <vt:lpstr>Times New Roman</vt:lpstr>
      <vt:lpstr>ヒラギノ角ゴ Pro W3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Everything starts by asking “Why?”</vt:lpstr>
      <vt:lpstr>The Golden Circles</vt:lpstr>
      <vt:lpstr>This is a Learning Agenda </vt:lpstr>
      <vt:lpstr>Every TBT, BLT, and DLT should be about:  </vt:lpstr>
      <vt:lpstr>As leaders you must know and communicate WHY we are doing this work</vt:lpstr>
      <vt:lpstr>What Is the #1 Factor Influencing Student Achievement?</vt:lpstr>
      <vt:lpstr>PowerPoint Presentation</vt:lpstr>
      <vt:lpstr>Collective capacity building (E.S.1.57)   is more powerful than…</vt:lpstr>
      <vt:lpstr>Where are your TBTs?</vt:lpstr>
      <vt:lpstr>Stop and process</vt:lpstr>
      <vt:lpstr>Where are Your Teacher Teams  on a 1-4 scale?</vt:lpstr>
      <vt:lpstr>How did BLTs rate their TBTs?</vt:lpstr>
      <vt:lpstr>What are TBTs supposed to do?</vt:lpstr>
      <vt:lpstr>What are TBTs supposed to do?</vt:lpstr>
      <vt:lpstr>When I asked BLT members  what TBTs are supposed to do in their meetings, they said… </vt:lpstr>
      <vt:lpstr>TBTs can look at 3 primary things:</vt:lpstr>
      <vt:lpstr>In a survey of over 9000 teachers,  they perceived that the most helpful and effective focus of collaboration… </vt:lpstr>
      <vt:lpstr>New research on TBTS</vt:lpstr>
      <vt:lpstr>Techers improve at faster rates  when working in schools  with strong quality collaboration </vt:lpstr>
      <vt:lpstr>Teachers explained that knowing that their colleagues were also trying  new activities and were willing to discuss successes and failures  inspired them to take risks that they would not have taken otherwise.</vt:lpstr>
      <vt:lpstr>The most important conversations in which teachers engage  </vt:lpstr>
      <vt:lpstr>Looking at student work” as a PD tool is most effective when teachers are actually looking at student thinking and are open to changes in practice.  </vt:lpstr>
      <vt:lpstr>Looking at student work” must be reframed as “looking at student thinking.  </vt:lpstr>
      <vt:lpstr>More than two-thirds of older and younger teachers in a national survey said they prefer a school characterized by collaboration among teachers</vt:lpstr>
      <vt:lpstr>Being part of a team can make us  less stressed –  and ultimately, happier  </vt:lpstr>
      <vt:lpstr>There is evidence that schools with lower teacher turnover tend to be more collaborative</vt:lpstr>
      <vt:lpstr>Stop and process</vt:lpstr>
      <vt:lpstr>Examples of strategies</vt:lpstr>
      <vt:lpstr>Examples of strategies</vt:lpstr>
      <vt:lpstr>CCR Anchor Standard – Writing</vt:lpstr>
      <vt:lpstr>Expository Writing</vt:lpstr>
      <vt:lpstr>Secondary Writing</vt:lpstr>
      <vt:lpstr>1a. Explicitly teach appropriate writing strategies. (Strong evidence) </vt:lpstr>
      <vt:lpstr>PowerPoint Presentation</vt:lpstr>
      <vt:lpstr>PowerPoint Presentation</vt:lpstr>
      <vt:lpstr>Examples of strategies</vt:lpstr>
      <vt:lpstr>2. DOK/ HOTS Marzano –Similarities &amp; difference</vt:lpstr>
      <vt:lpstr>Advanced organizers (0.41)</vt:lpstr>
      <vt:lpstr>Concept Map/ Thinking Maps (0.57) </vt:lpstr>
      <vt:lpstr>Concept Map/ Thinking Maps(0.57) </vt:lpstr>
      <vt:lpstr>Hattie strategies</vt:lpstr>
      <vt:lpstr>PowerPoint Presentation</vt:lpstr>
      <vt:lpstr>Cautions and advice on Hattie’s work</vt:lpstr>
      <vt:lpstr>Where to start with “teaching practices”</vt:lpstr>
      <vt:lpstr>PowerPoint Presentation</vt:lpstr>
      <vt:lpstr>PowerPoint Presentation</vt:lpstr>
      <vt:lpstr>Mastery of a task is the most powerful way to effect psychological change  </vt:lpstr>
      <vt:lpstr>How should TBTs  study teaching practices?</vt:lpstr>
      <vt:lpstr>Stop and process</vt:lpstr>
      <vt:lpstr>Does it matter who chooses the practice?</vt:lpstr>
      <vt:lpstr>Teachers valued being able to choose  their own topic of focus for  Collaborative Inquiry work, rather than having the focus externally imposed.</vt:lpstr>
      <vt:lpstr>Teachers appreciated the fundamental premise of Collaborative Inquiry:</vt:lpstr>
      <vt:lpstr>What does matter?</vt:lpstr>
      <vt:lpstr>Stop and process</vt:lpstr>
      <vt:lpstr>Time</vt:lpstr>
      <vt:lpstr>How much time do teams need?</vt:lpstr>
      <vt:lpstr>The frequency of  collaborative discussion with peers  had one of the largest significant effects on teachers’ self-reported changes in instruction.</vt:lpstr>
      <vt:lpstr>Stop and process</vt:lpstr>
      <vt:lpstr>Team size</vt:lpstr>
      <vt:lpstr>Triad Teams</vt:lpstr>
      <vt:lpstr>Stop and process</vt:lpstr>
      <vt:lpstr>Roles</vt:lpstr>
      <vt:lpstr>STOP and Process  How Are These ideas Consistent With Your Perceptions?</vt:lpstr>
      <vt:lpstr>Taking Action What are three actions can you take right now to strengthen your TBTs? </vt:lpstr>
      <vt:lpstr>All successful  school systems  have come to  trust and respect teachers.   </vt:lpstr>
      <vt:lpstr>Other questions?</vt:lpstr>
      <vt:lpstr>Brian A. McNulty Ph.D. Creative Leadership Solutions Brian.mcnulty@creativeleadership.net 303.819.1624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Slides Master</dc:title>
  <dc:creator>BRIAN MCNULTY</dc:creator>
  <cp:lastModifiedBy>BRIAN A MCNULTY</cp:lastModifiedBy>
  <cp:revision>66</cp:revision>
  <cp:lastPrinted>2017-11-27T16:54:11Z</cp:lastPrinted>
  <dcterms:created xsi:type="dcterms:W3CDTF">2015-06-11T17:47:43Z</dcterms:created>
  <dcterms:modified xsi:type="dcterms:W3CDTF">2017-11-27T19:56:26Z</dcterms:modified>
</cp:coreProperties>
</file>