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Lst>
  <p:notesMasterIdLst>
    <p:notesMasterId r:id="rId110"/>
  </p:notesMasterIdLst>
  <p:sldIdLst>
    <p:sldId id="2486" r:id="rId2"/>
    <p:sldId id="2425" r:id="rId3"/>
    <p:sldId id="2430" r:id="rId4"/>
    <p:sldId id="2428" r:id="rId5"/>
    <p:sldId id="718" r:id="rId6"/>
    <p:sldId id="2429" r:id="rId7"/>
    <p:sldId id="720" r:id="rId8"/>
    <p:sldId id="719" r:id="rId9"/>
    <p:sldId id="2336" r:id="rId10"/>
    <p:sldId id="2335" r:id="rId11"/>
    <p:sldId id="2431" r:id="rId12"/>
    <p:sldId id="283" r:id="rId13"/>
    <p:sldId id="299" r:id="rId14"/>
    <p:sldId id="2487" r:id="rId15"/>
    <p:sldId id="2488" r:id="rId16"/>
    <p:sldId id="288" r:id="rId17"/>
    <p:sldId id="2342" r:id="rId18"/>
    <p:sldId id="290" r:id="rId19"/>
    <p:sldId id="292" r:id="rId20"/>
    <p:sldId id="2489" r:id="rId21"/>
    <p:sldId id="2490" r:id="rId22"/>
    <p:sldId id="2491" r:id="rId23"/>
    <p:sldId id="2439" r:id="rId24"/>
    <p:sldId id="2320" r:id="rId25"/>
    <p:sldId id="2440" r:id="rId26"/>
    <p:sldId id="2441" r:id="rId27"/>
    <p:sldId id="2165" r:id="rId28"/>
    <p:sldId id="2443" r:id="rId29"/>
    <p:sldId id="2492" r:id="rId30"/>
    <p:sldId id="2493" r:id="rId31"/>
    <p:sldId id="2494" r:id="rId32"/>
    <p:sldId id="2499" r:id="rId33"/>
    <p:sldId id="2500" r:id="rId34"/>
    <p:sldId id="2501" r:id="rId35"/>
    <p:sldId id="2502" r:id="rId36"/>
    <p:sldId id="2503" r:id="rId37"/>
    <p:sldId id="2505" r:id="rId38"/>
    <p:sldId id="2506" r:id="rId39"/>
    <p:sldId id="2507" r:id="rId40"/>
    <p:sldId id="2508" r:id="rId41"/>
    <p:sldId id="2509" r:id="rId42"/>
    <p:sldId id="869" r:id="rId43"/>
    <p:sldId id="2456" r:id="rId44"/>
    <p:sldId id="2495" r:id="rId45"/>
    <p:sldId id="2496" r:id="rId46"/>
    <p:sldId id="2510" r:id="rId47"/>
    <p:sldId id="2511" r:id="rId48"/>
    <p:sldId id="2512" r:id="rId49"/>
    <p:sldId id="2513" r:id="rId50"/>
    <p:sldId id="2514" r:id="rId51"/>
    <p:sldId id="2515" r:id="rId52"/>
    <p:sldId id="2516" r:id="rId53"/>
    <p:sldId id="2517" r:id="rId54"/>
    <p:sldId id="2518" r:id="rId55"/>
    <p:sldId id="2519" r:id="rId56"/>
    <p:sldId id="2520" r:id="rId57"/>
    <p:sldId id="2521" r:id="rId58"/>
    <p:sldId id="2522" r:id="rId59"/>
    <p:sldId id="2524" r:id="rId60"/>
    <p:sldId id="2525" r:id="rId61"/>
    <p:sldId id="2526" r:id="rId62"/>
    <p:sldId id="2527" r:id="rId63"/>
    <p:sldId id="2528" r:id="rId64"/>
    <p:sldId id="2529" r:id="rId65"/>
    <p:sldId id="2530" r:id="rId66"/>
    <p:sldId id="2531" r:id="rId67"/>
    <p:sldId id="2532" r:id="rId68"/>
    <p:sldId id="2533" r:id="rId69"/>
    <p:sldId id="2497" r:id="rId70"/>
    <p:sldId id="2498" r:id="rId71"/>
    <p:sldId id="2534" r:id="rId72"/>
    <p:sldId id="2535" r:id="rId73"/>
    <p:sldId id="2536" r:id="rId74"/>
    <p:sldId id="2537" r:id="rId75"/>
    <p:sldId id="2538" r:id="rId76"/>
    <p:sldId id="2539" r:id="rId77"/>
    <p:sldId id="2540" r:id="rId78"/>
    <p:sldId id="2541" r:id="rId79"/>
    <p:sldId id="2542" r:id="rId80"/>
    <p:sldId id="2543" r:id="rId81"/>
    <p:sldId id="2306" r:id="rId82"/>
    <p:sldId id="2481" r:id="rId83"/>
    <p:sldId id="2544" r:id="rId84"/>
    <p:sldId id="2545" r:id="rId85"/>
    <p:sldId id="2546" r:id="rId86"/>
    <p:sldId id="2547" r:id="rId87"/>
    <p:sldId id="2548" r:id="rId88"/>
    <p:sldId id="2549" r:id="rId89"/>
    <p:sldId id="2550" r:id="rId90"/>
    <p:sldId id="2552" r:id="rId91"/>
    <p:sldId id="2553" r:id="rId92"/>
    <p:sldId id="2551" r:id="rId93"/>
    <p:sldId id="2554" r:id="rId94"/>
    <p:sldId id="2555" r:id="rId95"/>
    <p:sldId id="2482" r:id="rId96"/>
    <p:sldId id="702" r:id="rId97"/>
    <p:sldId id="2556" r:id="rId98"/>
    <p:sldId id="2557" r:id="rId99"/>
    <p:sldId id="2558" r:id="rId100"/>
    <p:sldId id="2559" r:id="rId101"/>
    <p:sldId id="2560" r:id="rId102"/>
    <p:sldId id="2561" r:id="rId103"/>
    <p:sldId id="2562" r:id="rId104"/>
    <p:sldId id="2563" r:id="rId105"/>
    <p:sldId id="2564" r:id="rId106"/>
    <p:sldId id="2565" r:id="rId107"/>
    <p:sldId id="2566" r:id="rId108"/>
    <p:sldId id="2400" r:id="rId109"/>
  </p:sldIdLst>
  <p:sldSz cx="18288000" cy="10287000"/>
  <p:notesSz cx="6858000" cy="9144000"/>
  <p:defaultTex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Gay" initials="J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E71D"/>
    <a:srgbClr val="9354A3"/>
    <a:srgbClr val="61A8B6"/>
    <a:srgbClr val="8B5192"/>
    <a:srgbClr val="365073"/>
    <a:srgbClr val="456FC4"/>
    <a:srgbClr val="B99A3A"/>
    <a:srgbClr val="1BBBBB"/>
    <a:srgbClr val="2E476D"/>
    <a:srgbClr val="2D466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6"/>
    <p:restoredTop sz="86395" autoAdjust="0"/>
  </p:normalViewPr>
  <p:slideViewPr>
    <p:cSldViewPr snapToGrid="0" snapToObjects="1">
      <p:cViewPr varScale="1">
        <p:scale>
          <a:sx n="49" d="100"/>
          <a:sy n="49" d="100"/>
        </p:scale>
        <p:origin x="216" y="960"/>
      </p:cViewPr>
      <p:guideLst>
        <p:guide orient="horz" pos="3240"/>
        <p:guide pos="5760"/>
      </p:guideLst>
    </p:cSldViewPr>
  </p:slideViewPr>
  <p:outlineViewPr>
    <p:cViewPr>
      <p:scale>
        <a:sx n="33" d="100"/>
        <a:sy n="33" d="100"/>
      </p:scale>
      <p:origin x="0" y="-26648"/>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91D58-A057-E84E-A171-94C8616AD87F}" type="datetimeFigureOut">
              <a:rPr lang="en-US" smtClean="0"/>
              <a:t>12/14/20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D0CCA0-EA6E-DD4A-A09E-3BD8FAA481BF}" type="slidenum">
              <a:rPr lang="en-US" smtClean="0"/>
              <a:t>‹#›</a:t>
            </a:fld>
            <a:endParaRPr lang="en-US"/>
          </a:p>
        </p:txBody>
      </p:sp>
    </p:spTree>
    <p:extLst>
      <p:ext uri="{BB962C8B-B14F-4D97-AF65-F5344CB8AC3E}">
        <p14:creationId xmlns:p14="http://schemas.microsoft.com/office/powerpoint/2010/main" val="2146864622"/>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D0CCA0-EA6E-DD4A-A09E-3BD8FAA481BF}" type="slidenum">
              <a:rPr lang="en-US" smtClean="0"/>
              <a:t>1</a:t>
            </a:fld>
            <a:endParaRPr lang="en-US"/>
          </a:p>
        </p:txBody>
      </p:sp>
    </p:spTree>
    <p:extLst>
      <p:ext uri="{BB962C8B-B14F-4D97-AF65-F5344CB8AC3E}">
        <p14:creationId xmlns:p14="http://schemas.microsoft.com/office/powerpoint/2010/main" val="906138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70000" lnSpcReduction="20000"/>
          </a:bodyPr>
          <a:lstStyle/>
          <a:p>
            <a:pPr lvl="0"/>
            <a:r>
              <a:rPr lang="en-US" sz="2000" b="1" u="sng" kern="1200" dirty="0">
                <a:solidFill>
                  <a:schemeClr val="tx1"/>
                </a:solidFill>
                <a:latin typeface="+mn-lt"/>
                <a:ea typeface="+mn-ea"/>
                <a:cs typeface="+mn-cs"/>
              </a:rPr>
              <a:t>Lower left (Apathy Zone) </a:t>
            </a:r>
            <a:r>
              <a:rPr lang="en-US" sz="2000" b="1" kern="1200" dirty="0">
                <a:solidFill>
                  <a:schemeClr val="tx1"/>
                </a:solidFill>
                <a:latin typeface="+mn-lt"/>
                <a:ea typeface="+mn-ea"/>
                <a:cs typeface="+mn-cs"/>
              </a:rPr>
              <a:t>– employees tend to be apathetic about their work…jockeying for position rather than accomplishing shared goals….. large, top heavy bureaucracies where people can and do figure out how to perform their jobs with a minimum of effort.</a:t>
            </a:r>
          </a:p>
          <a:p>
            <a:pPr lvl="0"/>
            <a:endParaRPr lang="en-US" sz="2000" b="1" kern="1200" dirty="0">
              <a:solidFill>
                <a:schemeClr val="tx1"/>
              </a:solidFill>
              <a:latin typeface="+mn-lt"/>
              <a:ea typeface="+mn-ea"/>
              <a:cs typeface="+mn-cs"/>
            </a:endParaRPr>
          </a:p>
          <a:p>
            <a:pPr lvl="0"/>
            <a:r>
              <a:rPr lang="en-US" sz="2000" b="1" u="sng" kern="1200" dirty="0">
                <a:solidFill>
                  <a:schemeClr val="tx1"/>
                </a:solidFill>
                <a:latin typeface="+mn-lt"/>
                <a:ea typeface="+mn-ea"/>
                <a:cs typeface="+mn-cs"/>
              </a:rPr>
              <a:t>Upper left (Comfort Zone) </a:t>
            </a:r>
            <a:r>
              <a:rPr lang="en-US" sz="2000" b="1" kern="1200" dirty="0">
                <a:solidFill>
                  <a:schemeClr val="tx1"/>
                </a:solidFill>
                <a:latin typeface="+mn-lt"/>
                <a:ea typeface="+mn-ea"/>
                <a:cs typeface="+mn-cs"/>
              </a:rPr>
              <a:t>– people enjoy working with one another, are genuinely convivial, but rarely feel challenged.  Thus, they seldom work hard….family businesses and government agencies fall into this quadrant….comfortable being themselves but don’t see a compelling reason to seek additional challenge….</a:t>
            </a:r>
            <a:r>
              <a:rPr lang="en-US" sz="2000" b="1" i="1" kern="1200" dirty="0">
                <a:solidFill>
                  <a:schemeClr val="tx1"/>
                </a:solidFill>
                <a:latin typeface="+mn-lt"/>
                <a:ea typeface="+mn-ea"/>
                <a:cs typeface="+mn-cs"/>
              </a:rPr>
              <a:t>comfort zone.</a:t>
            </a:r>
          </a:p>
          <a:p>
            <a:pPr lvl="0"/>
            <a:endParaRPr lang="en-US" sz="2000" b="1" kern="1200" dirty="0">
              <a:solidFill>
                <a:schemeClr val="tx1"/>
              </a:solidFill>
              <a:latin typeface="+mn-lt"/>
              <a:ea typeface="+mn-ea"/>
              <a:cs typeface="+mn-cs"/>
            </a:endParaRPr>
          </a:p>
          <a:p>
            <a:pPr lvl="0"/>
            <a:r>
              <a:rPr lang="en-US" sz="2000" b="1" u="sng" kern="1200" dirty="0">
                <a:solidFill>
                  <a:schemeClr val="tx1"/>
                </a:solidFill>
                <a:latin typeface="+mn-lt"/>
                <a:ea typeface="+mn-ea"/>
                <a:cs typeface="+mn-cs"/>
              </a:rPr>
              <a:t>Lower right (Anxiety Zone) </a:t>
            </a:r>
            <a:r>
              <a:rPr lang="en-US" sz="2000" b="1" kern="1200" dirty="0">
                <a:solidFill>
                  <a:schemeClr val="tx1"/>
                </a:solidFill>
                <a:latin typeface="+mn-lt"/>
                <a:ea typeface="+mn-ea"/>
                <a:cs typeface="+mn-cs"/>
              </a:rPr>
              <a:t>– far too common….They are     breeding grounds for anxiety.  Managers in these organizations have unfortunately confused setting high standards with good management…..mistaken …belief that intense performance pressure is the best way to ensure processes, or ask for help.  This can work – as long as the work is both clear-cut and individualistic.</a:t>
            </a:r>
          </a:p>
          <a:p>
            <a:pPr lvl="0"/>
            <a:endParaRPr lang="en-US" sz="2000" b="1" kern="1200" dirty="0">
              <a:solidFill>
                <a:schemeClr val="tx1"/>
              </a:solidFill>
              <a:latin typeface="+mn-lt"/>
              <a:ea typeface="+mn-ea"/>
              <a:cs typeface="+mn-cs"/>
            </a:endParaRPr>
          </a:p>
          <a:p>
            <a:r>
              <a:rPr lang="en-US" sz="2000" b="1" u="sng" kern="1200" dirty="0">
                <a:solidFill>
                  <a:schemeClr val="tx1"/>
                </a:solidFill>
                <a:latin typeface="+mn-lt"/>
                <a:ea typeface="+mn-ea"/>
                <a:cs typeface="+mn-cs"/>
              </a:rPr>
              <a:t>Upper right (Learning Zone) </a:t>
            </a:r>
            <a:r>
              <a:rPr lang="en-US" sz="2000" b="1" kern="1200" dirty="0">
                <a:solidFill>
                  <a:schemeClr val="tx1"/>
                </a:solidFill>
                <a:latin typeface="+mn-lt"/>
                <a:ea typeface="+mn-ea"/>
                <a:cs typeface="+mn-cs"/>
              </a:rPr>
              <a:t>– people can easily collaborate, learn from each other, and get the job done</a:t>
            </a:r>
            <a:r>
              <a:rPr lang="en-US" sz="2000" b="1" dirty="0"/>
              <a:t> </a:t>
            </a:r>
          </a:p>
        </p:txBody>
      </p:sp>
      <p:sp>
        <p:nvSpPr>
          <p:cNvPr id="4" name="Slide Number Placeholder 3"/>
          <p:cNvSpPr>
            <a:spLocks noGrp="1"/>
          </p:cNvSpPr>
          <p:nvPr>
            <p:ph type="sldNum" sz="quarter" idx="10"/>
          </p:nvPr>
        </p:nvSpPr>
        <p:spPr/>
        <p:txBody>
          <a:bodyPr/>
          <a:lstStyle/>
          <a:p>
            <a:fld id="{767DDF12-E7BC-7B4F-87B9-7796D7463E71}" type="slidenum">
              <a:rPr lang="en-US" smtClean="0"/>
              <a:pPr/>
              <a:t>96</a:t>
            </a:fld>
            <a:endParaRPr lang="en-US"/>
          </a:p>
        </p:txBody>
      </p:sp>
    </p:spTree>
    <p:extLst>
      <p:ext uri="{BB962C8B-B14F-4D97-AF65-F5344CB8AC3E}">
        <p14:creationId xmlns:p14="http://schemas.microsoft.com/office/powerpoint/2010/main" val="798393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40"/>
            <a:ext cx="15544800" cy="2205038"/>
          </a:xfrm>
        </p:spPr>
        <p:txBody>
          <a:bodyPr/>
          <a:lstStyle>
            <a:lvl1pPr>
              <a:defRPr b="1"/>
            </a:lvl1pPr>
          </a:lstStyle>
          <a:p>
            <a:r>
              <a:rPr lang="en-US" dirty="0"/>
              <a:t>Click to edit Master title style</a:t>
            </a:r>
          </a:p>
        </p:txBody>
      </p:sp>
      <p:sp>
        <p:nvSpPr>
          <p:cNvPr id="3" name="Subtitle 2"/>
          <p:cNvSpPr>
            <a:spLocks noGrp="1"/>
          </p:cNvSpPr>
          <p:nvPr>
            <p:ph type="subTitle" idx="1"/>
          </p:nvPr>
        </p:nvSpPr>
        <p:spPr>
          <a:xfrm>
            <a:off x="2743200" y="5829300"/>
            <a:ext cx="12801600" cy="2628900"/>
          </a:xfrm>
        </p:spPr>
        <p:txBody>
          <a:bodyPr>
            <a:normAutofit/>
          </a:bodyPr>
          <a:lstStyle>
            <a:lvl1pPr marL="0" indent="0" algn="ctr">
              <a:buNone/>
              <a:defRPr sz="6750" b="1">
                <a:solidFill>
                  <a:srgbClr val="000000"/>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0743B12-DEFA-B245-A833-03B62EAD6F97}" type="datetimeFigureOut">
              <a:rPr lang="en-US" smtClean="0"/>
              <a:t>12/14/20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2232149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743B12-DEFA-B245-A833-03B62EAD6F97}" type="datetimeFigureOut">
              <a:rPr lang="en-US" smtClean="0"/>
              <a:t>12/14/20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3816723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9"/>
            <a:ext cx="41148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11959"/>
            <a:ext cx="120396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743B12-DEFA-B245-A833-03B62EAD6F97}" type="datetimeFigureOut">
              <a:rPr lang="en-US" smtClean="0"/>
              <a:t>12/14/20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16837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9069" y="2923553"/>
            <a:ext cx="15347897" cy="1084758"/>
          </a:xfrm>
          <a:prstGeom prst="rect">
            <a:avLst/>
          </a:prstGeom>
        </p:spPr>
        <p:txBody>
          <a:bodyPr vert="horz"/>
          <a:lstStyle>
            <a:lvl1pPr algn="ctr">
              <a:defRPr sz="6000" b="1" i="0">
                <a:solidFill>
                  <a:srgbClr val="2A2C2D"/>
                </a:solidFill>
                <a:latin typeface="Arial"/>
                <a:cs typeface="Arial"/>
              </a:defRPr>
            </a:lvl1pPr>
          </a:lstStyle>
          <a:p>
            <a:r>
              <a:rPr lang="en-US" dirty="0"/>
              <a:t>TITLE GOES HERE</a:t>
            </a:r>
          </a:p>
        </p:txBody>
      </p:sp>
      <p:sp>
        <p:nvSpPr>
          <p:cNvPr id="4" name="Text Placeholder 3"/>
          <p:cNvSpPr>
            <a:spLocks noGrp="1"/>
          </p:cNvSpPr>
          <p:nvPr>
            <p:ph type="body" sz="quarter" idx="10"/>
          </p:nvPr>
        </p:nvSpPr>
        <p:spPr>
          <a:xfrm>
            <a:off x="2152043" y="5371664"/>
            <a:ext cx="13760322" cy="3398991"/>
          </a:xfrm>
          <a:prstGeom prst="rect">
            <a:avLst/>
          </a:prstGeom>
        </p:spPr>
        <p:txBody>
          <a:bodyPr vert="horz"/>
          <a:lstStyle>
            <a:lvl1pPr algn="ctr">
              <a:buNone/>
              <a:defRPr sz="6000">
                <a:solidFill>
                  <a:srgbClr val="2A2C2D"/>
                </a:solidFill>
              </a:defRPr>
            </a:lvl1pPr>
          </a:lstStyle>
          <a:p>
            <a:pPr lvl="0"/>
            <a:r>
              <a:rPr lang="en-US" dirty="0"/>
              <a:t>Click to edit Master text styles</a:t>
            </a:r>
          </a:p>
        </p:txBody>
      </p:sp>
    </p:spTree>
    <p:extLst>
      <p:ext uri="{BB962C8B-B14F-4D97-AF65-F5344CB8AC3E}">
        <p14:creationId xmlns:p14="http://schemas.microsoft.com/office/powerpoint/2010/main" val="3621478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743B12-DEFA-B245-A833-03B62EAD6F97}" type="datetimeFigureOut">
              <a:rPr lang="en-US" smtClean="0"/>
              <a:t>12/14/20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4039715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2"/>
            <a:ext cx="15544800" cy="2043113"/>
          </a:xfrm>
        </p:spPr>
        <p:txBody>
          <a:bodyPr anchor="t"/>
          <a:lstStyle>
            <a:lvl1pPr algn="l">
              <a:defRPr sz="6000" b="1" cap="all"/>
            </a:lvl1pPr>
          </a:lstStyle>
          <a:p>
            <a:r>
              <a:rPr lang="en-US"/>
              <a:t>Click to edit Master title style</a:t>
            </a:r>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3000">
                <a:solidFill>
                  <a:schemeClr val="tx1">
                    <a:tint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743B12-DEFA-B245-A833-03B62EAD6F97}" type="datetimeFigureOut">
              <a:rPr lang="en-US" smtClean="0"/>
              <a:t>12/14/20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3221834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400302"/>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400302"/>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743B12-DEFA-B245-A833-03B62EAD6F97}" type="datetimeFigureOut">
              <a:rPr lang="en-US" smtClean="0"/>
              <a:t>12/14/20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1712712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1" y="2302670"/>
            <a:ext cx="8080376"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914401" y="3262313"/>
            <a:ext cx="8080376"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3" y="2302670"/>
            <a:ext cx="8083550"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90053"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743B12-DEFA-B245-A833-03B62EAD6F97}" type="datetimeFigureOut">
              <a:rPr lang="en-US" smtClean="0"/>
              <a:t>12/14/20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2690310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743B12-DEFA-B245-A833-03B62EAD6F97}" type="datetimeFigureOut">
              <a:rPr lang="en-US" smtClean="0"/>
              <a:t>12/14/20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BA7C8A-80E3-F342-A618-B030C9A5BE12}" type="slidenum">
              <a:rPr lang="en-US" smtClean="0"/>
              <a:t>‹#›</a:t>
            </a:fld>
            <a:endParaRPr lang="en-US"/>
          </a:p>
        </p:txBody>
      </p:sp>
      <p:sp>
        <p:nvSpPr>
          <p:cNvPr id="7" name="Content Placeholder 6">
            <a:extLst>
              <a:ext uri="{FF2B5EF4-FFF2-40B4-BE49-F238E27FC236}">
                <a16:creationId xmlns:a16="http://schemas.microsoft.com/office/drawing/2014/main" id="{E10B7B85-FE06-0145-AF8D-5A1262A17DE7}"/>
              </a:ext>
            </a:extLst>
          </p:cNvPr>
          <p:cNvSpPr>
            <a:spLocks noGrp="1"/>
          </p:cNvSpPr>
          <p:nvPr>
            <p:ph sz="quarter" idx="13"/>
          </p:nvPr>
        </p:nvSpPr>
        <p:spPr>
          <a:xfrm>
            <a:off x="914400" y="2598738"/>
            <a:ext cx="5334000" cy="5630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AD41F224-DEC5-C94D-B781-0A90499ED3F8}"/>
              </a:ext>
            </a:extLst>
          </p:cNvPr>
          <p:cNvSpPr>
            <a:spLocks noGrp="1"/>
          </p:cNvSpPr>
          <p:nvPr>
            <p:ph sz="quarter" idx="14"/>
          </p:nvPr>
        </p:nvSpPr>
        <p:spPr>
          <a:xfrm>
            <a:off x="6477000" y="2598738"/>
            <a:ext cx="5334000" cy="5630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6">
            <a:extLst>
              <a:ext uri="{FF2B5EF4-FFF2-40B4-BE49-F238E27FC236}">
                <a16:creationId xmlns:a16="http://schemas.microsoft.com/office/drawing/2014/main" id="{D9EE810C-5E54-9141-A8B3-17CACA348048}"/>
              </a:ext>
            </a:extLst>
          </p:cNvPr>
          <p:cNvSpPr>
            <a:spLocks noGrp="1"/>
          </p:cNvSpPr>
          <p:nvPr>
            <p:ph sz="quarter" idx="15"/>
          </p:nvPr>
        </p:nvSpPr>
        <p:spPr>
          <a:xfrm>
            <a:off x="12573000" y="2751138"/>
            <a:ext cx="5334000" cy="5630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2944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43B12-DEFA-B245-A833-03B62EAD6F97}" type="datetimeFigureOut">
              <a:rPr lang="en-US" smtClean="0"/>
              <a:t>12/14/20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1757169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2" y="409575"/>
            <a:ext cx="6016626" cy="1743075"/>
          </a:xfrm>
        </p:spPr>
        <p:txBody>
          <a:bodyPr anchor="b"/>
          <a:lstStyle>
            <a:lvl1pPr algn="l">
              <a:defRPr sz="3000" b="1"/>
            </a:lvl1pPr>
          </a:lstStyle>
          <a:p>
            <a:r>
              <a:rPr lang="en-US"/>
              <a:t>Click to edit Master title style</a:t>
            </a:r>
          </a:p>
        </p:txBody>
      </p:sp>
      <p:sp>
        <p:nvSpPr>
          <p:cNvPr id="3" name="Content Placeholder 2"/>
          <p:cNvSpPr>
            <a:spLocks noGrp="1"/>
          </p:cNvSpPr>
          <p:nvPr>
            <p:ph idx="1"/>
          </p:nvPr>
        </p:nvSpPr>
        <p:spPr>
          <a:xfrm>
            <a:off x="7150100" y="409577"/>
            <a:ext cx="10223501"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2" y="2152652"/>
            <a:ext cx="6016626" cy="7036595"/>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70743B12-DEFA-B245-A833-03B62EAD6F97}" type="datetimeFigureOut">
              <a:rPr lang="en-US" smtClean="0"/>
              <a:t>12/14/20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2382009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000" b="1"/>
            </a:lvl1pPr>
          </a:lstStyle>
          <a:p>
            <a:r>
              <a:rPr lang="en-US"/>
              <a:t>Click to edit Master title style</a:t>
            </a:r>
          </a:p>
        </p:txBody>
      </p:sp>
      <p:sp>
        <p:nvSpPr>
          <p:cNvPr id="3" name="Picture Placeholder 2"/>
          <p:cNvSpPr>
            <a:spLocks noGrp="1"/>
          </p:cNvSpPr>
          <p:nvPr>
            <p:ph type="pic" idx="1"/>
          </p:nvPr>
        </p:nvSpPr>
        <p:spPr>
          <a:xfrm>
            <a:off x="3584576" y="919163"/>
            <a:ext cx="10972800" cy="617220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70743B12-DEFA-B245-A833-03B62EAD6F97}" type="datetimeFigureOut">
              <a:rPr lang="en-US" smtClean="0"/>
              <a:t>12/14/20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3441796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14400" y="2400302"/>
            <a:ext cx="16459200" cy="678894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14400" y="9534527"/>
            <a:ext cx="42672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70743B12-DEFA-B245-A833-03B62EAD6F97}" type="datetimeFigureOut">
              <a:rPr lang="en-US" smtClean="0"/>
              <a:t>12/14/20</a:t>
            </a:fld>
            <a:endParaRPr lang="en-US"/>
          </a:p>
        </p:txBody>
      </p:sp>
      <p:sp>
        <p:nvSpPr>
          <p:cNvPr id="5" name="Footer Placeholder 4"/>
          <p:cNvSpPr>
            <a:spLocks noGrp="1"/>
          </p:cNvSpPr>
          <p:nvPr>
            <p:ph type="ftr" sz="quarter" idx="3"/>
          </p:nvPr>
        </p:nvSpPr>
        <p:spPr>
          <a:xfrm>
            <a:off x="6248400" y="9534527"/>
            <a:ext cx="5791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106400" y="9534527"/>
            <a:ext cx="42672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71BA7C8A-80E3-F342-A618-B030C9A5BE12}" type="slidenum">
              <a:rPr lang="en-US" smtClean="0"/>
              <a:t>‹#›</a:t>
            </a:fld>
            <a:endParaRPr lang="en-US"/>
          </a:p>
        </p:txBody>
      </p:sp>
    </p:spTree>
    <p:extLst>
      <p:ext uri="{BB962C8B-B14F-4D97-AF65-F5344CB8AC3E}">
        <p14:creationId xmlns:p14="http://schemas.microsoft.com/office/powerpoint/2010/main" val="37087704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ctr" defTabSz="685800" rtl="0" eaLnBrk="1" latinLnBrk="0" hangingPunct="1">
        <a:spcBef>
          <a:spcPct val="0"/>
        </a:spcBef>
        <a:buNone/>
        <a:defRPr sz="6600" b="1" kern="1200">
          <a:solidFill>
            <a:schemeClr val="tx1"/>
          </a:solidFill>
          <a:latin typeface="+mj-lt"/>
          <a:ea typeface="+mj-ea"/>
          <a:cs typeface="+mj-cs"/>
        </a:defRPr>
      </a:lvl1pPr>
    </p:titleStyle>
    <p:bodyStyle>
      <a:lvl1pPr marL="514350" indent="-514350" algn="l" defTabSz="685800" rtl="0" eaLnBrk="1" latinLnBrk="0" hangingPunct="1">
        <a:spcBef>
          <a:spcPct val="20000"/>
        </a:spcBef>
        <a:buFont typeface="Arial"/>
        <a:buChar char="•"/>
        <a:defRPr sz="6000" b="1" kern="1200">
          <a:solidFill>
            <a:schemeClr val="tx1"/>
          </a:solidFill>
          <a:latin typeface="+mn-lt"/>
          <a:ea typeface="+mn-ea"/>
          <a:cs typeface="+mn-cs"/>
        </a:defRPr>
      </a:lvl1pPr>
      <a:lvl2pPr marL="1114425" indent="-428625" algn="l" defTabSz="685800" rtl="0" eaLnBrk="1" latinLnBrk="0" hangingPunct="1">
        <a:spcBef>
          <a:spcPct val="20000"/>
        </a:spcBef>
        <a:buFont typeface="Arial"/>
        <a:buChar char="–"/>
        <a:defRPr sz="6000" b="1" kern="1200">
          <a:solidFill>
            <a:schemeClr val="tx1"/>
          </a:solidFill>
          <a:latin typeface="+mn-lt"/>
          <a:ea typeface="+mn-ea"/>
          <a:cs typeface="+mn-cs"/>
        </a:defRPr>
      </a:lvl2pPr>
      <a:lvl3pPr marL="1714500" indent="-342900" algn="l" defTabSz="685800" rtl="0" eaLnBrk="1" latinLnBrk="0" hangingPunct="1">
        <a:spcBef>
          <a:spcPct val="20000"/>
        </a:spcBef>
        <a:buFont typeface="Arial"/>
        <a:buChar char="•"/>
        <a:defRPr sz="6000" b="1" kern="1200">
          <a:solidFill>
            <a:schemeClr val="tx1"/>
          </a:solidFill>
          <a:latin typeface="+mn-lt"/>
          <a:ea typeface="+mn-ea"/>
          <a:cs typeface="+mn-cs"/>
        </a:defRPr>
      </a:lvl3pPr>
      <a:lvl4pPr marL="2400300" indent="-342900" algn="l" defTabSz="685800" rtl="0" eaLnBrk="1" latinLnBrk="0" hangingPunct="1">
        <a:spcBef>
          <a:spcPct val="20000"/>
        </a:spcBef>
        <a:buFont typeface="Arial"/>
        <a:buChar char="–"/>
        <a:defRPr sz="6000" b="1" kern="1200">
          <a:solidFill>
            <a:schemeClr val="tx1"/>
          </a:solidFill>
          <a:latin typeface="+mn-lt"/>
          <a:ea typeface="+mn-ea"/>
          <a:cs typeface="+mn-cs"/>
        </a:defRPr>
      </a:lvl4pPr>
      <a:lvl5pPr marL="3086100" indent="-342900" algn="l" defTabSz="685800" rtl="0" eaLnBrk="1" latinLnBrk="0" hangingPunct="1">
        <a:spcBef>
          <a:spcPct val="20000"/>
        </a:spcBef>
        <a:buFont typeface="Arial"/>
        <a:buChar char="»"/>
        <a:defRPr sz="6000" b="1" kern="1200">
          <a:solidFill>
            <a:schemeClr val="tx1"/>
          </a:solidFill>
          <a:latin typeface="+mn-lt"/>
          <a:ea typeface="+mn-ea"/>
          <a:cs typeface="+mn-cs"/>
        </a:defRPr>
      </a:lvl5pPr>
      <a:lvl6pPr marL="3771900" indent="-342900" algn="l" defTabSz="685800" rtl="0" eaLnBrk="1" latinLnBrk="0" hangingPunct="1">
        <a:spcBef>
          <a:spcPct val="20000"/>
        </a:spcBef>
        <a:buFont typeface="Arial"/>
        <a:buChar char="•"/>
        <a:defRPr sz="3000" kern="1200">
          <a:solidFill>
            <a:schemeClr val="tx1"/>
          </a:solidFill>
          <a:latin typeface="+mn-lt"/>
          <a:ea typeface="+mn-ea"/>
          <a:cs typeface="+mn-cs"/>
        </a:defRPr>
      </a:lvl6pPr>
      <a:lvl7pPr marL="4457700" indent="-342900" algn="l" defTabSz="685800" rtl="0" eaLnBrk="1" latinLnBrk="0" hangingPunct="1">
        <a:spcBef>
          <a:spcPct val="20000"/>
        </a:spcBef>
        <a:buFont typeface="Arial"/>
        <a:buChar char="•"/>
        <a:defRPr sz="3000" kern="1200">
          <a:solidFill>
            <a:schemeClr val="tx1"/>
          </a:solidFill>
          <a:latin typeface="+mn-lt"/>
          <a:ea typeface="+mn-ea"/>
          <a:cs typeface="+mn-cs"/>
        </a:defRPr>
      </a:lvl7pPr>
      <a:lvl8pPr marL="5143500" indent="-342900" algn="l" defTabSz="685800" rtl="0" eaLnBrk="1" latinLnBrk="0" hangingPunct="1">
        <a:spcBef>
          <a:spcPct val="20000"/>
        </a:spcBef>
        <a:buFont typeface="Arial"/>
        <a:buChar char="•"/>
        <a:defRPr sz="3000" kern="1200">
          <a:solidFill>
            <a:schemeClr val="tx1"/>
          </a:solidFill>
          <a:latin typeface="+mn-lt"/>
          <a:ea typeface="+mn-ea"/>
          <a:cs typeface="+mn-cs"/>
        </a:defRPr>
      </a:lvl8pPr>
      <a:lvl9pPr marL="5829300" indent="-342900" algn="l" defTabSz="685800" rtl="0" eaLnBrk="1" latinLnBrk="0" hangingPunct="1">
        <a:spcBef>
          <a:spcPct val="20000"/>
        </a:spcBef>
        <a:buFont typeface="Arial"/>
        <a:buChar char="•"/>
        <a:defRPr sz="3000" kern="1200">
          <a:solidFill>
            <a:schemeClr val="tx1"/>
          </a:solidFill>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C183D7F6-B498-43B3-948B-1728B52AA6E4}">
                <adec:decorative xmlns:adec="http://schemas.microsoft.com/office/drawing/2017/decorative" val="1"/>
              </a:ext>
            </a:extLst>
          </p:cNvPr>
          <p:cNvSpPr/>
          <p:nvPr/>
        </p:nvSpPr>
        <p:spPr>
          <a:xfrm>
            <a:off x="0" y="0"/>
            <a:ext cx="18288001" cy="10287000"/>
          </a:xfrm>
          <a:prstGeom prst="rect">
            <a:avLst/>
          </a:prstGeom>
          <a:solidFill>
            <a:srgbClr val="61A8B6"/>
          </a:solidFill>
          <a:ln w="57150">
            <a:solidFill>
              <a:srgbClr val="36507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Creative Leadership Solutions"/>
          <p:cNvPicPr>
            <a:picLocks noChangeAspect="1"/>
          </p:cNvPicPr>
          <p:nvPr/>
        </p:nvPicPr>
        <p:blipFill rotWithShape="1">
          <a:blip r:embed="rId3">
            <a:extLst>
              <a:ext uri="{28A0092B-C50C-407E-A947-70E740481C1C}">
                <a14:useLocalDpi xmlns:a14="http://schemas.microsoft.com/office/drawing/2010/main" val="0"/>
              </a:ext>
            </a:extLst>
          </a:blip>
          <a:srcRect l="8197"/>
          <a:stretch/>
        </p:blipFill>
        <p:spPr>
          <a:xfrm>
            <a:off x="8476936" y="7911721"/>
            <a:ext cx="1334125" cy="2058009"/>
          </a:xfrm>
          <a:prstGeom prst="rect">
            <a:avLst/>
          </a:prstGeom>
          <a:ln w="57150">
            <a:solidFill>
              <a:srgbClr val="365073"/>
            </a:solidFill>
          </a:ln>
        </p:spPr>
      </p:pic>
      <p:sp>
        <p:nvSpPr>
          <p:cNvPr id="2" name="Title 1">
            <a:extLst>
              <a:ext uri="{FF2B5EF4-FFF2-40B4-BE49-F238E27FC236}">
                <a16:creationId xmlns:a16="http://schemas.microsoft.com/office/drawing/2014/main" id="{9D15E33C-A1C8-EE4F-8177-387C7B8FD6B4}"/>
              </a:ext>
            </a:extLst>
          </p:cNvPr>
          <p:cNvSpPr>
            <a:spLocks noGrp="1"/>
          </p:cNvSpPr>
          <p:nvPr>
            <p:ph type="ctrTitle"/>
          </p:nvPr>
        </p:nvSpPr>
        <p:spPr>
          <a:xfrm>
            <a:off x="1371598" y="3714572"/>
            <a:ext cx="15544800" cy="2785757"/>
          </a:xfrm>
        </p:spPr>
        <p:txBody>
          <a:bodyPr>
            <a:normAutofit fontScale="90000"/>
          </a:bodyPr>
          <a:lstStyle/>
          <a:p>
            <a:r>
              <a:rPr lang="en-US" sz="8000" b="0" dirty="0">
                <a:solidFill>
                  <a:schemeClr val="bg1"/>
                </a:solidFill>
              </a:rPr>
              <a:t>Advanced Work for Teams</a:t>
            </a:r>
            <a:br>
              <a:rPr lang="en-US" sz="8000" b="0" dirty="0">
                <a:solidFill>
                  <a:schemeClr val="bg1"/>
                </a:solidFill>
              </a:rPr>
            </a:br>
            <a:r>
              <a:rPr lang="en-US" sz="8000" b="0" dirty="0">
                <a:solidFill>
                  <a:schemeClr val="bg1"/>
                </a:solidFill>
              </a:rPr>
              <a:t>(TBTs, BLTs, and DLTs)</a:t>
            </a:r>
            <a:br>
              <a:rPr lang="en-US" dirty="0"/>
            </a:br>
            <a:endParaRPr lang="en-US" dirty="0"/>
          </a:p>
        </p:txBody>
      </p:sp>
      <p:pic>
        <p:nvPicPr>
          <p:cNvPr id="6" name="Picture 6">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2540"/>
          <a:stretch/>
        </p:blipFill>
        <p:spPr bwMode="auto">
          <a:xfrm>
            <a:off x="13391535" y="219081"/>
            <a:ext cx="4665302" cy="2831840"/>
          </a:xfrm>
          <a:prstGeom prst="rect">
            <a:avLst/>
          </a:prstGeom>
          <a:noFill/>
          <a:ln w="57150">
            <a:solidFill>
              <a:srgbClr val="2E476D"/>
            </a:solidFill>
            <a:miter lim="800000"/>
            <a:headEnd/>
            <a:tailEnd/>
          </a:ln>
          <a:extLst>
            <a:ext uri="{909E8E84-426E-40DD-AFC4-6F175D3DCCD1}">
              <a14:hiddenFill xmlns:a14="http://schemas.microsoft.com/office/drawing/2010/main">
                <a:solidFill>
                  <a:srgbClr val="FFFFFF"/>
                </a:solidFill>
              </a14:hiddenFill>
            </a:ext>
          </a:extLst>
        </p:spPr>
      </p:pic>
      <p:grpSp>
        <p:nvGrpSpPr>
          <p:cNvPr id="16" name="Group 15" descr="OLAC Ohio Leadership Advisory Council "/>
          <p:cNvGrpSpPr/>
          <p:nvPr/>
        </p:nvGrpSpPr>
        <p:grpSpPr>
          <a:xfrm>
            <a:off x="408886" y="219081"/>
            <a:ext cx="5021706" cy="2916936"/>
            <a:chOff x="211177" y="174111"/>
            <a:chExt cx="5021706" cy="2915984"/>
          </a:xfrm>
        </p:grpSpPr>
        <p:sp>
          <p:nvSpPr>
            <p:cNvPr id="14" name="Rectangle 13"/>
            <p:cNvSpPr/>
            <p:nvPr/>
          </p:nvSpPr>
          <p:spPr>
            <a:xfrm>
              <a:off x="211177" y="174111"/>
              <a:ext cx="5021706" cy="2915984"/>
            </a:xfrm>
            <a:prstGeom prst="rect">
              <a:avLst/>
            </a:prstGeom>
            <a:solidFill>
              <a:schemeClr val="bg1"/>
            </a:solidFill>
            <a:ln w="57150">
              <a:solidFill>
                <a:srgbClr val="36507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BD77ED2-823C-074B-8741-211FE9BADAC7}"/>
                </a:ext>
              </a:extLst>
            </p:cNvPr>
            <p:cNvPicPr>
              <a:picLocks noChangeAspect="1"/>
            </p:cNvPicPr>
            <p:nvPr/>
          </p:nvPicPr>
          <p:blipFill>
            <a:blip r:embed="rId5"/>
            <a:stretch>
              <a:fillRect/>
            </a:stretch>
          </p:blipFill>
          <p:spPr>
            <a:xfrm>
              <a:off x="935702" y="299283"/>
              <a:ext cx="3607636" cy="2623735"/>
            </a:xfrm>
            <a:prstGeom prst="rect">
              <a:avLst/>
            </a:prstGeom>
          </p:spPr>
        </p:pic>
      </p:grpSp>
      <p:sp>
        <p:nvSpPr>
          <p:cNvPr id="11" name="Subtitle 6"/>
          <p:cNvSpPr txBox="1">
            <a:spLocks/>
          </p:cNvSpPr>
          <p:nvPr/>
        </p:nvSpPr>
        <p:spPr>
          <a:xfrm rot="20404464">
            <a:off x="12644594" y="7440978"/>
            <a:ext cx="5306390" cy="1553307"/>
          </a:xfrm>
          <a:prstGeom prst="rect">
            <a:avLst/>
          </a:prstGeom>
          <a:effectLst>
            <a:outerShdw blurRad="50800" dist="38100" dir="2700000" algn="tl" rotWithShape="0">
              <a:prstClr val="black">
                <a:alpha val="40000"/>
              </a:prstClr>
            </a:outerShdw>
          </a:effectLst>
        </p:spPr>
        <p:txBody>
          <a:bodyPr vert="horz" lIns="137160" tIns="68580" rIns="137160" bIns="68580" rtlCol="0">
            <a:noAutofit/>
          </a:bodyPr>
          <a:lstStyle>
            <a:lvl1pPr marL="0" indent="0" algn="ctr" defTabSz="457200" rtl="0" eaLnBrk="1" latinLnBrk="0" hangingPunct="1">
              <a:spcBef>
                <a:spcPct val="20000"/>
              </a:spcBef>
              <a:buFont typeface="Arial"/>
              <a:buNone/>
              <a:defRPr sz="4500" b="1" kern="1200">
                <a:solidFill>
                  <a:srgbClr val="000000"/>
                </a:solidFill>
                <a:latin typeface="+mn-lt"/>
                <a:ea typeface="+mn-ea"/>
                <a:cs typeface="+mn-cs"/>
              </a:defRPr>
            </a:lvl1pPr>
            <a:lvl2pPr marL="4572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0000" b="0" dirty="0">
                <a:solidFill>
                  <a:schemeClr val="bg1"/>
                </a:solidFill>
              </a:rPr>
              <a:t>Part Two</a:t>
            </a:r>
          </a:p>
        </p:txBody>
      </p:sp>
      <p:sp>
        <p:nvSpPr>
          <p:cNvPr id="5" name="Subtitle 4">
            <a:extLst>
              <a:ext uri="{FF2B5EF4-FFF2-40B4-BE49-F238E27FC236}">
                <a16:creationId xmlns:a16="http://schemas.microsoft.com/office/drawing/2014/main" id="{77897C58-EF06-F64E-880C-7776B995B76D}"/>
              </a:ext>
            </a:extLst>
          </p:cNvPr>
          <p:cNvSpPr>
            <a:spLocks noGrp="1"/>
          </p:cNvSpPr>
          <p:nvPr>
            <p:ph type="subTitle" idx="1"/>
          </p:nvPr>
        </p:nvSpPr>
        <p:spPr>
          <a:xfrm>
            <a:off x="2743198" y="6385117"/>
            <a:ext cx="12801600" cy="2628900"/>
          </a:xfrm>
        </p:spPr>
        <p:txBody>
          <a:bodyPr/>
          <a:lstStyle/>
          <a:p>
            <a:r>
              <a:rPr lang="en-US" sz="4000" b="0" dirty="0">
                <a:solidFill>
                  <a:schemeClr val="bg1"/>
                </a:solidFill>
              </a:rPr>
              <a:t>Brian A. McNulty Ph.D. </a:t>
            </a:r>
          </a:p>
          <a:p>
            <a:endParaRPr lang="en-US" dirty="0"/>
          </a:p>
        </p:txBody>
      </p:sp>
    </p:spTree>
    <p:extLst>
      <p:ext uri="{BB962C8B-B14F-4D97-AF65-F5344CB8AC3E}">
        <p14:creationId xmlns:p14="http://schemas.microsoft.com/office/powerpoint/2010/main" val="194101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5B383-F7D9-5546-8414-AB2789224C0F}"/>
              </a:ext>
            </a:extLst>
          </p:cNvPr>
          <p:cNvSpPr>
            <a:spLocks noGrp="1"/>
          </p:cNvSpPr>
          <p:nvPr>
            <p:ph type="title"/>
          </p:nvPr>
        </p:nvSpPr>
        <p:spPr>
          <a:xfrm>
            <a:off x="0" y="251460"/>
            <a:ext cx="18288000" cy="1714500"/>
          </a:xfrm>
        </p:spPr>
        <p:txBody>
          <a:bodyPr>
            <a:noAutofit/>
          </a:bodyPr>
          <a:lstStyle/>
          <a:p>
            <a:r>
              <a:rPr lang="en-US" b="0" dirty="0"/>
              <a:t>The reasons we have teams is to learn!</a:t>
            </a:r>
          </a:p>
        </p:txBody>
      </p:sp>
      <p:sp>
        <p:nvSpPr>
          <p:cNvPr id="5" name="Content Placeholder 4">
            <a:extLst>
              <a:ext uri="{FF2B5EF4-FFF2-40B4-BE49-F238E27FC236}">
                <a16:creationId xmlns:a16="http://schemas.microsoft.com/office/drawing/2014/main" id="{923FD33B-3218-6B4F-8A1B-3AAF7501682B}"/>
              </a:ext>
            </a:extLst>
          </p:cNvPr>
          <p:cNvSpPr>
            <a:spLocks noGrp="1"/>
          </p:cNvSpPr>
          <p:nvPr>
            <p:ph idx="1"/>
          </p:nvPr>
        </p:nvSpPr>
        <p:spPr>
          <a:xfrm>
            <a:off x="1005840" y="2179320"/>
            <a:ext cx="11570971" cy="6408420"/>
          </a:xfrm>
        </p:spPr>
        <p:txBody>
          <a:bodyPr>
            <a:normAutofit/>
          </a:bodyPr>
          <a:lstStyle/>
          <a:p>
            <a:r>
              <a:rPr lang="en-US" sz="5400" b="0" dirty="0"/>
              <a:t>We need to help teams understand that the purpose of our teams is to better understand student and staff learning</a:t>
            </a:r>
          </a:p>
          <a:p>
            <a:r>
              <a:rPr lang="en-US" sz="5400" b="0" dirty="0"/>
              <a:t>What works, here, for our kids, and especially…</a:t>
            </a:r>
          </a:p>
          <a:p>
            <a:r>
              <a:rPr lang="en-US" sz="5400" b="0" dirty="0"/>
              <a:t>Why?</a:t>
            </a:r>
          </a:p>
        </p:txBody>
      </p:sp>
      <p:pic>
        <p:nvPicPr>
          <p:cNvPr id="4" name="Picture 3">
            <a:extLst>
              <a:ext uri="{FF2B5EF4-FFF2-40B4-BE49-F238E27FC236}">
                <a16:creationId xmlns:a16="http://schemas.microsoft.com/office/drawing/2014/main" id="{1CF976E7-2AF8-0C4B-9466-FA861660B5D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409171" y="2400300"/>
            <a:ext cx="5059680" cy="574484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14114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B7940-3980-ED4A-9CB8-822E4E16DB18}"/>
              </a:ext>
            </a:extLst>
          </p:cNvPr>
          <p:cNvSpPr>
            <a:spLocks noGrp="1"/>
          </p:cNvSpPr>
          <p:nvPr>
            <p:ph type="title"/>
          </p:nvPr>
        </p:nvSpPr>
        <p:spPr/>
        <p:txBody>
          <a:bodyPr/>
          <a:lstStyle/>
          <a:p>
            <a:pPr algn="l"/>
            <a:r>
              <a:rPr lang="en-US" b="0" dirty="0"/>
              <a:t>Collaborative Inquiry 2</a:t>
            </a:r>
            <a:endParaRPr lang="en-US" dirty="0"/>
          </a:p>
        </p:txBody>
      </p:sp>
      <p:sp>
        <p:nvSpPr>
          <p:cNvPr id="3" name="Content Placeholder 2">
            <a:extLst>
              <a:ext uri="{FF2B5EF4-FFF2-40B4-BE49-F238E27FC236}">
                <a16:creationId xmlns:a16="http://schemas.microsoft.com/office/drawing/2014/main" id="{8C1A49AD-A46F-7148-9883-07DA482A3019}"/>
              </a:ext>
            </a:extLst>
          </p:cNvPr>
          <p:cNvSpPr>
            <a:spLocks noGrp="1"/>
          </p:cNvSpPr>
          <p:nvPr>
            <p:ph sz="quarter" idx="13"/>
          </p:nvPr>
        </p:nvSpPr>
        <p:spPr>
          <a:xfrm>
            <a:off x="914400" y="2126456"/>
            <a:ext cx="16992600" cy="6590823"/>
          </a:xfrm>
        </p:spPr>
        <p:txBody>
          <a:bodyPr>
            <a:normAutofit/>
          </a:bodyPr>
          <a:lstStyle/>
          <a:p>
            <a:r>
              <a:rPr lang="en-US" sz="5800" b="0" dirty="0"/>
              <a:t>Student academic growth</a:t>
            </a:r>
          </a:p>
        </p:txBody>
      </p:sp>
      <p:sp>
        <p:nvSpPr>
          <p:cNvPr id="5" name="Content Placeholder 4">
            <a:extLst>
              <a:ext uri="{FF2B5EF4-FFF2-40B4-BE49-F238E27FC236}">
                <a16:creationId xmlns:a16="http://schemas.microsoft.com/office/drawing/2014/main" id="{BFAFB13A-6245-1642-A9A0-8F66F4E952F8}"/>
              </a:ext>
            </a:extLst>
          </p:cNvPr>
          <p:cNvSpPr>
            <a:spLocks noGrp="1"/>
          </p:cNvSpPr>
          <p:nvPr>
            <p:ph sz="quarter" idx="15"/>
          </p:nvPr>
        </p:nvSpPr>
        <p:spPr>
          <a:xfrm>
            <a:off x="12573000" y="9029541"/>
            <a:ext cx="5334000" cy="845502"/>
          </a:xfrm>
        </p:spPr>
        <p:txBody>
          <a:bodyPr>
            <a:normAutofit/>
          </a:bodyPr>
          <a:lstStyle/>
          <a:p>
            <a:pPr marL="0" indent="0" algn="r">
              <a:buNone/>
            </a:pPr>
            <a:r>
              <a:rPr lang="en-US" sz="4000" b="0" dirty="0"/>
              <a:t>Deluca et al. 2017</a:t>
            </a:r>
          </a:p>
        </p:txBody>
      </p:sp>
      <p:pic>
        <p:nvPicPr>
          <p:cNvPr id="6" name="Content Placeholder 5" descr="Outcomes">
            <a:extLst>
              <a:ext uri="{FF2B5EF4-FFF2-40B4-BE49-F238E27FC236}">
                <a16:creationId xmlns:a16="http://schemas.microsoft.com/office/drawing/2014/main" id="{28ED8252-5E9B-5449-8BFF-430B46519B7F}"/>
              </a:ext>
              <a:ext uri="{C183D7F6-B498-43B3-948B-1728B52AA6E4}">
                <adec:decorative xmlns:adec="http://schemas.microsoft.com/office/drawing/2017/decorative" val="0"/>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4051280" y="411956"/>
            <a:ext cx="3855720" cy="25347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838264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B7940-3980-ED4A-9CB8-822E4E16DB18}"/>
              </a:ext>
            </a:extLst>
          </p:cNvPr>
          <p:cNvSpPr>
            <a:spLocks noGrp="1"/>
          </p:cNvSpPr>
          <p:nvPr>
            <p:ph type="title"/>
          </p:nvPr>
        </p:nvSpPr>
        <p:spPr/>
        <p:txBody>
          <a:bodyPr/>
          <a:lstStyle/>
          <a:p>
            <a:pPr algn="l"/>
            <a:r>
              <a:rPr lang="en-US" b="0" dirty="0"/>
              <a:t>Collaborative Inquiry 3</a:t>
            </a:r>
            <a:endParaRPr lang="en-US" dirty="0"/>
          </a:p>
        </p:txBody>
      </p:sp>
      <p:sp>
        <p:nvSpPr>
          <p:cNvPr id="3" name="Content Placeholder 2">
            <a:extLst>
              <a:ext uri="{FF2B5EF4-FFF2-40B4-BE49-F238E27FC236}">
                <a16:creationId xmlns:a16="http://schemas.microsoft.com/office/drawing/2014/main" id="{8C1A49AD-A46F-7148-9883-07DA482A3019}"/>
              </a:ext>
            </a:extLst>
          </p:cNvPr>
          <p:cNvSpPr>
            <a:spLocks noGrp="1"/>
          </p:cNvSpPr>
          <p:nvPr>
            <p:ph sz="quarter" idx="13"/>
          </p:nvPr>
        </p:nvSpPr>
        <p:spPr>
          <a:xfrm>
            <a:off x="914400" y="2126456"/>
            <a:ext cx="16992600" cy="6590823"/>
          </a:xfrm>
        </p:spPr>
        <p:txBody>
          <a:bodyPr>
            <a:normAutofit/>
          </a:bodyPr>
          <a:lstStyle/>
          <a:p>
            <a:r>
              <a:rPr lang="en-US" sz="5400" b="0" dirty="0"/>
              <a:t>Student academic growth </a:t>
            </a:r>
          </a:p>
          <a:p>
            <a:r>
              <a:rPr lang="en-US" sz="5400" b="0" dirty="0"/>
              <a:t>More teachers work together instead of alone</a:t>
            </a:r>
          </a:p>
        </p:txBody>
      </p:sp>
      <p:sp>
        <p:nvSpPr>
          <p:cNvPr id="5" name="Content Placeholder 4">
            <a:extLst>
              <a:ext uri="{FF2B5EF4-FFF2-40B4-BE49-F238E27FC236}">
                <a16:creationId xmlns:a16="http://schemas.microsoft.com/office/drawing/2014/main" id="{BFAFB13A-6245-1642-A9A0-8F66F4E952F8}"/>
              </a:ext>
            </a:extLst>
          </p:cNvPr>
          <p:cNvSpPr>
            <a:spLocks noGrp="1"/>
          </p:cNvSpPr>
          <p:nvPr>
            <p:ph sz="quarter" idx="15"/>
          </p:nvPr>
        </p:nvSpPr>
        <p:spPr>
          <a:xfrm>
            <a:off x="12573000" y="9029541"/>
            <a:ext cx="5334000" cy="845502"/>
          </a:xfrm>
        </p:spPr>
        <p:txBody>
          <a:bodyPr>
            <a:normAutofit/>
          </a:bodyPr>
          <a:lstStyle/>
          <a:p>
            <a:pPr marL="0" indent="0" algn="r">
              <a:buNone/>
            </a:pPr>
            <a:r>
              <a:rPr lang="en-US" sz="4000" b="0" dirty="0"/>
              <a:t>Deluca et al. 2017</a:t>
            </a:r>
          </a:p>
        </p:txBody>
      </p:sp>
      <p:pic>
        <p:nvPicPr>
          <p:cNvPr id="6" name="Content Placeholder 5" descr="Outcomes">
            <a:extLst>
              <a:ext uri="{FF2B5EF4-FFF2-40B4-BE49-F238E27FC236}">
                <a16:creationId xmlns:a16="http://schemas.microsoft.com/office/drawing/2014/main" id="{28ED8252-5E9B-5449-8BFF-430B46519B7F}"/>
              </a:ext>
              <a:ext uri="{C183D7F6-B498-43B3-948B-1728B52AA6E4}">
                <adec:decorative xmlns:adec="http://schemas.microsoft.com/office/drawing/2017/decorative" val="0"/>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4051280" y="411956"/>
            <a:ext cx="3855720" cy="25347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5699214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B7940-3980-ED4A-9CB8-822E4E16DB18}"/>
              </a:ext>
            </a:extLst>
          </p:cNvPr>
          <p:cNvSpPr>
            <a:spLocks noGrp="1"/>
          </p:cNvSpPr>
          <p:nvPr>
            <p:ph type="title"/>
          </p:nvPr>
        </p:nvSpPr>
        <p:spPr/>
        <p:txBody>
          <a:bodyPr/>
          <a:lstStyle/>
          <a:p>
            <a:pPr algn="l"/>
            <a:r>
              <a:rPr lang="en-US" b="0" dirty="0"/>
              <a:t>Collaborative Inquiry 4</a:t>
            </a:r>
            <a:endParaRPr lang="en-US" dirty="0"/>
          </a:p>
        </p:txBody>
      </p:sp>
      <p:sp>
        <p:nvSpPr>
          <p:cNvPr id="3" name="Content Placeholder 2">
            <a:extLst>
              <a:ext uri="{FF2B5EF4-FFF2-40B4-BE49-F238E27FC236}">
                <a16:creationId xmlns:a16="http://schemas.microsoft.com/office/drawing/2014/main" id="{8C1A49AD-A46F-7148-9883-07DA482A3019}"/>
              </a:ext>
            </a:extLst>
          </p:cNvPr>
          <p:cNvSpPr>
            <a:spLocks noGrp="1"/>
          </p:cNvSpPr>
          <p:nvPr>
            <p:ph sz="quarter" idx="13"/>
          </p:nvPr>
        </p:nvSpPr>
        <p:spPr>
          <a:xfrm>
            <a:off x="914400" y="2126456"/>
            <a:ext cx="16992600" cy="6590823"/>
          </a:xfrm>
        </p:spPr>
        <p:txBody>
          <a:bodyPr>
            <a:normAutofit/>
          </a:bodyPr>
          <a:lstStyle/>
          <a:p>
            <a:r>
              <a:rPr lang="en-US" sz="5400" b="0" dirty="0"/>
              <a:t>Student academic growth </a:t>
            </a:r>
          </a:p>
          <a:p>
            <a:r>
              <a:rPr lang="en-US" sz="5400" b="0" dirty="0"/>
              <a:t>More teachers work together instead of alone</a:t>
            </a:r>
          </a:p>
          <a:p>
            <a:r>
              <a:rPr lang="en-US" sz="5400" b="0" dirty="0"/>
              <a:t>Increased teacher conﬁdence to take risks and change practices</a:t>
            </a:r>
          </a:p>
        </p:txBody>
      </p:sp>
      <p:sp>
        <p:nvSpPr>
          <p:cNvPr id="5" name="Content Placeholder 4">
            <a:extLst>
              <a:ext uri="{FF2B5EF4-FFF2-40B4-BE49-F238E27FC236}">
                <a16:creationId xmlns:a16="http://schemas.microsoft.com/office/drawing/2014/main" id="{BFAFB13A-6245-1642-A9A0-8F66F4E952F8}"/>
              </a:ext>
            </a:extLst>
          </p:cNvPr>
          <p:cNvSpPr>
            <a:spLocks noGrp="1"/>
          </p:cNvSpPr>
          <p:nvPr>
            <p:ph sz="quarter" idx="15"/>
          </p:nvPr>
        </p:nvSpPr>
        <p:spPr>
          <a:xfrm>
            <a:off x="12573000" y="9029541"/>
            <a:ext cx="5334000" cy="845502"/>
          </a:xfrm>
        </p:spPr>
        <p:txBody>
          <a:bodyPr>
            <a:normAutofit/>
          </a:bodyPr>
          <a:lstStyle/>
          <a:p>
            <a:pPr marL="0" indent="0" algn="r">
              <a:buNone/>
            </a:pPr>
            <a:r>
              <a:rPr lang="en-US" sz="4000" b="0" dirty="0"/>
              <a:t>Deluca et al. 2017</a:t>
            </a:r>
          </a:p>
        </p:txBody>
      </p:sp>
      <p:pic>
        <p:nvPicPr>
          <p:cNvPr id="6" name="Content Placeholder 5" descr="Outcomes">
            <a:extLst>
              <a:ext uri="{FF2B5EF4-FFF2-40B4-BE49-F238E27FC236}">
                <a16:creationId xmlns:a16="http://schemas.microsoft.com/office/drawing/2014/main" id="{28ED8252-5E9B-5449-8BFF-430B46519B7F}"/>
              </a:ext>
              <a:ext uri="{C183D7F6-B498-43B3-948B-1728B52AA6E4}">
                <adec:decorative xmlns:adec="http://schemas.microsoft.com/office/drawing/2017/decorative" val="0"/>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4051280" y="411956"/>
            <a:ext cx="3855720" cy="25347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5098382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B7940-3980-ED4A-9CB8-822E4E16DB18}"/>
              </a:ext>
            </a:extLst>
          </p:cNvPr>
          <p:cNvSpPr>
            <a:spLocks noGrp="1"/>
          </p:cNvSpPr>
          <p:nvPr>
            <p:ph type="title"/>
          </p:nvPr>
        </p:nvSpPr>
        <p:spPr/>
        <p:txBody>
          <a:bodyPr/>
          <a:lstStyle/>
          <a:p>
            <a:pPr algn="l"/>
            <a:r>
              <a:rPr lang="en-US" b="0" dirty="0"/>
              <a:t>Collaborative Inquiry 5</a:t>
            </a:r>
            <a:endParaRPr lang="en-US" dirty="0"/>
          </a:p>
        </p:txBody>
      </p:sp>
      <p:sp>
        <p:nvSpPr>
          <p:cNvPr id="3" name="Content Placeholder 2">
            <a:extLst>
              <a:ext uri="{FF2B5EF4-FFF2-40B4-BE49-F238E27FC236}">
                <a16:creationId xmlns:a16="http://schemas.microsoft.com/office/drawing/2014/main" id="{8C1A49AD-A46F-7148-9883-07DA482A3019}"/>
              </a:ext>
            </a:extLst>
          </p:cNvPr>
          <p:cNvSpPr>
            <a:spLocks noGrp="1"/>
          </p:cNvSpPr>
          <p:nvPr>
            <p:ph sz="quarter" idx="13"/>
          </p:nvPr>
        </p:nvSpPr>
        <p:spPr>
          <a:xfrm>
            <a:off x="914400" y="2126456"/>
            <a:ext cx="16992600" cy="6590823"/>
          </a:xfrm>
        </p:spPr>
        <p:txBody>
          <a:bodyPr>
            <a:normAutofit/>
          </a:bodyPr>
          <a:lstStyle/>
          <a:p>
            <a:r>
              <a:rPr lang="en-US" sz="5850" b="0" dirty="0"/>
              <a:t>Student academic growth </a:t>
            </a:r>
          </a:p>
          <a:p>
            <a:r>
              <a:rPr lang="en-US" sz="5850" b="0" dirty="0"/>
              <a:t>More teachers work together instead of alone</a:t>
            </a:r>
          </a:p>
          <a:p>
            <a:r>
              <a:rPr lang="en-US" sz="5850" b="0" dirty="0"/>
              <a:t>Increased teacher conﬁdence to take risks and change practices</a:t>
            </a:r>
          </a:p>
          <a:p>
            <a:pPr marL="514350" lvl="2" indent="-514350"/>
            <a:r>
              <a:rPr lang="en-US" sz="5850" b="0" dirty="0"/>
              <a:t>Increased reﬂection and ongoing teacher learning</a:t>
            </a:r>
          </a:p>
        </p:txBody>
      </p:sp>
      <p:sp>
        <p:nvSpPr>
          <p:cNvPr id="5" name="Content Placeholder 4">
            <a:extLst>
              <a:ext uri="{FF2B5EF4-FFF2-40B4-BE49-F238E27FC236}">
                <a16:creationId xmlns:a16="http://schemas.microsoft.com/office/drawing/2014/main" id="{BFAFB13A-6245-1642-A9A0-8F66F4E952F8}"/>
              </a:ext>
            </a:extLst>
          </p:cNvPr>
          <p:cNvSpPr>
            <a:spLocks noGrp="1"/>
          </p:cNvSpPr>
          <p:nvPr>
            <p:ph sz="quarter" idx="15"/>
          </p:nvPr>
        </p:nvSpPr>
        <p:spPr>
          <a:xfrm>
            <a:off x="12573000" y="9029541"/>
            <a:ext cx="5334000" cy="845502"/>
          </a:xfrm>
        </p:spPr>
        <p:txBody>
          <a:bodyPr>
            <a:normAutofit/>
          </a:bodyPr>
          <a:lstStyle/>
          <a:p>
            <a:pPr marL="0" indent="0" algn="r">
              <a:buNone/>
            </a:pPr>
            <a:r>
              <a:rPr lang="en-US" sz="4000" b="0" dirty="0"/>
              <a:t>Deluca et al. 2017</a:t>
            </a:r>
          </a:p>
        </p:txBody>
      </p:sp>
      <p:pic>
        <p:nvPicPr>
          <p:cNvPr id="6" name="Content Placeholder 5" descr="Outcomes">
            <a:extLst>
              <a:ext uri="{FF2B5EF4-FFF2-40B4-BE49-F238E27FC236}">
                <a16:creationId xmlns:a16="http://schemas.microsoft.com/office/drawing/2014/main" id="{28ED8252-5E9B-5449-8BFF-430B46519B7F}"/>
              </a:ext>
              <a:ext uri="{C183D7F6-B498-43B3-948B-1728B52AA6E4}">
                <adec:decorative xmlns:adec="http://schemas.microsoft.com/office/drawing/2017/decorative" val="0"/>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4051280" y="411956"/>
            <a:ext cx="3855720" cy="25347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819087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B7940-3980-ED4A-9CB8-822E4E16DB18}"/>
              </a:ext>
            </a:extLst>
          </p:cNvPr>
          <p:cNvSpPr>
            <a:spLocks noGrp="1"/>
          </p:cNvSpPr>
          <p:nvPr>
            <p:ph type="title"/>
          </p:nvPr>
        </p:nvSpPr>
        <p:spPr/>
        <p:txBody>
          <a:bodyPr/>
          <a:lstStyle/>
          <a:p>
            <a:pPr algn="l"/>
            <a:r>
              <a:rPr lang="en-US" b="0" dirty="0"/>
              <a:t>Collaborative Inquiry 6</a:t>
            </a:r>
            <a:endParaRPr lang="en-US" dirty="0"/>
          </a:p>
        </p:txBody>
      </p:sp>
      <p:sp>
        <p:nvSpPr>
          <p:cNvPr id="3" name="Content Placeholder 2">
            <a:extLst>
              <a:ext uri="{FF2B5EF4-FFF2-40B4-BE49-F238E27FC236}">
                <a16:creationId xmlns:a16="http://schemas.microsoft.com/office/drawing/2014/main" id="{8C1A49AD-A46F-7148-9883-07DA482A3019}"/>
              </a:ext>
            </a:extLst>
          </p:cNvPr>
          <p:cNvSpPr>
            <a:spLocks noGrp="1"/>
          </p:cNvSpPr>
          <p:nvPr>
            <p:ph sz="quarter" idx="13"/>
          </p:nvPr>
        </p:nvSpPr>
        <p:spPr>
          <a:xfrm>
            <a:off x="914400" y="2126456"/>
            <a:ext cx="16992600" cy="7169944"/>
          </a:xfrm>
        </p:spPr>
        <p:txBody>
          <a:bodyPr>
            <a:normAutofit/>
          </a:bodyPr>
          <a:lstStyle/>
          <a:p>
            <a:r>
              <a:rPr lang="en-US" sz="5850" b="0" dirty="0"/>
              <a:t>Student academic growth </a:t>
            </a:r>
          </a:p>
          <a:p>
            <a:r>
              <a:rPr lang="en-US" sz="5850" b="0" dirty="0"/>
              <a:t>More teachers work together instead of alone</a:t>
            </a:r>
          </a:p>
          <a:p>
            <a:r>
              <a:rPr lang="en-US" sz="5850" b="0" dirty="0"/>
              <a:t>Increased teacher conﬁdence to take risks and change practices</a:t>
            </a:r>
          </a:p>
          <a:p>
            <a:pPr marL="514350" lvl="2" indent="-514350"/>
            <a:r>
              <a:rPr lang="en-US" sz="5850" b="0" dirty="0"/>
              <a:t>Increased reﬂection and ongoing teacher learning</a:t>
            </a:r>
          </a:p>
          <a:p>
            <a:pPr marL="514350" lvl="2" indent="-514350"/>
            <a:r>
              <a:rPr lang="en-US" sz="5850" b="0" dirty="0"/>
              <a:t>Students also adopted some of the habits of mind that the teachers were displaying</a:t>
            </a:r>
          </a:p>
        </p:txBody>
      </p:sp>
      <p:sp>
        <p:nvSpPr>
          <p:cNvPr id="5" name="Content Placeholder 4">
            <a:extLst>
              <a:ext uri="{FF2B5EF4-FFF2-40B4-BE49-F238E27FC236}">
                <a16:creationId xmlns:a16="http://schemas.microsoft.com/office/drawing/2014/main" id="{BFAFB13A-6245-1642-A9A0-8F66F4E952F8}"/>
              </a:ext>
            </a:extLst>
          </p:cNvPr>
          <p:cNvSpPr>
            <a:spLocks noGrp="1"/>
          </p:cNvSpPr>
          <p:nvPr>
            <p:ph sz="quarter" idx="15"/>
          </p:nvPr>
        </p:nvSpPr>
        <p:spPr>
          <a:xfrm>
            <a:off x="12573000" y="9029541"/>
            <a:ext cx="5334000" cy="845502"/>
          </a:xfrm>
        </p:spPr>
        <p:txBody>
          <a:bodyPr>
            <a:normAutofit/>
          </a:bodyPr>
          <a:lstStyle/>
          <a:p>
            <a:pPr marL="0" indent="0" algn="r">
              <a:buNone/>
            </a:pPr>
            <a:r>
              <a:rPr lang="en-US" sz="4000" b="0" dirty="0"/>
              <a:t>Deluca et al. 2017</a:t>
            </a:r>
          </a:p>
        </p:txBody>
      </p:sp>
      <p:pic>
        <p:nvPicPr>
          <p:cNvPr id="6" name="Content Placeholder 5" descr="Outcomes">
            <a:extLst>
              <a:ext uri="{FF2B5EF4-FFF2-40B4-BE49-F238E27FC236}">
                <a16:creationId xmlns:a16="http://schemas.microsoft.com/office/drawing/2014/main" id="{28ED8252-5E9B-5449-8BFF-430B46519B7F}"/>
              </a:ext>
              <a:ext uri="{C183D7F6-B498-43B3-948B-1728B52AA6E4}">
                <adec:decorative xmlns:adec="http://schemas.microsoft.com/office/drawing/2017/decorative" val="0"/>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4051280" y="411956"/>
            <a:ext cx="3855720" cy="25347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972926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1A9E4AB-8DC6-7844-909C-09B0F9402883}"/>
              </a:ext>
            </a:extLst>
          </p:cNvPr>
          <p:cNvSpPr>
            <a:spLocks noGrp="1"/>
          </p:cNvSpPr>
          <p:nvPr>
            <p:ph type="title"/>
          </p:nvPr>
        </p:nvSpPr>
        <p:spPr/>
        <p:txBody>
          <a:bodyPr/>
          <a:lstStyle/>
          <a:p>
            <a:r>
              <a:rPr lang="en-US" dirty="0"/>
              <a:t>Reflection</a:t>
            </a:r>
          </a:p>
        </p:txBody>
      </p:sp>
      <p:sp>
        <p:nvSpPr>
          <p:cNvPr id="4" name="Content Placeholder 3">
            <a:extLst>
              <a:ext uri="{FF2B5EF4-FFF2-40B4-BE49-F238E27FC236}">
                <a16:creationId xmlns:a16="http://schemas.microsoft.com/office/drawing/2014/main" id="{A0CD5388-9E58-1246-8E73-0E610E618612}"/>
              </a:ext>
            </a:extLst>
          </p:cNvPr>
          <p:cNvSpPr>
            <a:spLocks noGrp="1"/>
          </p:cNvSpPr>
          <p:nvPr>
            <p:ph sz="quarter" idx="14"/>
          </p:nvPr>
        </p:nvSpPr>
        <p:spPr>
          <a:xfrm>
            <a:off x="1089660" y="5390538"/>
            <a:ext cx="16108680" cy="3777762"/>
          </a:xfrm>
        </p:spPr>
        <p:txBody>
          <a:bodyPr/>
          <a:lstStyle/>
          <a:p>
            <a:pPr marL="0" indent="0" algn="ctr">
              <a:buNone/>
            </a:pPr>
            <a:r>
              <a:rPr lang="en-US" b="0" dirty="0"/>
              <a:t>Teams that succeed are those that are constantly reflecting aloud on what they were observing and thinking as a way of figuring out how to work together more effectively </a:t>
            </a:r>
            <a:endParaRPr lang="en-US" dirty="0"/>
          </a:p>
        </p:txBody>
      </p:sp>
      <p:sp>
        <p:nvSpPr>
          <p:cNvPr id="5" name="Content Placeholder 4">
            <a:extLst>
              <a:ext uri="{FF2B5EF4-FFF2-40B4-BE49-F238E27FC236}">
                <a16:creationId xmlns:a16="http://schemas.microsoft.com/office/drawing/2014/main" id="{0B580F1D-682F-D84C-B5E9-A3F8434A98FC}"/>
              </a:ext>
            </a:extLst>
          </p:cNvPr>
          <p:cNvSpPr>
            <a:spLocks noGrp="1"/>
          </p:cNvSpPr>
          <p:nvPr>
            <p:ph sz="quarter" idx="15"/>
          </p:nvPr>
        </p:nvSpPr>
        <p:spPr>
          <a:xfrm>
            <a:off x="12573000" y="9168300"/>
            <a:ext cx="5334000" cy="875982"/>
          </a:xfrm>
        </p:spPr>
        <p:txBody>
          <a:bodyPr>
            <a:normAutofit/>
          </a:bodyPr>
          <a:lstStyle/>
          <a:p>
            <a:pPr marL="0" indent="0" algn="r">
              <a:buNone/>
            </a:pPr>
            <a:r>
              <a:rPr lang="en-US" sz="4000" b="0" dirty="0"/>
              <a:t>Edmondson 2012</a:t>
            </a:r>
          </a:p>
        </p:txBody>
      </p:sp>
      <p:pic>
        <p:nvPicPr>
          <p:cNvPr id="6" name="Content Placeholder 5" descr="Reflection">
            <a:extLst>
              <a:ext uri="{FF2B5EF4-FFF2-40B4-BE49-F238E27FC236}">
                <a16:creationId xmlns:a16="http://schemas.microsoft.com/office/drawing/2014/main" id="{B0ECB5DF-FBCC-064D-B67D-596099D64E37}"/>
              </a:ext>
            </a:extLst>
          </p:cNvPr>
          <p:cNvPicPr>
            <a:picLocks noGrp="1" noChangeAspect="1"/>
          </p:cNvPicPr>
          <p:nvPr>
            <p:ph sz="quarter" idx="13"/>
          </p:nvPr>
        </p:nvPicPr>
        <p:blipFill rotWithShape="1">
          <a:blip r:embed="rId2"/>
          <a:srcRect l="1399" t="2876" r="1075" b="3148"/>
          <a:stretch/>
        </p:blipFill>
        <p:spPr>
          <a:xfrm>
            <a:off x="5681122" y="412601"/>
            <a:ext cx="6925755" cy="448386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61798191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7954FF7-56AB-DB41-8EF3-4DBE7324BAB7}"/>
              </a:ext>
            </a:extLst>
          </p:cNvPr>
          <p:cNvSpPr>
            <a:spLocks noGrp="1"/>
          </p:cNvSpPr>
          <p:nvPr>
            <p:ph type="title"/>
          </p:nvPr>
        </p:nvSpPr>
        <p:spPr/>
        <p:txBody>
          <a:bodyPr/>
          <a:lstStyle/>
          <a:p>
            <a:r>
              <a:rPr lang="en-US" dirty="0"/>
              <a:t>Research Consistency</a:t>
            </a:r>
          </a:p>
        </p:txBody>
      </p:sp>
      <p:sp>
        <p:nvSpPr>
          <p:cNvPr id="3" name="Content Placeholder 2">
            <a:extLst>
              <a:ext uri="{FF2B5EF4-FFF2-40B4-BE49-F238E27FC236}">
                <a16:creationId xmlns:a16="http://schemas.microsoft.com/office/drawing/2014/main" id="{2A843BDB-727B-8547-BAB7-85A3CA47C09D}"/>
              </a:ext>
            </a:extLst>
          </p:cNvPr>
          <p:cNvSpPr>
            <a:spLocks noGrp="1"/>
          </p:cNvSpPr>
          <p:nvPr>
            <p:ph sz="quarter" idx="13"/>
          </p:nvPr>
        </p:nvSpPr>
        <p:spPr>
          <a:xfrm>
            <a:off x="914399" y="700714"/>
            <a:ext cx="16266696" cy="3125327"/>
          </a:xfrm>
        </p:spPr>
        <p:txBody>
          <a:bodyPr/>
          <a:lstStyle/>
          <a:p>
            <a:pPr marL="0" indent="0" algn="ctr">
              <a:buNone/>
            </a:pPr>
            <a:r>
              <a:rPr lang="en-US" b="0" dirty="0"/>
              <a:t>Research consistently show that supporting adult learning is directly and positively linked to enhancing children’s achievement. </a:t>
            </a:r>
            <a:endParaRPr lang="en-US" dirty="0"/>
          </a:p>
        </p:txBody>
      </p:sp>
      <p:sp>
        <p:nvSpPr>
          <p:cNvPr id="5" name="Content Placeholder 4">
            <a:extLst>
              <a:ext uri="{FF2B5EF4-FFF2-40B4-BE49-F238E27FC236}">
                <a16:creationId xmlns:a16="http://schemas.microsoft.com/office/drawing/2014/main" id="{E19CDE33-677F-BC44-857E-C62BD5646FD4}"/>
              </a:ext>
            </a:extLst>
          </p:cNvPr>
          <p:cNvSpPr>
            <a:spLocks noGrp="1"/>
          </p:cNvSpPr>
          <p:nvPr>
            <p:ph sz="quarter" idx="15"/>
          </p:nvPr>
        </p:nvSpPr>
        <p:spPr>
          <a:xfrm>
            <a:off x="12573000" y="9097001"/>
            <a:ext cx="5334000" cy="778042"/>
          </a:xfrm>
        </p:spPr>
        <p:txBody>
          <a:bodyPr>
            <a:normAutofit/>
          </a:bodyPr>
          <a:lstStyle/>
          <a:p>
            <a:pPr marL="0" indent="0" algn="r">
              <a:buNone/>
            </a:pPr>
            <a:r>
              <a:rPr lang="en-US" sz="4000" b="0" dirty="0">
                <a:solidFill>
                  <a:srgbClr val="2A2C2D"/>
                </a:solidFill>
              </a:rPr>
              <a:t>Drago-Severson,  2009</a:t>
            </a:r>
          </a:p>
        </p:txBody>
      </p:sp>
      <p:pic>
        <p:nvPicPr>
          <p:cNvPr id="6" name="Content Placeholder 5" descr="Help, Support, Advice, Guidance">
            <a:extLst>
              <a:ext uri="{FF2B5EF4-FFF2-40B4-BE49-F238E27FC236}">
                <a16:creationId xmlns:a16="http://schemas.microsoft.com/office/drawing/2014/main" id="{DCA0397A-EE7B-3244-A5CB-F1B4FD625B5D}"/>
              </a:ext>
            </a:extLst>
          </p:cNvPr>
          <p:cNvPicPr>
            <a:picLocks noGrp="1" noChangeAspect="1"/>
          </p:cNvPicPr>
          <p:nvPr>
            <p:ph sz="quarter" idx="14"/>
          </p:nvPr>
        </p:nvPicPr>
        <p:blipFill>
          <a:blip r:embed="rId2"/>
          <a:stretch>
            <a:fillRect/>
          </a:stretch>
        </p:blipFill>
        <p:spPr>
          <a:xfrm>
            <a:off x="5755272" y="4124980"/>
            <a:ext cx="6584950" cy="438432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32029051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D7F00C2-289D-9D4A-8DB8-F3AFB3C7821D}"/>
              </a:ext>
            </a:extLst>
          </p:cNvPr>
          <p:cNvSpPr>
            <a:spLocks noGrp="1"/>
          </p:cNvSpPr>
          <p:nvPr>
            <p:ph type="title"/>
          </p:nvPr>
        </p:nvSpPr>
        <p:spPr/>
        <p:txBody>
          <a:bodyPr/>
          <a:lstStyle/>
          <a:p>
            <a:r>
              <a:rPr lang="en-US" dirty="0"/>
              <a:t>Respect</a:t>
            </a:r>
          </a:p>
        </p:txBody>
      </p:sp>
      <p:sp>
        <p:nvSpPr>
          <p:cNvPr id="4" name="Content Placeholder 3">
            <a:extLst>
              <a:ext uri="{FF2B5EF4-FFF2-40B4-BE49-F238E27FC236}">
                <a16:creationId xmlns:a16="http://schemas.microsoft.com/office/drawing/2014/main" id="{E3C50582-6BEE-4943-910F-ED275CDAD706}"/>
              </a:ext>
            </a:extLst>
          </p:cNvPr>
          <p:cNvSpPr>
            <a:spLocks noGrp="1"/>
          </p:cNvSpPr>
          <p:nvPr>
            <p:ph sz="quarter" idx="14"/>
          </p:nvPr>
        </p:nvSpPr>
        <p:spPr>
          <a:xfrm>
            <a:off x="2707105" y="5960375"/>
            <a:ext cx="12873789" cy="2081546"/>
          </a:xfrm>
        </p:spPr>
        <p:txBody>
          <a:bodyPr>
            <a:normAutofit/>
          </a:bodyPr>
          <a:lstStyle/>
          <a:p>
            <a:pPr marL="0" indent="0" algn="ctr">
              <a:buNone/>
            </a:pPr>
            <a:r>
              <a:rPr lang="en-US" altLang="en-US" sz="6300" b="0" dirty="0"/>
              <a:t>All successful school systems have come to trust and respect teachers.</a:t>
            </a:r>
            <a:endParaRPr lang="en-US" sz="6300" dirty="0"/>
          </a:p>
        </p:txBody>
      </p:sp>
      <p:pic>
        <p:nvPicPr>
          <p:cNvPr id="12" name="Picture 1">
            <a:extLst>
              <a:ext uri="{FF2B5EF4-FFF2-40B4-BE49-F238E27FC236}">
                <a16:creationId xmlns:a16="http://schemas.microsoft.com/office/drawing/2014/main" id="{1F55B1A8-5A28-4F43-9BF5-532057EEFF53}"/>
              </a:ext>
              <a:ext uri="{C183D7F6-B498-43B3-948B-1728B52AA6E4}">
                <adec:decorative xmlns:adec="http://schemas.microsoft.com/office/drawing/2017/decorative" val="1"/>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401942" y="786477"/>
            <a:ext cx="7742057" cy="442157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5">
            <a:extLst>
              <a:ext uri="{FF2B5EF4-FFF2-40B4-BE49-F238E27FC236}">
                <a16:creationId xmlns:a16="http://schemas.microsoft.com/office/drawing/2014/main" id="{302D7559-B616-BC4E-97C4-98EA4DFF6CC0}"/>
              </a:ext>
              <a:ext uri="{C183D7F6-B498-43B3-948B-1728B52AA6E4}">
                <adec:decorative xmlns:adec="http://schemas.microsoft.com/office/drawing/2017/decorative" val="1"/>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rcRect t="9889"/>
          <a:stretch>
            <a:fillRect/>
          </a:stretch>
        </p:blipFill>
        <p:spPr bwMode="auto">
          <a:xfrm>
            <a:off x="9143999" y="786477"/>
            <a:ext cx="7387171" cy="442157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Content Placeholder 4">
            <a:extLst>
              <a:ext uri="{FF2B5EF4-FFF2-40B4-BE49-F238E27FC236}">
                <a16:creationId xmlns:a16="http://schemas.microsoft.com/office/drawing/2014/main" id="{DC2AF2D5-B71C-244F-ADFF-A641AD83C368}"/>
              </a:ext>
            </a:extLst>
          </p:cNvPr>
          <p:cNvSpPr txBox="1">
            <a:spLocks/>
          </p:cNvSpPr>
          <p:nvPr/>
        </p:nvSpPr>
        <p:spPr>
          <a:xfrm>
            <a:off x="12573000" y="9097001"/>
            <a:ext cx="5334000" cy="778042"/>
          </a:xfrm>
          <a:prstGeom prst="rect">
            <a:avLst/>
          </a:prstGeom>
        </p:spPr>
        <p:txBody>
          <a:bodyPr vert="horz" lIns="91440" tIns="45720" rIns="91440" bIns="45720" rtlCol="0">
            <a:normAutofit/>
          </a:bodyPr>
          <a:lstStyle>
            <a:lvl1pPr marL="514350" indent="-514350" algn="l" defTabSz="685800" rtl="0" eaLnBrk="1" latinLnBrk="0" hangingPunct="1">
              <a:spcBef>
                <a:spcPct val="20000"/>
              </a:spcBef>
              <a:buFont typeface="Arial"/>
              <a:buChar char="•"/>
              <a:defRPr sz="6000" b="1" kern="1200">
                <a:solidFill>
                  <a:schemeClr val="tx1"/>
                </a:solidFill>
                <a:latin typeface="+mn-lt"/>
                <a:ea typeface="+mn-ea"/>
                <a:cs typeface="+mn-cs"/>
              </a:defRPr>
            </a:lvl1pPr>
            <a:lvl2pPr marL="1114425" indent="-428625" algn="l" defTabSz="685800" rtl="0" eaLnBrk="1" latinLnBrk="0" hangingPunct="1">
              <a:spcBef>
                <a:spcPct val="20000"/>
              </a:spcBef>
              <a:buFont typeface="Arial"/>
              <a:buChar char="–"/>
              <a:defRPr sz="6000" b="1" kern="1200">
                <a:solidFill>
                  <a:schemeClr val="tx1"/>
                </a:solidFill>
                <a:latin typeface="+mn-lt"/>
                <a:ea typeface="+mn-ea"/>
                <a:cs typeface="+mn-cs"/>
              </a:defRPr>
            </a:lvl2pPr>
            <a:lvl3pPr marL="1714500" indent="-342900" algn="l" defTabSz="685800" rtl="0" eaLnBrk="1" latinLnBrk="0" hangingPunct="1">
              <a:spcBef>
                <a:spcPct val="20000"/>
              </a:spcBef>
              <a:buFont typeface="Arial"/>
              <a:buChar char="•"/>
              <a:defRPr sz="6000" b="1" kern="1200">
                <a:solidFill>
                  <a:schemeClr val="tx1"/>
                </a:solidFill>
                <a:latin typeface="+mn-lt"/>
                <a:ea typeface="+mn-ea"/>
                <a:cs typeface="+mn-cs"/>
              </a:defRPr>
            </a:lvl3pPr>
            <a:lvl4pPr marL="2400300" indent="-342900" algn="l" defTabSz="685800" rtl="0" eaLnBrk="1" latinLnBrk="0" hangingPunct="1">
              <a:spcBef>
                <a:spcPct val="20000"/>
              </a:spcBef>
              <a:buFont typeface="Arial"/>
              <a:buChar char="–"/>
              <a:defRPr sz="6000" b="1" kern="1200">
                <a:solidFill>
                  <a:schemeClr val="tx1"/>
                </a:solidFill>
                <a:latin typeface="+mn-lt"/>
                <a:ea typeface="+mn-ea"/>
                <a:cs typeface="+mn-cs"/>
              </a:defRPr>
            </a:lvl4pPr>
            <a:lvl5pPr marL="3086100" indent="-342900" algn="l" defTabSz="685800" rtl="0" eaLnBrk="1" latinLnBrk="0" hangingPunct="1">
              <a:spcBef>
                <a:spcPct val="20000"/>
              </a:spcBef>
              <a:buFont typeface="Arial"/>
              <a:buChar char="»"/>
              <a:defRPr sz="6000" b="1" kern="1200">
                <a:solidFill>
                  <a:schemeClr val="tx1"/>
                </a:solidFill>
                <a:latin typeface="+mn-lt"/>
                <a:ea typeface="+mn-ea"/>
                <a:cs typeface="+mn-cs"/>
              </a:defRPr>
            </a:lvl5pPr>
            <a:lvl6pPr marL="3771900" indent="-342900" algn="l" defTabSz="685800" rtl="0" eaLnBrk="1" latinLnBrk="0" hangingPunct="1">
              <a:spcBef>
                <a:spcPct val="20000"/>
              </a:spcBef>
              <a:buFont typeface="Arial"/>
              <a:buChar char="•"/>
              <a:defRPr sz="3000" kern="1200">
                <a:solidFill>
                  <a:schemeClr val="tx1"/>
                </a:solidFill>
                <a:latin typeface="+mn-lt"/>
                <a:ea typeface="+mn-ea"/>
                <a:cs typeface="+mn-cs"/>
              </a:defRPr>
            </a:lvl6pPr>
            <a:lvl7pPr marL="4457700" indent="-342900" algn="l" defTabSz="685800" rtl="0" eaLnBrk="1" latinLnBrk="0" hangingPunct="1">
              <a:spcBef>
                <a:spcPct val="20000"/>
              </a:spcBef>
              <a:buFont typeface="Arial"/>
              <a:buChar char="•"/>
              <a:defRPr sz="3000" kern="1200">
                <a:solidFill>
                  <a:schemeClr val="tx1"/>
                </a:solidFill>
                <a:latin typeface="+mn-lt"/>
                <a:ea typeface="+mn-ea"/>
                <a:cs typeface="+mn-cs"/>
              </a:defRPr>
            </a:lvl7pPr>
            <a:lvl8pPr marL="5143500" indent="-342900" algn="l" defTabSz="685800" rtl="0" eaLnBrk="1" latinLnBrk="0" hangingPunct="1">
              <a:spcBef>
                <a:spcPct val="20000"/>
              </a:spcBef>
              <a:buFont typeface="Arial"/>
              <a:buChar char="•"/>
              <a:defRPr sz="3000" kern="1200">
                <a:solidFill>
                  <a:schemeClr val="tx1"/>
                </a:solidFill>
                <a:latin typeface="+mn-lt"/>
                <a:ea typeface="+mn-ea"/>
                <a:cs typeface="+mn-cs"/>
              </a:defRPr>
            </a:lvl8pPr>
            <a:lvl9pPr marL="5829300" indent="-342900" algn="l" defTabSz="685800" rtl="0" eaLnBrk="1" latinLnBrk="0" hangingPunct="1">
              <a:spcBef>
                <a:spcPct val="20000"/>
              </a:spcBef>
              <a:buFont typeface="Arial"/>
              <a:buChar char="•"/>
              <a:defRPr sz="3000" kern="1200">
                <a:solidFill>
                  <a:schemeClr val="tx1"/>
                </a:solidFill>
                <a:latin typeface="+mn-lt"/>
                <a:ea typeface="+mn-ea"/>
                <a:cs typeface="+mn-cs"/>
              </a:defRPr>
            </a:lvl9pPr>
          </a:lstStyle>
          <a:p>
            <a:pPr algn="r">
              <a:spcBef>
                <a:spcPct val="0"/>
              </a:spcBef>
              <a:buNone/>
            </a:pPr>
            <a:r>
              <a:rPr lang="en-US" altLang="en-US" sz="4000" b="0" dirty="0">
                <a:solidFill>
                  <a:srgbClr val="2A2C2D"/>
                </a:solidFill>
                <a:cs typeface="Arial" panose="020B0604020202020204" pitchFamily="34" charset="0"/>
              </a:rPr>
              <a:t>Fullan (2010)</a:t>
            </a:r>
          </a:p>
        </p:txBody>
      </p:sp>
    </p:spTree>
    <p:extLst>
      <p:ext uri="{BB962C8B-B14F-4D97-AF65-F5344CB8AC3E}">
        <p14:creationId xmlns:p14="http://schemas.microsoft.com/office/powerpoint/2010/main" val="65786099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C183D7F6-B498-43B3-948B-1728B52AA6E4}">
                <adec:decorative xmlns:adec="http://schemas.microsoft.com/office/drawing/2017/decorative" val="1"/>
              </a:ext>
            </a:extLst>
          </p:cNvPr>
          <p:cNvSpPr txBox="1">
            <a:spLocks noChangeArrowheads="1"/>
          </p:cNvSpPr>
          <p:nvPr/>
        </p:nvSpPr>
        <p:spPr bwMode="auto">
          <a:xfrm>
            <a:off x="0" y="0"/>
            <a:ext cx="18288000" cy="1200150"/>
          </a:xfrm>
          <a:prstGeom prst="rect">
            <a:avLst/>
          </a:prstGeom>
          <a:solidFill>
            <a:srgbClr val="61A8B6"/>
          </a:solidFill>
          <a:ln w="9525">
            <a:solidFill>
              <a:schemeClr val="tx1"/>
            </a:solidFill>
            <a:miter lim="800000"/>
            <a:headEnd/>
            <a:tailEnd/>
          </a:ln>
        </p:spPr>
        <p:txBody>
          <a:bodyPr wrap="square">
            <a:spAutoFit/>
          </a:bodyPr>
          <a:lstStyle>
            <a:lvl1pPr>
              <a:spcBef>
                <a:spcPct val="20000"/>
              </a:spcBef>
              <a:buFont typeface="Arial" panose="020B0604020202020204" pitchFamily="34" charset="0"/>
              <a:buChar char="•"/>
              <a:defRPr sz="4000" b="1">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4000" b="1">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4000" b="1">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4000" b="1">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4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9pPr>
          </a:lstStyle>
          <a:p>
            <a:pPr algn="ctr">
              <a:spcBef>
                <a:spcPct val="0"/>
              </a:spcBef>
              <a:buFontTx/>
              <a:buNone/>
            </a:pPr>
            <a:endParaRPr lang="en-US" altLang="en-US" sz="7200" dirty="0">
              <a:solidFill>
                <a:schemeClr val="bg1"/>
              </a:solidFill>
              <a:effectLst>
                <a:outerShdw blurRad="50800" dist="38100" dir="2700000" algn="tl" rotWithShape="0">
                  <a:prstClr val="black">
                    <a:alpha val="40000"/>
                  </a:prstClr>
                </a:outerShdw>
              </a:effectLst>
              <a:cs typeface="Arial" panose="020B0604020202020204" pitchFamily="34" charset="0"/>
            </a:endParaRPr>
          </a:p>
        </p:txBody>
      </p:sp>
      <p:sp>
        <p:nvSpPr>
          <p:cNvPr id="5" name="TextBox 1">
            <a:extLst>
              <a:ext uri="{C183D7F6-B498-43B3-948B-1728B52AA6E4}">
                <adec:decorative xmlns:adec="http://schemas.microsoft.com/office/drawing/2017/decorative" val="1"/>
              </a:ext>
            </a:extLst>
          </p:cNvPr>
          <p:cNvSpPr txBox="1">
            <a:spLocks noChangeArrowheads="1"/>
          </p:cNvSpPr>
          <p:nvPr/>
        </p:nvSpPr>
        <p:spPr bwMode="auto">
          <a:xfrm>
            <a:off x="0" y="9159531"/>
            <a:ext cx="18288000" cy="1200150"/>
          </a:xfrm>
          <a:prstGeom prst="rect">
            <a:avLst/>
          </a:prstGeom>
          <a:solidFill>
            <a:srgbClr val="61A8B6"/>
          </a:solidFill>
          <a:ln w="9525">
            <a:solidFill>
              <a:schemeClr val="tx1"/>
            </a:solidFill>
            <a:miter lim="800000"/>
            <a:headEnd/>
            <a:tailEnd/>
          </a:ln>
        </p:spPr>
        <p:txBody>
          <a:bodyPr wrap="square">
            <a:spAutoFit/>
          </a:bodyPr>
          <a:lstStyle>
            <a:lvl1pPr>
              <a:spcBef>
                <a:spcPct val="20000"/>
              </a:spcBef>
              <a:buFont typeface="Arial" panose="020B0604020202020204" pitchFamily="34" charset="0"/>
              <a:buChar char="•"/>
              <a:defRPr sz="4000" b="1">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4000" b="1">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4000" b="1">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4000" b="1">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4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9pPr>
          </a:lstStyle>
          <a:p>
            <a:pPr algn="ctr">
              <a:spcBef>
                <a:spcPct val="0"/>
              </a:spcBef>
              <a:buFontTx/>
              <a:buNone/>
            </a:pPr>
            <a:endParaRPr lang="en-US" altLang="en-US" sz="7200" dirty="0">
              <a:solidFill>
                <a:schemeClr val="bg1"/>
              </a:solidFill>
              <a:effectLst>
                <a:outerShdw blurRad="50800" dist="38100" dir="2700000" algn="tl" rotWithShape="0">
                  <a:prstClr val="black">
                    <a:alpha val="40000"/>
                  </a:prstClr>
                </a:outerShdw>
              </a:effectLst>
              <a:cs typeface="Arial" panose="020B0604020202020204" pitchFamily="34" charset="0"/>
            </a:endParaRPr>
          </a:p>
        </p:txBody>
      </p:sp>
      <p:sp>
        <p:nvSpPr>
          <p:cNvPr id="2" name="Title 1">
            <a:extLst>
              <a:ext uri="{FF2B5EF4-FFF2-40B4-BE49-F238E27FC236}">
                <a16:creationId xmlns:a16="http://schemas.microsoft.com/office/drawing/2014/main" id="{261F8445-25F9-E548-A205-276C2D8D463A}"/>
              </a:ext>
            </a:extLst>
          </p:cNvPr>
          <p:cNvSpPr>
            <a:spLocks noGrp="1"/>
          </p:cNvSpPr>
          <p:nvPr>
            <p:ph type="title"/>
          </p:nvPr>
        </p:nvSpPr>
        <p:spPr>
          <a:xfrm>
            <a:off x="914400" y="411957"/>
            <a:ext cx="16411074" cy="7456696"/>
          </a:xfrm>
        </p:spPr>
        <p:txBody>
          <a:bodyPr>
            <a:normAutofit/>
          </a:bodyPr>
          <a:lstStyle/>
          <a:p>
            <a:r>
              <a:rPr lang="en-US" altLang="en-US" sz="9600" dirty="0">
                <a:solidFill>
                  <a:srgbClr val="000000"/>
                </a:solidFill>
              </a:rPr>
              <a:t>Brian A. McNulty Ph.D.</a:t>
            </a:r>
            <a:br>
              <a:rPr lang="en-US" altLang="en-US" sz="9600" dirty="0">
                <a:solidFill>
                  <a:srgbClr val="000000"/>
                </a:solidFill>
              </a:rPr>
            </a:br>
            <a:r>
              <a:rPr lang="en-US" altLang="en-US" b="0" dirty="0">
                <a:solidFill>
                  <a:srgbClr val="000000"/>
                </a:solidFill>
              </a:rPr>
              <a:t>Creative Leadership Solutions</a:t>
            </a:r>
            <a:br>
              <a:rPr lang="en-US" altLang="en-US" b="0" dirty="0">
                <a:solidFill>
                  <a:srgbClr val="000000"/>
                </a:solidFill>
              </a:rPr>
            </a:br>
            <a:r>
              <a:rPr lang="en-US" altLang="en-US" sz="8000" b="0" dirty="0" err="1">
                <a:solidFill>
                  <a:srgbClr val="000000"/>
                </a:solidFill>
              </a:rPr>
              <a:t>Brian.McNulty@creativeleadership.net</a:t>
            </a:r>
            <a:br>
              <a:rPr lang="en-US" altLang="en-US" sz="8000" b="0" dirty="0">
                <a:solidFill>
                  <a:srgbClr val="000000"/>
                </a:solidFill>
              </a:rPr>
            </a:br>
            <a:r>
              <a:rPr lang="en-US" altLang="en-US" b="0" dirty="0">
                <a:solidFill>
                  <a:srgbClr val="000000"/>
                </a:solidFill>
              </a:rPr>
              <a:t>303-819-1625</a:t>
            </a:r>
            <a:r>
              <a:rPr lang="en-US" altLang="en-US" sz="8000" b="0" dirty="0">
                <a:solidFill>
                  <a:srgbClr val="000000"/>
                </a:solidFill>
              </a:rPr>
              <a:t> </a:t>
            </a:r>
            <a:br>
              <a:rPr lang="en-US" altLang="en-US" sz="8000" b="0" dirty="0">
                <a:solidFill>
                  <a:srgbClr val="000000"/>
                </a:solidFill>
              </a:rPr>
            </a:br>
            <a:endParaRPr lang="en-US" dirty="0"/>
          </a:p>
        </p:txBody>
      </p:sp>
      <p:pic>
        <p:nvPicPr>
          <p:cNvPr id="8" name="Content Placeholder 7" descr="Creative Leadership Solutions">
            <a:extLst>
              <a:ext uri="{FF2B5EF4-FFF2-40B4-BE49-F238E27FC236}">
                <a16:creationId xmlns:a16="http://schemas.microsoft.com/office/drawing/2014/main" id="{3E7BD813-3DF8-3640-99E3-100822A771A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8896" r="6728"/>
          <a:stretch>
            <a:fillRect/>
          </a:stretch>
        </p:blipFill>
        <p:spPr bwMode="auto">
          <a:xfrm>
            <a:off x="8715369" y="6566555"/>
            <a:ext cx="1415219" cy="239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1520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C5BE5-6F35-B740-9881-5396F52F1E5A}"/>
              </a:ext>
            </a:extLst>
          </p:cNvPr>
          <p:cNvSpPr>
            <a:spLocks noGrp="1"/>
          </p:cNvSpPr>
          <p:nvPr>
            <p:ph type="title"/>
          </p:nvPr>
        </p:nvSpPr>
        <p:spPr>
          <a:xfrm>
            <a:off x="2286000" y="287079"/>
            <a:ext cx="13716000" cy="1839378"/>
          </a:xfrm>
        </p:spPr>
        <p:txBody>
          <a:bodyPr>
            <a:normAutofit/>
          </a:bodyPr>
          <a:lstStyle/>
          <a:p>
            <a:r>
              <a:rPr lang="en-US" sz="7200" b="0" dirty="0"/>
              <a:t>Supports for Psychological Safety 3</a:t>
            </a:r>
          </a:p>
        </p:txBody>
      </p:sp>
      <p:sp>
        <p:nvSpPr>
          <p:cNvPr id="3" name="Content Placeholder 2">
            <a:extLst>
              <a:ext uri="{FF2B5EF4-FFF2-40B4-BE49-F238E27FC236}">
                <a16:creationId xmlns:a16="http://schemas.microsoft.com/office/drawing/2014/main" id="{E96193DC-E9BB-D545-9523-5CBDD4B3C44D}"/>
              </a:ext>
            </a:extLst>
          </p:cNvPr>
          <p:cNvSpPr>
            <a:spLocks noGrp="1"/>
          </p:cNvSpPr>
          <p:nvPr>
            <p:ph idx="1"/>
          </p:nvPr>
        </p:nvSpPr>
        <p:spPr>
          <a:xfrm>
            <a:off x="1432560" y="2126457"/>
            <a:ext cx="12710160" cy="5974080"/>
          </a:xfrm>
        </p:spPr>
        <p:txBody>
          <a:bodyPr>
            <a:noAutofit/>
          </a:bodyPr>
          <a:lstStyle/>
          <a:p>
            <a:pPr marL="1114425" indent="-1114425">
              <a:buFont typeface="+mj-lt"/>
              <a:buAutoNum type="arabicPeriod"/>
            </a:pPr>
            <a:r>
              <a:rPr lang="en-US" sz="5400" b="0" dirty="0"/>
              <a:t>Framing</a:t>
            </a:r>
          </a:p>
          <a:p>
            <a:pPr marL="1114425" indent="-1114425">
              <a:buFont typeface="+mj-lt"/>
              <a:buAutoNum type="arabicPeriod"/>
            </a:pPr>
            <a:r>
              <a:rPr lang="en-US" sz="5400" b="0" dirty="0"/>
              <a:t>Radical Transparency/ Extreme Candor</a:t>
            </a:r>
          </a:p>
          <a:p>
            <a:pPr marL="1114425" indent="-1114425">
              <a:buFont typeface="+mj-lt"/>
              <a:buAutoNum type="arabicPeriod"/>
            </a:pPr>
            <a:r>
              <a:rPr lang="en-US" sz="5400" b="0" dirty="0"/>
              <a:t>Humility and Inquiry</a:t>
            </a:r>
          </a:p>
          <a:p>
            <a:pPr marL="600075" lvl="1" indent="0">
              <a:buNone/>
            </a:pPr>
            <a:r>
              <a:rPr lang="en-US" sz="5400" b="0" dirty="0"/>
              <a:t>a. Situational humility</a:t>
            </a:r>
          </a:p>
          <a:p>
            <a:pPr marL="600075" lvl="1" indent="0">
              <a:buNone/>
            </a:pPr>
            <a:r>
              <a:rPr lang="en-US" sz="5400" b="0" dirty="0"/>
              <a:t>b. Proactive inquiry</a:t>
            </a:r>
          </a:p>
          <a:p>
            <a:pPr marL="1114425" indent="-1114425">
              <a:buFont typeface="+mj-lt"/>
              <a:buAutoNum type="arabicPeriod"/>
            </a:pPr>
            <a:r>
              <a:rPr lang="en-US" sz="5400" b="0" dirty="0"/>
              <a:t>Essential (Authentic) questions</a:t>
            </a:r>
          </a:p>
        </p:txBody>
      </p:sp>
      <p:pic>
        <p:nvPicPr>
          <p:cNvPr id="7" name="Picture 6">
            <a:extLst>
              <a:ext uri="{FF2B5EF4-FFF2-40B4-BE49-F238E27FC236}">
                <a16:creationId xmlns:a16="http://schemas.microsoft.com/office/drawing/2014/main" id="{328915DD-8C85-F440-A54F-2623019C50D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858750" y="6476523"/>
            <a:ext cx="5124450" cy="3581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Rectangle 4">
            <a:extLst>
              <a:ext uri="{C183D7F6-B498-43B3-948B-1728B52AA6E4}">
                <adec:decorative xmlns:adec="http://schemas.microsoft.com/office/drawing/2017/decorative" val="1"/>
              </a:ext>
            </a:extLst>
          </p:cNvPr>
          <p:cNvSpPr/>
          <p:nvPr/>
        </p:nvSpPr>
        <p:spPr>
          <a:xfrm>
            <a:off x="1097280" y="3070860"/>
            <a:ext cx="13045440" cy="1112520"/>
          </a:xfrm>
          <a:prstGeom prst="rect">
            <a:avLst/>
          </a:prstGeom>
          <a:noFill/>
          <a:ln w="5715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3197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D1224-1E31-734E-BFAB-3F4EF87ED358}"/>
              </a:ext>
            </a:extLst>
          </p:cNvPr>
          <p:cNvSpPr>
            <a:spLocks noGrp="1"/>
          </p:cNvSpPr>
          <p:nvPr>
            <p:ph type="title"/>
          </p:nvPr>
        </p:nvSpPr>
        <p:spPr/>
        <p:txBody>
          <a:bodyPr>
            <a:noAutofit/>
          </a:bodyPr>
          <a:lstStyle/>
          <a:p>
            <a:r>
              <a:rPr lang="en-US" sz="7200" b="0" dirty="0"/>
              <a:t>Radical Transparency/Extreme Candor </a:t>
            </a:r>
          </a:p>
        </p:txBody>
      </p:sp>
      <p:pic>
        <p:nvPicPr>
          <p:cNvPr id="11" name="Content Placeholder 10" descr="Straight Talk Just Ahead text on highway sign">
            <a:extLst>
              <a:ext uri="{FF2B5EF4-FFF2-40B4-BE49-F238E27FC236}">
                <a16:creationId xmlns:a16="http://schemas.microsoft.com/office/drawing/2014/main" id="{830CC38F-B729-574D-83D6-B04E8E2C98F0}"/>
              </a:ext>
            </a:extLst>
          </p:cNvPr>
          <p:cNvPicPr>
            <a:picLocks noGrp="1" noChangeAspect="1"/>
          </p:cNvPicPr>
          <p:nvPr>
            <p:ph sz="half" idx="2"/>
          </p:nvPr>
        </p:nvPicPr>
        <p:blipFill>
          <a:blip r:embed="rId2"/>
          <a:stretch>
            <a:fillRect/>
          </a:stretch>
        </p:blipFill>
        <p:spPr>
          <a:xfrm>
            <a:off x="6055898" y="2405592"/>
            <a:ext cx="6695112" cy="444711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 name="Subtitle 6">
            <a:extLst>
              <a:ext uri="{FF2B5EF4-FFF2-40B4-BE49-F238E27FC236}">
                <a16:creationId xmlns:a16="http://schemas.microsoft.com/office/drawing/2014/main" id="{FDC7976D-1054-9446-BAC5-E43E8515A046}"/>
              </a:ext>
            </a:extLst>
          </p:cNvPr>
          <p:cNvSpPr>
            <a:spLocks noGrp="1"/>
          </p:cNvSpPr>
          <p:nvPr>
            <p:ph sz="half" idx="1"/>
          </p:nvPr>
        </p:nvSpPr>
        <p:spPr>
          <a:xfrm>
            <a:off x="649705" y="7131846"/>
            <a:ext cx="16723895" cy="2743197"/>
          </a:xfrm>
        </p:spPr>
        <p:txBody>
          <a:bodyPr>
            <a:normAutofit/>
          </a:bodyPr>
          <a:lstStyle/>
          <a:p>
            <a:pPr marL="0" indent="0" algn="ctr">
              <a:buNone/>
            </a:pPr>
            <a:r>
              <a:rPr lang="en-US" sz="5600" b="0" dirty="0">
                <a:solidFill>
                  <a:srgbClr val="0253FF"/>
                </a:solidFill>
              </a:rPr>
              <a:t>Actions </a:t>
            </a:r>
            <a:r>
              <a:rPr lang="en-US" sz="5600" b="0" dirty="0"/>
              <a:t>within the organization that </a:t>
            </a:r>
            <a:r>
              <a:rPr lang="en-US" sz="5600" b="0" dirty="0">
                <a:solidFill>
                  <a:srgbClr val="0253FF"/>
                </a:solidFill>
              </a:rPr>
              <a:t>increase the openness </a:t>
            </a:r>
            <a:r>
              <a:rPr lang="en-US" sz="5600" b="0" dirty="0"/>
              <a:t>of organizational processes, data, and learning</a:t>
            </a:r>
          </a:p>
        </p:txBody>
      </p:sp>
      <p:sp>
        <p:nvSpPr>
          <p:cNvPr id="8" name="Content Placeholder 2">
            <a:extLst>
              <a:ext uri="{FF2B5EF4-FFF2-40B4-BE49-F238E27FC236}">
                <a16:creationId xmlns:a16="http://schemas.microsoft.com/office/drawing/2014/main" id="{669E58EC-E1C6-4843-9C85-857F3AA99DAC}"/>
              </a:ext>
            </a:extLst>
          </p:cNvPr>
          <p:cNvSpPr txBox="1">
            <a:spLocks/>
          </p:cNvSpPr>
          <p:nvPr/>
        </p:nvSpPr>
        <p:spPr>
          <a:xfrm>
            <a:off x="13383330" y="9375407"/>
            <a:ext cx="4948990" cy="1076824"/>
          </a:xfrm>
          <a:prstGeom prst="rect">
            <a:avLst/>
          </a:prstGeom>
        </p:spPr>
        <p:txBody>
          <a:bodyPr/>
          <a:lstStyle>
            <a:lvl1pPr marL="514350" indent="-514350" algn="l" defTabSz="685800" rtl="0" eaLnBrk="1" latinLnBrk="0" hangingPunct="1">
              <a:spcBef>
                <a:spcPct val="20000"/>
              </a:spcBef>
              <a:buFont typeface="Arial"/>
              <a:buChar char="•"/>
              <a:defRPr sz="6000" b="1" kern="1200">
                <a:solidFill>
                  <a:schemeClr val="tx1"/>
                </a:solidFill>
                <a:latin typeface="+mn-lt"/>
                <a:ea typeface="+mn-ea"/>
                <a:cs typeface="+mn-cs"/>
              </a:defRPr>
            </a:lvl1pPr>
            <a:lvl2pPr marL="1114425" indent="-428625" algn="l" defTabSz="685800" rtl="0" eaLnBrk="1" latinLnBrk="0" hangingPunct="1">
              <a:spcBef>
                <a:spcPct val="20000"/>
              </a:spcBef>
              <a:buFont typeface="Arial"/>
              <a:buChar char="–"/>
              <a:defRPr sz="6000" b="1" kern="1200">
                <a:solidFill>
                  <a:schemeClr val="tx1"/>
                </a:solidFill>
                <a:latin typeface="+mn-lt"/>
                <a:ea typeface="+mn-ea"/>
                <a:cs typeface="+mn-cs"/>
              </a:defRPr>
            </a:lvl2pPr>
            <a:lvl3pPr marL="1714500" indent="-342900" algn="l" defTabSz="685800" rtl="0" eaLnBrk="1" latinLnBrk="0" hangingPunct="1">
              <a:spcBef>
                <a:spcPct val="20000"/>
              </a:spcBef>
              <a:buFont typeface="Arial"/>
              <a:buChar char="•"/>
              <a:defRPr sz="6000" b="1" kern="1200">
                <a:solidFill>
                  <a:schemeClr val="tx1"/>
                </a:solidFill>
                <a:latin typeface="+mn-lt"/>
                <a:ea typeface="+mn-ea"/>
                <a:cs typeface="+mn-cs"/>
              </a:defRPr>
            </a:lvl3pPr>
            <a:lvl4pPr marL="2400300" indent="-342900" algn="l" defTabSz="685800" rtl="0" eaLnBrk="1" latinLnBrk="0" hangingPunct="1">
              <a:spcBef>
                <a:spcPct val="20000"/>
              </a:spcBef>
              <a:buFont typeface="Arial"/>
              <a:buChar char="–"/>
              <a:defRPr sz="6000" b="1" kern="1200">
                <a:solidFill>
                  <a:schemeClr val="tx1"/>
                </a:solidFill>
                <a:latin typeface="+mn-lt"/>
                <a:ea typeface="+mn-ea"/>
                <a:cs typeface="+mn-cs"/>
              </a:defRPr>
            </a:lvl4pPr>
            <a:lvl5pPr marL="3086100" indent="-342900" algn="l" defTabSz="685800" rtl="0" eaLnBrk="1" latinLnBrk="0" hangingPunct="1">
              <a:spcBef>
                <a:spcPct val="20000"/>
              </a:spcBef>
              <a:buFont typeface="Arial"/>
              <a:buChar char="»"/>
              <a:defRPr sz="6000" b="1" kern="1200">
                <a:solidFill>
                  <a:schemeClr val="tx1"/>
                </a:solidFill>
                <a:latin typeface="+mn-lt"/>
                <a:ea typeface="+mn-ea"/>
                <a:cs typeface="+mn-cs"/>
              </a:defRPr>
            </a:lvl5pPr>
            <a:lvl6pPr marL="3771900" indent="-342900" algn="l" defTabSz="685800" rtl="0" eaLnBrk="1" latinLnBrk="0" hangingPunct="1">
              <a:spcBef>
                <a:spcPct val="20000"/>
              </a:spcBef>
              <a:buFont typeface="Arial"/>
              <a:buChar char="•"/>
              <a:defRPr sz="3000" kern="1200">
                <a:solidFill>
                  <a:schemeClr val="tx1"/>
                </a:solidFill>
                <a:latin typeface="+mn-lt"/>
                <a:ea typeface="+mn-ea"/>
                <a:cs typeface="+mn-cs"/>
              </a:defRPr>
            </a:lvl6pPr>
            <a:lvl7pPr marL="4457700" indent="-342900" algn="l" defTabSz="685800" rtl="0" eaLnBrk="1" latinLnBrk="0" hangingPunct="1">
              <a:spcBef>
                <a:spcPct val="20000"/>
              </a:spcBef>
              <a:buFont typeface="Arial"/>
              <a:buChar char="•"/>
              <a:defRPr sz="3000" kern="1200">
                <a:solidFill>
                  <a:schemeClr val="tx1"/>
                </a:solidFill>
                <a:latin typeface="+mn-lt"/>
                <a:ea typeface="+mn-ea"/>
                <a:cs typeface="+mn-cs"/>
              </a:defRPr>
            </a:lvl7pPr>
            <a:lvl8pPr marL="5143500" indent="-342900" algn="l" defTabSz="685800" rtl="0" eaLnBrk="1" latinLnBrk="0" hangingPunct="1">
              <a:spcBef>
                <a:spcPct val="20000"/>
              </a:spcBef>
              <a:buFont typeface="Arial"/>
              <a:buChar char="•"/>
              <a:defRPr sz="3000" kern="1200">
                <a:solidFill>
                  <a:schemeClr val="tx1"/>
                </a:solidFill>
                <a:latin typeface="+mn-lt"/>
                <a:ea typeface="+mn-ea"/>
                <a:cs typeface="+mn-cs"/>
              </a:defRPr>
            </a:lvl8pPr>
            <a:lvl9pPr marL="5829300" indent="-342900" algn="l" defTabSz="685800" rtl="0" eaLnBrk="1" latinLnBrk="0" hangingPunct="1">
              <a:spcBef>
                <a:spcPct val="20000"/>
              </a:spcBef>
              <a:buFont typeface="Arial"/>
              <a:buChar char="•"/>
              <a:defRPr sz="3000" kern="1200">
                <a:solidFill>
                  <a:schemeClr val="tx1"/>
                </a:solidFill>
                <a:latin typeface="+mn-lt"/>
                <a:ea typeface="+mn-ea"/>
                <a:cs typeface="+mn-cs"/>
              </a:defRPr>
            </a:lvl9pPr>
          </a:lstStyle>
          <a:p>
            <a:pPr marL="0" indent="0">
              <a:buFont typeface="Arial"/>
              <a:buNone/>
            </a:pPr>
            <a:r>
              <a:rPr lang="en-US" sz="4400" b="0" dirty="0"/>
              <a:t>Edmondson 2012</a:t>
            </a:r>
          </a:p>
          <a:p>
            <a:endParaRPr lang="en-US" dirty="0"/>
          </a:p>
        </p:txBody>
      </p:sp>
    </p:spTree>
    <p:extLst>
      <p:ext uri="{BB962C8B-B14F-4D97-AF65-F5344CB8AC3E}">
        <p14:creationId xmlns:p14="http://schemas.microsoft.com/office/powerpoint/2010/main" val="965639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8DFF9C-FE82-7C4C-BBF3-ED08808389C5}"/>
              </a:ext>
            </a:extLst>
          </p:cNvPr>
          <p:cNvSpPr>
            <a:spLocks noGrp="1"/>
          </p:cNvSpPr>
          <p:nvPr>
            <p:ph type="title"/>
          </p:nvPr>
        </p:nvSpPr>
        <p:spPr/>
        <p:txBody>
          <a:bodyPr>
            <a:normAutofit/>
          </a:bodyPr>
          <a:lstStyle/>
          <a:p>
            <a:r>
              <a:rPr lang="en-US" sz="7200" b="0" dirty="0"/>
              <a:t>Radical Transparency (Dalio 2017) 1</a:t>
            </a:r>
          </a:p>
        </p:txBody>
      </p:sp>
      <p:sp>
        <p:nvSpPr>
          <p:cNvPr id="2" name="Content Placeholder 1">
            <a:extLst>
              <a:ext uri="{FF2B5EF4-FFF2-40B4-BE49-F238E27FC236}">
                <a16:creationId xmlns:a16="http://schemas.microsoft.com/office/drawing/2014/main" id="{27D39E15-69C1-AB4B-8A4B-4D395A595796}"/>
              </a:ext>
            </a:extLst>
          </p:cNvPr>
          <p:cNvSpPr>
            <a:spLocks noGrp="1"/>
          </p:cNvSpPr>
          <p:nvPr>
            <p:ph sz="quarter" idx="13"/>
          </p:nvPr>
        </p:nvSpPr>
        <p:spPr>
          <a:xfrm>
            <a:off x="914399" y="2598738"/>
            <a:ext cx="9456821" cy="5630862"/>
          </a:xfrm>
        </p:spPr>
        <p:txBody>
          <a:bodyPr>
            <a:noAutofit/>
          </a:bodyPr>
          <a:lstStyle/>
          <a:p>
            <a:pPr marL="0" indent="0">
              <a:buNone/>
            </a:pPr>
            <a:r>
              <a:rPr lang="en-US" sz="4600" b="0" dirty="0"/>
              <a:t>Effective teams need to be Radically Open-minded and Radically Transparent</a:t>
            </a:r>
          </a:p>
          <a:p>
            <a:r>
              <a:rPr lang="en-US" sz="4600" b="0" dirty="0"/>
              <a:t>To be radically open-minded: </a:t>
            </a:r>
          </a:p>
          <a:p>
            <a:pPr lvl="1"/>
            <a:r>
              <a:rPr lang="en-US" sz="4600" b="0" dirty="0"/>
              <a:t> Appreciate the art of thoughtful disagreement. </a:t>
            </a:r>
          </a:p>
          <a:p>
            <a:pPr lvl="1"/>
            <a:r>
              <a:rPr lang="en-US" sz="4600" b="0" dirty="0"/>
              <a:t> Triangulate your view with believable people who are willing to disagree.</a:t>
            </a:r>
          </a:p>
        </p:txBody>
      </p:sp>
      <p:pic>
        <p:nvPicPr>
          <p:cNvPr id="10" name="Content Placeholder 9" descr="Principle of The Day Radical Open Mindedness and radical transparency are invaluable for rapid learning and effective change">
            <a:extLst>
              <a:ext uri="{FF2B5EF4-FFF2-40B4-BE49-F238E27FC236}">
                <a16:creationId xmlns:a16="http://schemas.microsoft.com/office/drawing/2014/main" id="{80457A74-45B1-3A48-A40F-D31616699236}"/>
              </a:ext>
            </a:extLst>
          </p:cNvPr>
          <p:cNvPicPr>
            <a:picLocks noGrp="1" noChangeAspect="1"/>
          </p:cNvPicPr>
          <p:nvPr>
            <p:ph sz="quarter" idx="14"/>
          </p:nvPr>
        </p:nvPicPr>
        <p:blipFill>
          <a:blip r:embed="rId2"/>
          <a:stretch>
            <a:fillRect/>
          </a:stretch>
        </p:blipFill>
        <p:spPr>
          <a:xfrm>
            <a:off x="11261558" y="2306477"/>
            <a:ext cx="6112042" cy="303680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1" name="Content Placeholder 10" descr="Book cover principles Ray Dalio">
            <a:extLst>
              <a:ext uri="{FF2B5EF4-FFF2-40B4-BE49-F238E27FC236}">
                <a16:creationId xmlns:a16="http://schemas.microsoft.com/office/drawing/2014/main" id="{489F7813-038C-2441-A5F3-D794A9F97485}"/>
              </a:ext>
            </a:extLst>
          </p:cNvPr>
          <p:cNvPicPr>
            <a:picLocks noGrp="1" noChangeAspect="1"/>
          </p:cNvPicPr>
          <p:nvPr>
            <p:ph sz="quarter" idx="15"/>
          </p:nvPr>
        </p:nvPicPr>
        <p:blipFill>
          <a:blip r:embed="rId3"/>
          <a:stretch>
            <a:fillRect/>
          </a:stretch>
        </p:blipFill>
        <p:spPr>
          <a:xfrm rot="20755662">
            <a:off x="13539558" y="6339983"/>
            <a:ext cx="2264302" cy="3376933"/>
          </a:xfrm>
          <a:prstGeom prst="rect">
            <a:avLst/>
          </a:prstGeom>
        </p:spPr>
      </p:pic>
    </p:spTree>
    <p:extLst>
      <p:ext uri="{BB962C8B-B14F-4D97-AF65-F5344CB8AC3E}">
        <p14:creationId xmlns:p14="http://schemas.microsoft.com/office/powerpoint/2010/main" val="118001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8DFF9C-FE82-7C4C-BBF3-ED08808389C5}"/>
              </a:ext>
            </a:extLst>
          </p:cNvPr>
          <p:cNvSpPr>
            <a:spLocks noGrp="1"/>
          </p:cNvSpPr>
          <p:nvPr>
            <p:ph type="title"/>
          </p:nvPr>
        </p:nvSpPr>
        <p:spPr/>
        <p:txBody>
          <a:bodyPr>
            <a:normAutofit/>
          </a:bodyPr>
          <a:lstStyle/>
          <a:p>
            <a:r>
              <a:rPr lang="en-US" sz="7200" b="0" dirty="0"/>
              <a:t>Radical Transparency (Dalio 2017) 2</a:t>
            </a:r>
          </a:p>
        </p:txBody>
      </p:sp>
      <p:sp>
        <p:nvSpPr>
          <p:cNvPr id="2" name="Content Placeholder 1">
            <a:extLst>
              <a:ext uri="{FF2B5EF4-FFF2-40B4-BE49-F238E27FC236}">
                <a16:creationId xmlns:a16="http://schemas.microsoft.com/office/drawing/2014/main" id="{27D39E15-69C1-AB4B-8A4B-4D395A595796}"/>
              </a:ext>
            </a:extLst>
          </p:cNvPr>
          <p:cNvSpPr>
            <a:spLocks noGrp="1"/>
          </p:cNvSpPr>
          <p:nvPr>
            <p:ph sz="quarter" idx="13"/>
          </p:nvPr>
        </p:nvSpPr>
        <p:spPr>
          <a:xfrm>
            <a:off x="914399" y="2598738"/>
            <a:ext cx="11237496" cy="5630862"/>
          </a:xfrm>
        </p:spPr>
        <p:txBody>
          <a:bodyPr>
            <a:noAutofit/>
          </a:bodyPr>
          <a:lstStyle/>
          <a:p>
            <a:pPr marL="0" indent="0">
              <a:buNone/>
            </a:pPr>
            <a:r>
              <a:rPr lang="en-US" sz="4600" b="0" dirty="0"/>
              <a:t>Effective teams need to be Radically Open-minded and Radically Transparent</a:t>
            </a:r>
          </a:p>
          <a:p>
            <a:r>
              <a:rPr lang="en-US" sz="4600" b="0" dirty="0"/>
              <a:t>To be radically open-minded: </a:t>
            </a:r>
          </a:p>
          <a:p>
            <a:pPr lvl="1"/>
            <a:r>
              <a:rPr lang="en-US" sz="4600" b="0" dirty="0"/>
              <a:t> Appreciate the art of thoughtful disagreement. </a:t>
            </a:r>
          </a:p>
          <a:p>
            <a:pPr lvl="1"/>
            <a:r>
              <a:rPr lang="en-US" sz="4600" b="0" dirty="0"/>
              <a:t> Triangulate your view with believable people who are willing to disagree.</a:t>
            </a:r>
          </a:p>
          <a:p>
            <a:r>
              <a:rPr lang="en-US" sz="4600" b="0" dirty="0"/>
              <a:t>Painful realities + Reflection = Progress</a:t>
            </a:r>
          </a:p>
        </p:txBody>
      </p:sp>
      <p:pic>
        <p:nvPicPr>
          <p:cNvPr id="10" name="Content Placeholder 9" descr="Principle of The Day Radical Open Mindedness and radical transparency are invaluable for rapid learning and effective change">
            <a:extLst>
              <a:ext uri="{FF2B5EF4-FFF2-40B4-BE49-F238E27FC236}">
                <a16:creationId xmlns:a16="http://schemas.microsoft.com/office/drawing/2014/main" id="{80457A74-45B1-3A48-A40F-D31616699236}"/>
              </a:ext>
            </a:extLst>
          </p:cNvPr>
          <p:cNvPicPr>
            <a:picLocks noGrp="1" noChangeAspect="1"/>
          </p:cNvPicPr>
          <p:nvPr>
            <p:ph sz="quarter" idx="14"/>
          </p:nvPr>
        </p:nvPicPr>
        <p:blipFill>
          <a:blip r:embed="rId2"/>
          <a:stretch>
            <a:fillRect/>
          </a:stretch>
        </p:blipFill>
        <p:spPr>
          <a:xfrm>
            <a:off x="12545832" y="2306478"/>
            <a:ext cx="5092462" cy="2530217"/>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1" name="Content Placeholder 10" descr="Book cover principles Ray Dalio">
            <a:extLst>
              <a:ext uri="{FF2B5EF4-FFF2-40B4-BE49-F238E27FC236}">
                <a16:creationId xmlns:a16="http://schemas.microsoft.com/office/drawing/2014/main" id="{489F7813-038C-2441-A5F3-D794A9F97485}"/>
              </a:ext>
            </a:extLst>
          </p:cNvPr>
          <p:cNvPicPr>
            <a:picLocks noGrp="1" noChangeAspect="1"/>
          </p:cNvPicPr>
          <p:nvPr>
            <p:ph sz="quarter" idx="15"/>
          </p:nvPr>
        </p:nvPicPr>
        <p:blipFill>
          <a:blip r:embed="rId3"/>
          <a:stretch>
            <a:fillRect/>
          </a:stretch>
        </p:blipFill>
        <p:spPr>
          <a:xfrm rot="20755662">
            <a:off x="14493277" y="6230271"/>
            <a:ext cx="1886025" cy="2812778"/>
          </a:xfrm>
          <a:prstGeom prst="rect">
            <a:avLst/>
          </a:prstGeom>
        </p:spPr>
      </p:pic>
    </p:spTree>
    <p:extLst>
      <p:ext uri="{BB962C8B-B14F-4D97-AF65-F5344CB8AC3E}">
        <p14:creationId xmlns:p14="http://schemas.microsoft.com/office/powerpoint/2010/main" val="356515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8DFF9C-FE82-7C4C-BBF3-ED08808389C5}"/>
              </a:ext>
            </a:extLst>
          </p:cNvPr>
          <p:cNvSpPr>
            <a:spLocks noGrp="1"/>
          </p:cNvSpPr>
          <p:nvPr>
            <p:ph type="title"/>
          </p:nvPr>
        </p:nvSpPr>
        <p:spPr/>
        <p:txBody>
          <a:bodyPr>
            <a:normAutofit/>
          </a:bodyPr>
          <a:lstStyle/>
          <a:p>
            <a:r>
              <a:rPr lang="en-US" sz="7200" b="0" dirty="0"/>
              <a:t>Radical Transparency (Dalio 2017) 3</a:t>
            </a:r>
          </a:p>
        </p:txBody>
      </p:sp>
      <p:sp>
        <p:nvSpPr>
          <p:cNvPr id="2" name="Content Placeholder 1">
            <a:extLst>
              <a:ext uri="{FF2B5EF4-FFF2-40B4-BE49-F238E27FC236}">
                <a16:creationId xmlns:a16="http://schemas.microsoft.com/office/drawing/2014/main" id="{27D39E15-69C1-AB4B-8A4B-4D395A595796}"/>
              </a:ext>
            </a:extLst>
          </p:cNvPr>
          <p:cNvSpPr>
            <a:spLocks noGrp="1"/>
          </p:cNvSpPr>
          <p:nvPr>
            <p:ph sz="quarter" idx="13"/>
          </p:nvPr>
        </p:nvSpPr>
        <p:spPr>
          <a:xfrm>
            <a:off x="360945" y="2349659"/>
            <a:ext cx="13258801" cy="7155287"/>
          </a:xfrm>
        </p:spPr>
        <p:txBody>
          <a:bodyPr>
            <a:noAutofit/>
          </a:bodyPr>
          <a:lstStyle/>
          <a:p>
            <a:pPr marL="0" indent="0">
              <a:buNone/>
            </a:pPr>
            <a:r>
              <a:rPr lang="en-US" sz="4600" b="0" dirty="0"/>
              <a:t>Effective teams need to be Radically Open-minded and Radically Transparent</a:t>
            </a:r>
          </a:p>
          <a:p>
            <a:r>
              <a:rPr lang="en-US" sz="4600" b="0" dirty="0"/>
              <a:t>To be radically open-minded: </a:t>
            </a:r>
          </a:p>
          <a:p>
            <a:pPr lvl="1"/>
            <a:r>
              <a:rPr lang="en-US" sz="4600" b="0" dirty="0"/>
              <a:t> Appreciate the art of thoughtful disagreement. </a:t>
            </a:r>
          </a:p>
          <a:p>
            <a:pPr lvl="1"/>
            <a:r>
              <a:rPr lang="en-US" sz="4600" b="0" dirty="0"/>
              <a:t> Triangulate your view with believable people who are willing to disagree.</a:t>
            </a:r>
          </a:p>
          <a:p>
            <a:r>
              <a:rPr lang="en-US" sz="4600" b="0" dirty="0"/>
              <a:t>Painful realities + Reflection = Progress</a:t>
            </a:r>
          </a:p>
          <a:p>
            <a:r>
              <a:rPr lang="en-US" sz="4600" b="0" dirty="0"/>
              <a:t>If you are not failing, you are not pushing your limits- It pays to learn from mistakes</a:t>
            </a:r>
          </a:p>
        </p:txBody>
      </p:sp>
      <p:pic>
        <p:nvPicPr>
          <p:cNvPr id="10" name="Content Placeholder 9" descr="Principle of The Day Radical Open Mindedness and radical transparency are invaluable for rapid learning and effective change">
            <a:extLst>
              <a:ext uri="{FF2B5EF4-FFF2-40B4-BE49-F238E27FC236}">
                <a16:creationId xmlns:a16="http://schemas.microsoft.com/office/drawing/2014/main" id="{80457A74-45B1-3A48-A40F-D31616699236}"/>
              </a:ext>
            </a:extLst>
          </p:cNvPr>
          <p:cNvPicPr>
            <a:picLocks noGrp="1" noChangeAspect="1"/>
          </p:cNvPicPr>
          <p:nvPr>
            <p:ph sz="quarter" idx="14"/>
          </p:nvPr>
        </p:nvPicPr>
        <p:blipFill>
          <a:blip r:embed="rId2"/>
          <a:stretch>
            <a:fillRect/>
          </a:stretch>
        </p:blipFill>
        <p:spPr>
          <a:xfrm>
            <a:off x="13932568" y="2306479"/>
            <a:ext cx="3994486" cy="1984682"/>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1" name="Content Placeholder 10" descr="Book cover principles Ray Dalio">
            <a:extLst>
              <a:ext uri="{FF2B5EF4-FFF2-40B4-BE49-F238E27FC236}">
                <a16:creationId xmlns:a16="http://schemas.microsoft.com/office/drawing/2014/main" id="{489F7813-038C-2441-A5F3-D794A9F97485}"/>
              </a:ext>
            </a:extLst>
          </p:cNvPr>
          <p:cNvPicPr>
            <a:picLocks noGrp="1" noChangeAspect="1"/>
          </p:cNvPicPr>
          <p:nvPr>
            <p:ph sz="quarter" idx="15"/>
          </p:nvPr>
        </p:nvPicPr>
        <p:blipFill>
          <a:blip r:embed="rId3"/>
          <a:stretch>
            <a:fillRect/>
          </a:stretch>
        </p:blipFill>
        <p:spPr>
          <a:xfrm rot="20755662">
            <a:off x="15173916" y="5556504"/>
            <a:ext cx="1886025" cy="2812778"/>
          </a:xfrm>
          <a:prstGeom prst="rect">
            <a:avLst/>
          </a:prstGeom>
        </p:spPr>
      </p:pic>
    </p:spTree>
    <p:extLst>
      <p:ext uri="{BB962C8B-B14F-4D97-AF65-F5344CB8AC3E}">
        <p14:creationId xmlns:p14="http://schemas.microsoft.com/office/powerpoint/2010/main" val="50073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8DFF9C-FE82-7C4C-BBF3-ED08808389C5}"/>
              </a:ext>
            </a:extLst>
          </p:cNvPr>
          <p:cNvSpPr>
            <a:spLocks noGrp="1"/>
          </p:cNvSpPr>
          <p:nvPr>
            <p:ph type="title"/>
          </p:nvPr>
        </p:nvSpPr>
        <p:spPr>
          <a:xfrm>
            <a:off x="914400" y="163714"/>
            <a:ext cx="16459200" cy="1714500"/>
          </a:xfrm>
        </p:spPr>
        <p:txBody>
          <a:bodyPr>
            <a:normAutofit/>
          </a:bodyPr>
          <a:lstStyle/>
          <a:p>
            <a:r>
              <a:rPr lang="en-US" sz="7200" b="0" dirty="0"/>
              <a:t>Ray Dalio (2017)</a:t>
            </a:r>
          </a:p>
        </p:txBody>
      </p:sp>
      <p:sp>
        <p:nvSpPr>
          <p:cNvPr id="2" name="Content Placeholder 1">
            <a:extLst>
              <a:ext uri="{FF2B5EF4-FFF2-40B4-BE49-F238E27FC236}">
                <a16:creationId xmlns:a16="http://schemas.microsoft.com/office/drawing/2014/main" id="{27D39E15-69C1-AB4B-8A4B-4D395A595796}"/>
              </a:ext>
            </a:extLst>
          </p:cNvPr>
          <p:cNvSpPr>
            <a:spLocks noGrp="1"/>
          </p:cNvSpPr>
          <p:nvPr>
            <p:ph sz="half" idx="1"/>
          </p:nvPr>
        </p:nvSpPr>
        <p:spPr>
          <a:xfrm>
            <a:off x="914399" y="1798723"/>
            <a:ext cx="12416589" cy="3976435"/>
          </a:xfrm>
        </p:spPr>
        <p:txBody>
          <a:bodyPr>
            <a:normAutofit/>
          </a:bodyPr>
          <a:lstStyle/>
          <a:p>
            <a:r>
              <a:rPr lang="en-US" sz="4600" b="0" dirty="0"/>
              <a:t>An idea meritocracy is the best decision-making system because it requires honesty (data/information) and leads to continual improvement</a:t>
            </a:r>
          </a:p>
          <a:p>
            <a:r>
              <a:rPr lang="en-US" sz="4600" b="0" dirty="0"/>
              <a:t>Own your outcomes!</a:t>
            </a:r>
          </a:p>
        </p:txBody>
      </p:sp>
      <p:pic>
        <p:nvPicPr>
          <p:cNvPr id="7" name="Content Placeholder 10" descr="Book cover principles Ray Dalio">
            <a:extLst>
              <a:ext uri="{FF2B5EF4-FFF2-40B4-BE49-F238E27FC236}">
                <a16:creationId xmlns:a16="http://schemas.microsoft.com/office/drawing/2014/main" id="{E477E6FB-DDD5-9943-B615-C0997351F2E5}"/>
              </a:ext>
            </a:extLst>
          </p:cNvPr>
          <p:cNvPicPr>
            <a:picLocks noChangeAspect="1"/>
          </p:cNvPicPr>
          <p:nvPr/>
        </p:nvPicPr>
        <p:blipFill>
          <a:blip r:embed="rId2"/>
          <a:stretch>
            <a:fillRect/>
          </a:stretch>
        </p:blipFill>
        <p:spPr>
          <a:xfrm rot="20755662">
            <a:off x="13039145" y="4800085"/>
            <a:ext cx="3320836" cy="4952624"/>
          </a:xfrm>
          <a:prstGeom prst="rect">
            <a:avLst/>
          </a:prstGeom>
        </p:spPr>
      </p:pic>
      <p:pic>
        <p:nvPicPr>
          <p:cNvPr id="8" name="Content Placeholder 7" descr="Work Principle of the Day A believability weighted idea meritocracy is the best system for making effective decisions">
            <a:extLst>
              <a:ext uri="{FF2B5EF4-FFF2-40B4-BE49-F238E27FC236}">
                <a16:creationId xmlns:a16="http://schemas.microsoft.com/office/drawing/2014/main" id="{C81522BE-6926-DE4D-9537-CC23EA290582}"/>
              </a:ext>
            </a:extLst>
          </p:cNvPr>
          <p:cNvPicPr>
            <a:picLocks noGrp="1" noChangeAspect="1"/>
          </p:cNvPicPr>
          <p:nvPr>
            <p:ph sz="half" idx="2"/>
          </p:nvPr>
        </p:nvPicPr>
        <p:blipFill>
          <a:blip r:embed="rId3"/>
          <a:stretch>
            <a:fillRect/>
          </a:stretch>
        </p:blipFill>
        <p:spPr>
          <a:xfrm>
            <a:off x="2878895" y="5775158"/>
            <a:ext cx="7880287" cy="3915363"/>
          </a:xfrm>
          <a:prstGeom prst="rect">
            <a:avLst/>
          </a:prstGeom>
        </p:spPr>
      </p:pic>
    </p:spTree>
    <p:extLst>
      <p:ext uri="{BB962C8B-B14F-4D97-AF65-F5344CB8AC3E}">
        <p14:creationId xmlns:p14="http://schemas.microsoft.com/office/powerpoint/2010/main" val="45925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AAB6D-0ACA-6147-9190-7D86737BB10D}"/>
              </a:ext>
            </a:extLst>
          </p:cNvPr>
          <p:cNvSpPr>
            <a:spLocks noGrp="1"/>
          </p:cNvSpPr>
          <p:nvPr>
            <p:ph type="title"/>
          </p:nvPr>
        </p:nvSpPr>
        <p:spPr>
          <a:xfrm>
            <a:off x="2971800" y="30957"/>
            <a:ext cx="12344400" cy="1714500"/>
          </a:xfrm>
        </p:spPr>
        <p:txBody>
          <a:bodyPr>
            <a:normAutofit/>
          </a:bodyPr>
          <a:lstStyle/>
          <a:p>
            <a:r>
              <a:rPr lang="en-US" sz="7200" b="0" dirty="0"/>
              <a:t>Extreme Candor</a:t>
            </a:r>
          </a:p>
        </p:txBody>
      </p:sp>
      <p:sp>
        <p:nvSpPr>
          <p:cNvPr id="3" name="Content Placeholder 2">
            <a:extLst>
              <a:ext uri="{FF2B5EF4-FFF2-40B4-BE49-F238E27FC236}">
                <a16:creationId xmlns:a16="http://schemas.microsoft.com/office/drawing/2014/main" id="{64151DD8-EDCF-224B-89D6-6E6EE857AE0C}"/>
              </a:ext>
            </a:extLst>
          </p:cNvPr>
          <p:cNvSpPr>
            <a:spLocks noGrp="1"/>
          </p:cNvSpPr>
          <p:nvPr>
            <p:ph idx="1"/>
          </p:nvPr>
        </p:nvSpPr>
        <p:spPr>
          <a:xfrm>
            <a:off x="1798320" y="1753556"/>
            <a:ext cx="15163800" cy="4792501"/>
          </a:xfrm>
        </p:spPr>
        <p:txBody>
          <a:bodyPr>
            <a:normAutofit/>
          </a:bodyPr>
          <a:lstStyle/>
          <a:p>
            <a:r>
              <a:rPr lang="en-US" sz="5400" b="0" dirty="0"/>
              <a:t>Candid feedback comes from a place of empathy and benevolence.</a:t>
            </a:r>
          </a:p>
          <a:p>
            <a:r>
              <a:rPr lang="en-US" sz="5400" b="0" dirty="0"/>
              <a:t>The goal is to make us all smarter and to put a lot of ideas and solutions on the table. </a:t>
            </a:r>
          </a:p>
          <a:p>
            <a:r>
              <a:rPr lang="en-US" sz="5400" b="0" dirty="0"/>
              <a:t>It is similar to a professional peer-review.</a:t>
            </a:r>
          </a:p>
        </p:txBody>
      </p:sp>
      <p:pic>
        <p:nvPicPr>
          <p:cNvPr id="5" name="Picture 4">
            <a:extLst>
              <a:ext uri="{FF2B5EF4-FFF2-40B4-BE49-F238E27FC236}">
                <a16:creationId xmlns:a16="http://schemas.microsoft.com/office/drawing/2014/main" id="{8E4614EA-4752-5748-A435-004F94DCBB41}"/>
              </a:ext>
              <a:ext uri="{C183D7F6-B498-43B3-948B-1728B52AA6E4}">
                <adec:decorative xmlns:adec="http://schemas.microsoft.com/office/drawing/2017/decorative" val="1"/>
              </a:ext>
            </a:extLst>
          </p:cNvPr>
          <p:cNvPicPr>
            <a:picLocks noChangeAspect="1"/>
          </p:cNvPicPr>
          <p:nvPr/>
        </p:nvPicPr>
        <p:blipFill rotWithShape="1">
          <a:blip r:embed="rId2"/>
          <a:srcRect l="4861" t="14386" r="6944" b="3509"/>
          <a:stretch/>
        </p:blipFill>
        <p:spPr>
          <a:xfrm>
            <a:off x="7132320" y="7309540"/>
            <a:ext cx="4982620" cy="229514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 name="Content Placeholder 2">
            <a:extLst>
              <a:ext uri="{FF2B5EF4-FFF2-40B4-BE49-F238E27FC236}">
                <a16:creationId xmlns:a16="http://schemas.microsoft.com/office/drawing/2014/main" id="{88A007C0-8E33-0E4C-9B1C-242828333745}"/>
              </a:ext>
            </a:extLst>
          </p:cNvPr>
          <p:cNvSpPr txBox="1">
            <a:spLocks/>
          </p:cNvSpPr>
          <p:nvPr/>
        </p:nvSpPr>
        <p:spPr>
          <a:xfrm>
            <a:off x="13383330" y="9375407"/>
            <a:ext cx="4948990" cy="1076824"/>
          </a:xfrm>
          <a:prstGeom prst="rect">
            <a:avLst/>
          </a:prstGeom>
        </p:spPr>
        <p:txBody>
          <a:bodyPr/>
          <a:lstStyle>
            <a:lvl1pPr marL="514350" indent="-514350" algn="l" defTabSz="685800" rtl="0" eaLnBrk="1" latinLnBrk="0" hangingPunct="1">
              <a:spcBef>
                <a:spcPct val="20000"/>
              </a:spcBef>
              <a:buFont typeface="Arial"/>
              <a:buChar char="•"/>
              <a:defRPr sz="6000" b="1" kern="1200">
                <a:solidFill>
                  <a:schemeClr val="tx1"/>
                </a:solidFill>
                <a:latin typeface="+mn-lt"/>
                <a:ea typeface="+mn-ea"/>
                <a:cs typeface="+mn-cs"/>
              </a:defRPr>
            </a:lvl1pPr>
            <a:lvl2pPr marL="1114425" indent="-428625" algn="l" defTabSz="685800" rtl="0" eaLnBrk="1" latinLnBrk="0" hangingPunct="1">
              <a:spcBef>
                <a:spcPct val="20000"/>
              </a:spcBef>
              <a:buFont typeface="Arial"/>
              <a:buChar char="–"/>
              <a:defRPr sz="6000" b="1" kern="1200">
                <a:solidFill>
                  <a:schemeClr val="tx1"/>
                </a:solidFill>
                <a:latin typeface="+mn-lt"/>
                <a:ea typeface="+mn-ea"/>
                <a:cs typeface="+mn-cs"/>
              </a:defRPr>
            </a:lvl2pPr>
            <a:lvl3pPr marL="1714500" indent="-342900" algn="l" defTabSz="685800" rtl="0" eaLnBrk="1" latinLnBrk="0" hangingPunct="1">
              <a:spcBef>
                <a:spcPct val="20000"/>
              </a:spcBef>
              <a:buFont typeface="Arial"/>
              <a:buChar char="•"/>
              <a:defRPr sz="6000" b="1" kern="1200">
                <a:solidFill>
                  <a:schemeClr val="tx1"/>
                </a:solidFill>
                <a:latin typeface="+mn-lt"/>
                <a:ea typeface="+mn-ea"/>
                <a:cs typeface="+mn-cs"/>
              </a:defRPr>
            </a:lvl3pPr>
            <a:lvl4pPr marL="2400300" indent="-342900" algn="l" defTabSz="685800" rtl="0" eaLnBrk="1" latinLnBrk="0" hangingPunct="1">
              <a:spcBef>
                <a:spcPct val="20000"/>
              </a:spcBef>
              <a:buFont typeface="Arial"/>
              <a:buChar char="–"/>
              <a:defRPr sz="6000" b="1" kern="1200">
                <a:solidFill>
                  <a:schemeClr val="tx1"/>
                </a:solidFill>
                <a:latin typeface="+mn-lt"/>
                <a:ea typeface="+mn-ea"/>
                <a:cs typeface="+mn-cs"/>
              </a:defRPr>
            </a:lvl4pPr>
            <a:lvl5pPr marL="3086100" indent="-342900" algn="l" defTabSz="685800" rtl="0" eaLnBrk="1" latinLnBrk="0" hangingPunct="1">
              <a:spcBef>
                <a:spcPct val="20000"/>
              </a:spcBef>
              <a:buFont typeface="Arial"/>
              <a:buChar char="»"/>
              <a:defRPr sz="6000" b="1" kern="1200">
                <a:solidFill>
                  <a:schemeClr val="tx1"/>
                </a:solidFill>
                <a:latin typeface="+mn-lt"/>
                <a:ea typeface="+mn-ea"/>
                <a:cs typeface="+mn-cs"/>
              </a:defRPr>
            </a:lvl5pPr>
            <a:lvl6pPr marL="3771900" indent="-342900" algn="l" defTabSz="685800" rtl="0" eaLnBrk="1" latinLnBrk="0" hangingPunct="1">
              <a:spcBef>
                <a:spcPct val="20000"/>
              </a:spcBef>
              <a:buFont typeface="Arial"/>
              <a:buChar char="•"/>
              <a:defRPr sz="3000" kern="1200">
                <a:solidFill>
                  <a:schemeClr val="tx1"/>
                </a:solidFill>
                <a:latin typeface="+mn-lt"/>
                <a:ea typeface="+mn-ea"/>
                <a:cs typeface="+mn-cs"/>
              </a:defRPr>
            </a:lvl6pPr>
            <a:lvl7pPr marL="4457700" indent="-342900" algn="l" defTabSz="685800" rtl="0" eaLnBrk="1" latinLnBrk="0" hangingPunct="1">
              <a:spcBef>
                <a:spcPct val="20000"/>
              </a:spcBef>
              <a:buFont typeface="Arial"/>
              <a:buChar char="•"/>
              <a:defRPr sz="3000" kern="1200">
                <a:solidFill>
                  <a:schemeClr val="tx1"/>
                </a:solidFill>
                <a:latin typeface="+mn-lt"/>
                <a:ea typeface="+mn-ea"/>
                <a:cs typeface="+mn-cs"/>
              </a:defRPr>
            </a:lvl7pPr>
            <a:lvl8pPr marL="5143500" indent="-342900" algn="l" defTabSz="685800" rtl="0" eaLnBrk="1" latinLnBrk="0" hangingPunct="1">
              <a:spcBef>
                <a:spcPct val="20000"/>
              </a:spcBef>
              <a:buFont typeface="Arial"/>
              <a:buChar char="•"/>
              <a:defRPr sz="3000" kern="1200">
                <a:solidFill>
                  <a:schemeClr val="tx1"/>
                </a:solidFill>
                <a:latin typeface="+mn-lt"/>
                <a:ea typeface="+mn-ea"/>
                <a:cs typeface="+mn-cs"/>
              </a:defRPr>
            </a:lvl8pPr>
            <a:lvl9pPr marL="5829300" indent="-342900" algn="l" defTabSz="685800" rtl="0" eaLnBrk="1" latinLnBrk="0" hangingPunct="1">
              <a:spcBef>
                <a:spcPct val="20000"/>
              </a:spcBef>
              <a:buFont typeface="Arial"/>
              <a:buChar char="•"/>
              <a:defRPr sz="3000" kern="1200">
                <a:solidFill>
                  <a:schemeClr val="tx1"/>
                </a:solidFill>
                <a:latin typeface="+mn-lt"/>
                <a:ea typeface="+mn-ea"/>
                <a:cs typeface="+mn-cs"/>
              </a:defRPr>
            </a:lvl9pPr>
          </a:lstStyle>
          <a:p>
            <a:pPr marL="0" indent="0">
              <a:buFont typeface="Arial"/>
              <a:buNone/>
            </a:pPr>
            <a:r>
              <a:rPr lang="en-US" sz="4400" b="0" dirty="0"/>
              <a:t>Edmondson 2012</a:t>
            </a:r>
          </a:p>
          <a:p>
            <a:endParaRPr lang="en-US" dirty="0"/>
          </a:p>
        </p:txBody>
      </p:sp>
    </p:spTree>
    <p:extLst>
      <p:ext uri="{BB962C8B-B14F-4D97-AF65-F5344CB8AC3E}">
        <p14:creationId xmlns:p14="http://schemas.microsoft.com/office/powerpoint/2010/main" val="324020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C2991-A6C6-1F48-8CC4-7B1FFF08CC48}"/>
              </a:ext>
            </a:extLst>
          </p:cNvPr>
          <p:cNvSpPr>
            <a:spLocks noGrp="1"/>
          </p:cNvSpPr>
          <p:nvPr>
            <p:ph type="title"/>
          </p:nvPr>
        </p:nvSpPr>
        <p:spPr>
          <a:xfrm>
            <a:off x="1965960" y="479369"/>
            <a:ext cx="14356080" cy="2636043"/>
          </a:xfrm>
        </p:spPr>
        <p:txBody>
          <a:bodyPr>
            <a:normAutofit/>
          </a:bodyPr>
          <a:lstStyle/>
          <a:p>
            <a:r>
              <a:rPr lang="en-US" b="0" dirty="0"/>
              <a:t>People…routinely hold back great ideas—not just bad news.</a:t>
            </a:r>
          </a:p>
        </p:txBody>
      </p:sp>
      <p:pic>
        <p:nvPicPr>
          <p:cNvPr id="4" name="Picture 3">
            <a:extLst>
              <a:ext uri="{FF2B5EF4-FFF2-40B4-BE49-F238E27FC236}">
                <a16:creationId xmlns:a16="http://schemas.microsoft.com/office/drawing/2014/main" id="{AEF7539A-9119-CD42-9112-1F9D0217DE0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621780" y="3708606"/>
            <a:ext cx="4373880" cy="4472391"/>
          </a:xfrm>
          <a:prstGeom prst="rect">
            <a:avLst/>
          </a:prstGeom>
        </p:spPr>
      </p:pic>
      <p:sp>
        <p:nvSpPr>
          <p:cNvPr id="5" name="Content Placeholder 2">
            <a:extLst>
              <a:ext uri="{FF2B5EF4-FFF2-40B4-BE49-F238E27FC236}">
                <a16:creationId xmlns:a16="http://schemas.microsoft.com/office/drawing/2014/main" id="{274A3A10-7CA8-8141-90C1-2512707605CB}"/>
              </a:ext>
            </a:extLst>
          </p:cNvPr>
          <p:cNvSpPr txBox="1">
            <a:spLocks/>
          </p:cNvSpPr>
          <p:nvPr/>
        </p:nvSpPr>
        <p:spPr>
          <a:xfrm>
            <a:off x="13383330" y="9375407"/>
            <a:ext cx="4948990" cy="1076824"/>
          </a:xfrm>
          <a:prstGeom prst="rect">
            <a:avLst/>
          </a:prstGeom>
        </p:spPr>
        <p:txBody>
          <a:bodyPr/>
          <a:lstStyle>
            <a:lvl1pPr marL="514350" indent="-514350" algn="l" defTabSz="685800" rtl="0" eaLnBrk="1" latinLnBrk="0" hangingPunct="1">
              <a:spcBef>
                <a:spcPct val="20000"/>
              </a:spcBef>
              <a:buFont typeface="Arial"/>
              <a:buChar char="•"/>
              <a:defRPr sz="6000" b="1" kern="1200">
                <a:solidFill>
                  <a:schemeClr val="tx1"/>
                </a:solidFill>
                <a:latin typeface="+mn-lt"/>
                <a:ea typeface="+mn-ea"/>
                <a:cs typeface="+mn-cs"/>
              </a:defRPr>
            </a:lvl1pPr>
            <a:lvl2pPr marL="1114425" indent="-428625" algn="l" defTabSz="685800" rtl="0" eaLnBrk="1" latinLnBrk="0" hangingPunct="1">
              <a:spcBef>
                <a:spcPct val="20000"/>
              </a:spcBef>
              <a:buFont typeface="Arial"/>
              <a:buChar char="–"/>
              <a:defRPr sz="6000" b="1" kern="1200">
                <a:solidFill>
                  <a:schemeClr val="tx1"/>
                </a:solidFill>
                <a:latin typeface="+mn-lt"/>
                <a:ea typeface="+mn-ea"/>
                <a:cs typeface="+mn-cs"/>
              </a:defRPr>
            </a:lvl2pPr>
            <a:lvl3pPr marL="1714500" indent="-342900" algn="l" defTabSz="685800" rtl="0" eaLnBrk="1" latinLnBrk="0" hangingPunct="1">
              <a:spcBef>
                <a:spcPct val="20000"/>
              </a:spcBef>
              <a:buFont typeface="Arial"/>
              <a:buChar char="•"/>
              <a:defRPr sz="6000" b="1" kern="1200">
                <a:solidFill>
                  <a:schemeClr val="tx1"/>
                </a:solidFill>
                <a:latin typeface="+mn-lt"/>
                <a:ea typeface="+mn-ea"/>
                <a:cs typeface="+mn-cs"/>
              </a:defRPr>
            </a:lvl3pPr>
            <a:lvl4pPr marL="2400300" indent="-342900" algn="l" defTabSz="685800" rtl="0" eaLnBrk="1" latinLnBrk="0" hangingPunct="1">
              <a:spcBef>
                <a:spcPct val="20000"/>
              </a:spcBef>
              <a:buFont typeface="Arial"/>
              <a:buChar char="–"/>
              <a:defRPr sz="6000" b="1" kern="1200">
                <a:solidFill>
                  <a:schemeClr val="tx1"/>
                </a:solidFill>
                <a:latin typeface="+mn-lt"/>
                <a:ea typeface="+mn-ea"/>
                <a:cs typeface="+mn-cs"/>
              </a:defRPr>
            </a:lvl4pPr>
            <a:lvl5pPr marL="3086100" indent="-342900" algn="l" defTabSz="685800" rtl="0" eaLnBrk="1" latinLnBrk="0" hangingPunct="1">
              <a:spcBef>
                <a:spcPct val="20000"/>
              </a:spcBef>
              <a:buFont typeface="Arial"/>
              <a:buChar char="»"/>
              <a:defRPr sz="6000" b="1" kern="1200">
                <a:solidFill>
                  <a:schemeClr val="tx1"/>
                </a:solidFill>
                <a:latin typeface="+mn-lt"/>
                <a:ea typeface="+mn-ea"/>
                <a:cs typeface="+mn-cs"/>
              </a:defRPr>
            </a:lvl5pPr>
            <a:lvl6pPr marL="3771900" indent="-342900" algn="l" defTabSz="685800" rtl="0" eaLnBrk="1" latinLnBrk="0" hangingPunct="1">
              <a:spcBef>
                <a:spcPct val="20000"/>
              </a:spcBef>
              <a:buFont typeface="Arial"/>
              <a:buChar char="•"/>
              <a:defRPr sz="3000" kern="1200">
                <a:solidFill>
                  <a:schemeClr val="tx1"/>
                </a:solidFill>
                <a:latin typeface="+mn-lt"/>
                <a:ea typeface="+mn-ea"/>
                <a:cs typeface="+mn-cs"/>
              </a:defRPr>
            </a:lvl6pPr>
            <a:lvl7pPr marL="4457700" indent="-342900" algn="l" defTabSz="685800" rtl="0" eaLnBrk="1" latinLnBrk="0" hangingPunct="1">
              <a:spcBef>
                <a:spcPct val="20000"/>
              </a:spcBef>
              <a:buFont typeface="Arial"/>
              <a:buChar char="•"/>
              <a:defRPr sz="3000" kern="1200">
                <a:solidFill>
                  <a:schemeClr val="tx1"/>
                </a:solidFill>
                <a:latin typeface="+mn-lt"/>
                <a:ea typeface="+mn-ea"/>
                <a:cs typeface="+mn-cs"/>
              </a:defRPr>
            </a:lvl7pPr>
            <a:lvl8pPr marL="5143500" indent="-342900" algn="l" defTabSz="685800" rtl="0" eaLnBrk="1" latinLnBrk="0" hangingPunct="1">
              <a:spcBef>
                <a:spcPct val="20000"/>
              </a:spcBef>
              <a:buFont typeface="Arial"/>
              <a:buChar char="•"/>
              <a:defRPr sz="3000" kern="1200">
                <a:solidFill>
                  <a:schemeClr val="tx1"/>
                </a:solidFill>
                <a:latin typeface="+mn-lt"/>
                <a:ea typeface="+mn-ea"/>
                <a:cs typeface="+mn-cs"/>
              </a:defRPr>
            </a:lvl8pPr>
            <a:lvl9pPr marL="5829300" indent="-342900" algn="l" defTabSz="685800" rtl="0" eaLnBrk="1" latinLnBrk="0" hangingPunct="1">
              <a:spcBef>
                <a:spcPct val="20000"/>
              </a:spcBef>
              <a:buFont typeface="Arial"/>
              <a:buChar char="•"/>
              <a:defRPr sz="3000" kern="1200">
                <a:solidFill>
                  <a:schemeClr val="tx1"/>
                </a:solidFill>
                <a:latin typeface="+mn-lt"/>
                <a:ea typeface="+mn-ea"/>
                <a:cs typeface="+mn-cs"/>
              </a:defRPr>
            </a:lvl9pPr>
          </a:lstStyle>
          <a:p>
            <a:pPr marL="0" indent="0">
              <a:buFont typeface="Arial"/>
              <a:buNone/>
            </a:pPr>
            <a:r>
              <a:rPr lang="en-US" sz="4400" b="0" dirty="0"/>
              <a:t>Edmondson 2012</a:t>
            </a:r>
          </a:p>
          <a:p>
            <a:endParaRPr lang="en-US" dirty="0"/>
          </a:p>
        </p:txBody>
      </p:sp>
    </p:spTree>
    <p:extLst>
      <p:ext uri="{BB962C8B-B14F-4D97-AF65-F5344CB8AC3E}">
        <p14:creationId xmlns:p14="http://schemas.microsoft.com/office/powerpoint/2010/main" val="4021603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68A34-53C6-FA40-87FA-C10899FE5E47}"/>
              </a:ext>
            </a:extLst>
          </p:cNvPr>
          <p:cNvSpPr>
            <a:spLocks noGrp="1"/>
          </p:cNvSpPr>
          <p:nvPr>
            <p:ph type="title"/>
          </p:nvPr>
        </p:nvSpPr>
        <p:spPr/>
        <p:txBody>
          <a:bodyPr>
            <a:normAutofit/>
          </a:bodyPr>
          <a:lstStyle/>
          <a:p>
            <a:pPr algn="l"/>
            <a:r>
              <a:rPr lang="en-US" sz="7200" b="0" dirty="0"/>
              <a:t>Don’t Be a Knower 1</a:t>
            </a:r>
          </a:p>
        </p:txBody>
      </p:sp>
      <p:sp>
        <p:nvSpPr>
          <p:cNvPr id="3" name="Content Placeholder 2">
            <a:extLst>
              <a:ext uri="{FF2B5EF4-FFF2-40B4-BE49-F238E27FC236}">
                <a16:creationId xmlns:a16="http://schemas.microsoft.com/office/drawing/2014/main" id="{BFF9D1F9-9C54-5740-A332-D31AF0B3BDFA}"/>
              </a:ext>
            </a:extLst>
          </p:cNvPr>
          <p:cNvSpPr>
            <a:spLocks noGrp="1"/>
          </p:cNvSpPr>
          <p:nvPr>
            <p:ph sz="quarter" idx="13"/>
          </p:nvPr>
        </p:nvSpPr>
        <p:spPr>
          <a:xfrm>
            <a:off x="914399" y="2598738"/>
            <a:ext cx="9168064" cy="1714500"/>
          </a:xfrm>
        </p:spPr>
        <p:txBody>
          <a:bodyPr>
            <a:noAutofit/>
          </a:bodyPr>
          <a:lstStyle/>
          <a:p>
            <a:pPr marL="0" indent="0">
              <a:buNone/>
            </a:pPr>
            <a:r>
              <a:rPr lang="en-US" sz="5800" b="0" i="1" dirty="0"/>
              <a:t>Confessions of a Knower</a:t>
            </a:r>
          </a:p>
        </p:txBody>
      </p:sp>
      <p:pic>
        <p:nvPicPr>
          <p:cNvPr id="9" name="Content Placeholder 8" descr="glasses with knower in left lens and learner in right lens">
            <a:extLst>
              <a:ext uri="{FF2B5EF4-FFF2-40B4-BE49-F238E27FC236}">
                <a16:creationId xmlns:a16="http://schemas.microsoft.com/office/drawing/2014/main" id="{60E700CF-1127-614E-AC3C-F9A3BC56819F}"/>
              </a:ext>
            </a:extLst>
          </p:cNvPr>
          <p:cNvPicPr>
            <a:picLocks noGrp="1" noChangeAspect="1"/>
          </p:cNvPicPr>
          <p:nvPr>
            <p:ph sz="quarter" idx="14"/>
          </p:nvPr>
        </p:nvPicPr>
        <p:blipFill rotWithShape="1">
          <a:blip r:embed="rId2"/>
          <a:srcRect b="13906"/>
          <a:stretch/>
        </p:blipFill>
        <p:spPr>
          <a:xfrm>
            <a:off x="6580064" y="6893184"/>
            <a:ext cx="6248398" cy="2672831"/>
          </a:xfrm>
          <a:prstGeom prst="rect">
            <a:avLst/>
          </a:prstGeom>
        </p:spPr>
      </p:pic>
      <p:pic>
        <p:nvPicPr>
          <p:cNvPr id="10" name="Content Placeholder 9" descr="The Systems Thinker Building Shared Understanding Vol 16 No 7 September 2005">
            <a:extLst>
              <a:ext uri="{FF2B5EF4-FFF2-40B4-BE49-F238E27FC236}">
                <a16:creationId xmlns:a16="http://schemas.microsoft.com/office/drawing/2014/main" id="{3D3EE9CE-05FD-9A47-BAED-095FD3517740}"/>
              </a:ext>
            </a:extLst>
          </p:cNvPr>
          <p:cNvPicPr>
            <a:picLocks noGrp="1" noChangeAspect="1"/>
          </p:cNvPicPr>
          <p:nvPr>
            <p:ph sz="quarter" idx="15"/>
          </p:nvPr>
        </p:nvPicPr>
        <p:blipFill>
          <a:blip r:embed="rId3"/>
          <a:stretch>
            <a:fillRect/>
          </a:stretch>
        </p:blipFill>
        <p:spPr>
          <a:xfrm>
            <a:off x="12039602" y="183917"/>
            <a:ext cx="6248398" cy="2656505"/>
          </a:xfrm>
          <a:prstGeom prst="rect">
            <a:avLst/>
          </a:prstGeom>
          <a:effectLst>
            <a:outerShdw blurRad="50800" dist="38100" dir="2700000" algn="tl" rotWithShape="0">
              <a:prstClr val="black">
                <a:alpha val="40000"/>
              </a:prstClr>
            </a:outerShdw>
          </a:effectLst>
        </p:spPr>
      </p:pic>
      <p:sp>
        <p:nvSpPr>
          <p:cNvPr id="11" name="Content Placeholder 2">
            <a:extLst>
              <a:ext uri="{FF2B5EF4-FFF2-40B4-BE49-F238E27FC236}">
                <a16:creationId xmlns:a16="http://schemas.microsoft.com/office/drawing/2014/main" id="{F2812A93-FA26-C646-A2B4-0379C411F87F}"/>
              </a:ext>
            </a:extLst>
          </p:cNvPr>
          <p:cNvSpPr txBox="1">
            <a:spLocks/>
          </p:cNvSpPr>
          <p:nvPr/>
        </p:nvSpPr>
        <p:spPr>
          <a:xfrm>
            <a:off x="14662484" y="9564671"/>
            <a:ext cx="4948990" cy="1076824"/>
          </a:xfrm>
          <a:prstGeom prst="rect">
            <a:avLst/>
          </a:prstGeom>
        </p:spPr>
        <p:txBody>
          <a:bodyPr/>
          <a:lstStyle>
            <a:lvl1pPr marL="514350" indent="-514350" algn="l" defTabSz="685800" rtl="0" eaLnBrk="1" latinLnBrk="0" hangingPunct="1">
              <a:spcBef>
                <a:spcPct val="20000"/>
              </a:spcBef>
              <a:buFont typeface="Arial"/>
              <a:buChar char="•"/>
              <a:defRPr sz="6000" b="1" kern="1200">
                <a:solidFill>
                  <a:schemeClr val="tx1"/>
                </a:solidFill>
                <a:latin typeface="+mn-lt"/>
                <a:ea typeface="+mn-ea"/>
                <a:cs typeface="+mn-cs"/>
              </a:defRPr>
            </a:lvl1pPr>
            <a:lvl2pPr marL="1114425" indent="-428625" algn="l" defTabSz="685800" rtl="0" eaLnBrk="1" latinLnBrk="0" hangingPunct="1">
              <a:spcBef>
                <a:spcPct val="20000"/>
              </a:spcBef>
              <a:buFont typeface="Arial"/>
              <a:buChar char="–"/>
              <a:defRPr sz="6000" b="1" kern="1200">
                <a:solidFill>
                  <a:schemeClr val="tx1"/>
                </a:solidFill>
                <a:latin typeface="+mn-lt"/>
                <a:ea typeface="+mn-ea"/>
                <a:cs typeface="+mn-cs"/>
              </a:defRPr>
            </a:lvl2pPr>
            <a:lvl3pPr marL="1714500" indent="-342900" algn="l" defTabSz="685800" rtl="0" eaLnBrk="1" latinLnBrk="0" hangingPunct="1">
              <a:spcBef>
                <a:spcPct val="20000"/>
              </a:spcBef>
              <a:buFont typeface="Arial"/>
              <a:buChar char="•"/>
              <a:defRPr sz="6000" b="1" kern="1200">
                <a:solidFill>
                  <a:schemeClr val="tx1"/>
                </a:solidFill>
                <a:latin typeface="+mn-lt"/>
                <a:ea typeface="+mn-ea"/>
                <a:cs typeface="+mn-cs"/>
              </a:defRPr>
            </a:lvl3pPr>
            <a:lvl4pPr marL="2400300" indent="-342900" algn="l" defTabSz="685800" rtl="0" eaLnBrk="1" latinLnBrk="0" hangingPunct="1">
              <a:spcBef>
                <a:spcPct val="20000"/>
              </a:spcBef>
              <a:buFont typeface="Arial"/>
              <a:buChar char="–"/>
              <a:defRPr sz="6000" b="1" kern="1200">
                <a:solidFill>
                  <a:schemeClr val="tx1"/>
                </a:solidFill>
                <a:latin typeface="+mn-lt"/>
                <a:ea typeface="+mn-ea"/>
                <a:cs typeface="+mn-cs"/>
              </a:defRPr>
            </a:lvl4pPr>
            <a:lvl5pPr marL="3086100" indent="-342900" algn="l" defTabSz="685800" rtl="0" eaLnBrk="1" latinLnBrk="0" hangingPunct="1">
              <a:spcBef>
                <a:spcPct val="20000"/>
              </a:spcBef>
              <a:buFont typeface="Arial"/>
              <a:buChar char="»"/>
              <a:defRPr sz="6000" b="1" kern="1200">
                <a:solidFill>
                  <a:schemeClr val="tx1"/>
                </a:solidFill>
                <a:latin typeface="+mn-lt"/>
                <a:ea typeface="+mn-ea"/>
                <a:cs typeface="+mn-cs"/>
              </a:defRPr>
            </a:lvl5pPr>
            <a:lvl6pPr marL="3771900" indent="-342900" algn="l" defTabSz="685800" rtl="0" eaLnBrk="1" latinLnBrk="0" hangingPunct="1">
              <a:spcBef>
                <a:spcPct val="20000"/>
              </a:spcBef>
              <a:buFont typeface="Arial"/>
              <a:buChar char="•"/>
              <a:defRPr sz="3000" kern="1200">
                <a:solidFill>
                  <a:schemeClr val="tx1"/>
                </a:solidFill>
                <a:latin typeface="+mn-lt"/>
                <a:ea typeface="+mn-ea"/>
                <a:cs typeface="+mn-cs"/>
              </a:defRPr>
            </a:lvl6pPr>
            <a:lvl7pPr marL="4457700" indent="-342900" algn="l" defTabSz="685800" rtl="0" eaLnBrk="1" latinLnBrk="0" hangingPunct="1">
              <a:spcBef>
                <a:spcPct val="20000"/>
              </a:spcBef>
              <a:buFont typeface="Arial"/>
              <a:buChar char="•"/>
              <a:defRPr sz="3000" kern="1200">
                <a:solidFill>
                  <a:schemeClr val="tx1"/>
                </a:solidFill>
                <a:latin typeface="+mn-lt"/>
                <a:ea typeface="+mn-ea"/>
                <a:cs typeface="+mn-cs"/>
              </a:defRPr>
            </a:lvl7pPr>
            <a:lvl8pPr marL="5143500" indent="-342900" algn="l" defTabSz="685800" rtl="0" eaLnBrk="1" latinLnBrk="0" hangingPunct="1">
              <a:spcBef>
                <a:spcPct val="20000"/>
              </a:spcBef>
              <a:buFont typeface="Arial"/>
              <a:buChar char="•"/>
              <a:defRPr sz="3000" kern="1200">
                <a:solidFill>
                  <a:schemeClr val="tx1"/>
                </a:solidFill>
                <a:latin typeface="+mn-lt"/>
                <a:ea typeface="+mn-ea"/>
                <a:cs typeface="+mn-cs"/>
              </a:defRPr>
            </a:lvl8pPr>
            <a:lvl9pPr marL="5829300" indent="-342900" algn="l" defTabSz="685800" rtl="0" eaLnBrk="1" latinLnBrk="0" hangingPunct="1">
              <a:spcBef>
                <a:spcPct val="20000"/>
              </a:spcBef>
              <a:buFont typeface="Arial"/>
              <a:buChar char="•"/>
              <a:defRPr sz="3000" kern="1200">
                <a:solidFill>
                  <a:schemeClr val="tx1"/>
                </a:solidFill>
                <a:latin typeface="+mn-lt"/>
                <a:ea typeface="+mn-ea"/>
                <a:cs typeface="+mn-cs"/>
              </a:defRPr>
            </a:lvl9pPr>
          </a:lstStyle>
          <a:p>
            <a:pPr marL="0" indent="0">
              <a:buNone/>
            </a:pPr>
            <a:r>
              <a:rPr lang="en-US" sz="4400" b="0" dirty="0"/>
              <a:t>(</a:t>
            </a:r>
            <a:r>
              <a:rPr lang="en-US" sz="4400" b="0" dirty="0" err="1"/>
              <a:t>Hinken</a:t>
            </a:r>
            <a:r>
              <a:rPr lang="en-US" sz="4400" b="0" dirty="0"/>
              <a:t> 2005)</a:t>
            </a:r>
          </a:p>
          <a:p>
            <a:endParaRPr lang="en-US" dirty="0"/>
          </a:p>
        </p:txBody>
      </p:sp>
    </p:spTree>
    <p:extLst>
      <p:ext uri="{BB962C8B-B14F-4D97-AF65-F5344CB8AC3E}">
        <p14:creationId xmlns:p14="http://schemas.microsoft.com/office/powerpoint/2010/main" val="119039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C5BE5-6F35-B740-9881-5396F52F1E5A}"/>
              </a:ext>
            </a:extLst>
          </p:cNvPr>
          <p:cNvSpPr>
            <a:spLocks noGrp="1"/>
          </p:cNvSpPr>
          <p:nvPr>
            <p:ph type="title"/>
          </p:nvPr>
        </p:nvSpPr>
        <p:spPr>
          <a:xfrm>
            <a:off x="2286000" y="287079"/>
            <a:ext cx="13716000" cy="1839378"/>
          </a:xfrm>
        </p:spPr>
        <p:txBody>
          <a:bodyPr>
            <a:normAutofit/>
          </a:bodyPr>
          <a:lstStyle/>
          <a:p>
            <a:r>
              <a:rPr lang="en-US" sz="7200" b="0" dirty="0"/>
              <a:t>Supports for Psychological Safety 1</a:t>
            </a:r>
          </a:p>
        </p:txBody>
      </p:sp>
      <p:sp>
        <p:nvSpPr>
          <p:cNvPr id="3" name="Content Placeholder 2">
            <a:extLst>
              <a:ext uri="{FF2B5EF4-FFF2-40B4-BE49-F238E27FC236}">
                <a16:creationId xmlns:a16="http://schemas.microsoft.com/office/drawing/2014/main" id="{E96193DC-E9BB-D545-9523-5CBDD4B3C44D}"/>
              </a:ext>
            </a:extLst>
          </p:cNvPr>
          <p:cNvSpPr>
            <a:spLocks noGrp="1"/>
          </p:cNvSpPr>
          <p:nvPr>
            <p:ph idx="1"/>
          </p:nvPr>
        </p:nvSpPr>
        <p:spPr>
          <a:xfrm>
            <a:off x="1432560" y="2126457"/>
            <a:ext cx="12710160" cy="5974080"/>
          </a:xfrm>
        </p:spPr>
        <p:txBody>
          <a:bodyPr>
            <a:noAutofit/>
          </a:bodyPr>
          <a:lstStyle/>
          <a:p>
            <a:pPr marL="1114425" indent="-1114425">
              <a:buFont typeface="+mj-lt"/>
              <a:buAutoNum type="arabicPeriod"/>
            </a:pPr>
            <a:r>
              <a:rPr lang="en-US" sz="5400" b="0" dirty="0"/>
              <a:t>Framing</a:t>
            </a:r>
          </a:p>
          <a:p>
            <a:pPr marL="1114425" indent="-1114425">
              <a:buFont typeface="+mj-lt"/>
              <a:buAutoNum type="arabicPeriod"/>
            </a:pPr>
            <a:r>
              <a:rPr lang="en-US" sz="5400" b="0" dirty="0"/>
              <a:t>Radical Transparency/ Extreme Candor</a:t>
            </a:r>
          </a:p>
          <a:p>
            <a:pPr marL="1114425" indent="-1114425">
              <a:buFont typeface="+mj-lt"/>
              <a:buAutoNum type="arabicPeriod"/>
            </a:pPr>
            <a:r>
              <a:rPr lang="en-US" sz="5400" b="0" dirty="0"/>
              <a:t>Humility and Inquiry</a:t>
            </a:r>
          </a:p>
          <a:p>
            <a:pPr marL="600075" lvl="1" indent="0">
              <a:buNone/>
            </a:pPr>
            <a:r>
              <a:rPr lang="en-US" sz="5400" b="0" dirty="0"/>
              <a:t>a. Situational humility</a:t>
            </a:r>
          </a:p>
          <a:p>
            <a:pPr marL="600075" lvl="1" indent="0">
              <a:buNone/>
            </a:pPr>
            <a:r>
              <a:rPr lang="en-US" sz="5400" b="0" dirty="0"/>
              <a:t>b. Proactive inquiry</a:t>
            </a:r>
          </a:p>
          <a:p>
            <a:pPr marL="1114425" indent="-1114425">
              <a:buFont typeface="+mj-lt"/>
              <a:buAutoNum type="arabicPeriod"/>
            </a:pPr>
            <a:r>
              <a:rPr lang="en-US" sz="5400" b="0" dirty="0"/>
              <a:t>Essential (Authentic) questions</a:t>
            </a:r>
          </a:p>
        </p:txBody>
      </p:sp>
      <p:pic>
        <p:nvPicPr>
          <p:cNvPr id="7" name="Picture 6">
            <a:extLst>
              <a:ext uri="{FF2B5EF4-FFF2-40B4-BE49-F238E27FC236}">
                <a16:creationId xmlns:a16="http://schemas.microsoft.com/office/drawing/2014/main" id="{328915DD-8C85-F440-A54F-2623019C50D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858750" y="6476523"/>
            <a:ext cx="5124450" cy="3581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891623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68A34-53C6-FA40-87FA-C10899FE5E47}"/>
              </a:ext>
            </a:extLst>
          </p:cNvPr>
          <p:cNvSpPr>
            <a:spLocks noGrp="1"/>
          </p:cNvSpPr>
          <p:nvPr>
            <p:ph type="title"/>
          </p:nvPr>
        </p:nvSpPr>
        <p:spPr/>
        <p:txBody>
          <a:bodyPr>
            <a:normAutofit/>
          </a:bodyPr>
          <a:lstStyle/>
          <a:p>
            <a:pPr algn="l"/>
            <a:r>
              <a:rPr lang="en-US" sz="7200" b="0" dirty="0"/>
              <a:t>Don’t Be a Knower 2</a:t>
            </a:r>
          </a:p>
        </p:txBody>
      </p:sp>
      <p:sp>
        <p:nvSpPr>
          <p:cNvPr id="3" name="Content Placeholder 2">
            <a:extLst>
              <a:ext uri="{FF2B5EF4-FFF2-40B4-BE49-F238E27FC236}">
                <a16:creationId xmlns:a16="http://schemas.microsoft.com/office/drawing/2014/main" id="{BFF9D1F9-9C54-5740-A332-D31AF0B3BDFA}"/>
              </a:ext>
            </a:extLst>
          </p:cNvPr>
          <p:cNvSpPr>
            <a:spLocks noGrp="1"/>
          </p:cNvSpPr>
          <p:nvPr>
            <p:ph sz="quarter" idx="13"/>
          </p:nvPr>
        </p:nvSpPr>
        <p:spPr>
          <a:xfrm>
            <a:off x="914399" y="2598738"/>
            <a:ext cx="15400422" cy="4018630"/>
          </a:xfrm>
        </p:spPr>
        <p:txBody>
          <a:bodyPr>
            <a:noAutofit/>
          </a:bodyPr>
          <a:lstStyle/>
          <a:p>
            <a:pPr marL="0" indent="0">
              <a:buNone/>
            </a:pPr>
            <a:r>
              <a:rPr lang="en-US" sz="5800" b="0" i="1" dirty="0"/>
              <a:t>Confessions of a Knower</a:t>
            </a:r>
          </a:p>
          <a:p>
            <a:pPr marL="0" indent="0">
              <a:buNone/>
            </a:pPr>
            <a:r>
              <a:rPr lang="en-US" sz="4800" b="0" dirty="0"/>
              <a:t>In novel situations being a knower doesn’t work.</a:t>
            </a:r>
          </a:p>
          <a:p>
            <a:pPr lvl="1"/>
            <a:r>
              <a:rPr lang="en-US" sz="4800" b="0" dirty="0"/>
              <a:t> Dialogue, team learning, and discovery are essential when perusing emerging knowledge.</a:t>
            </a:r>
          </a:p>
          <a:p>
            <a:pPr marL="0" indent="0">
              <a:buNone/>
            </a:pPr>
            <a:endParaRPr lang="en-US" sz="5800" b="0" i="1" dirty="0"/>
          </a:p>
        </p:txBody>
      </p:sp>
      <p:pic>
        <p:nvPicPr>
          <p:cNvPr id="9" name="Content Placeholder 8" descr="glasses with knower in left lens and learner in right lens">
            <a:extLst>
              <a:ext uri="{FF2B5EF4-FFF2-40B4-BE49-F238E27FC236}">
                <a16:creationId xmlns:a16="http://schemas.microsoft.com/office/drawing/2014/main" id="{60E700CF-1127-614E-AC3C-F9A3BC56819F}"/>
              </a:ext>
            </a:extLst>
          </p:cNvPr>
          <p:cNvPicPr>
            <a:picLocks noGrp="1" noChangeAspect="1"/>
          </p:cNvPicPr>
          <p:nvPr>
            <p:ph sz="quarter" idx="14"/>
          </p:nvPr>
        </p:nvPicPr>
        <p:blipFill rotWithShape="1">
          <a:blip r:embed="rId2"/>
          <a:srcRect b="13906"/>
          <a:stretch/>
        </p:blipFill>
        <p:spPr>
          <a:xfrm>
            <a:off x="6580064" y="6893184"/>
            <a:ext cx="6248398" cy="2672831"/>
          </a:xfrm>
          <a:prstGeom prst="rect">
            <a:avLst/>
          </a:prstGeom>
        </p:spPr>
      </p:pic>
      <p:pic>
        <p:nvPicPr>
          <p:cNvPr id="10" name="Content Placeholder 9" descr="The Systems Thinker Building Shared Understanding Vol 16 No 7 September 2005">
            <a:extLst>
              <a:ext uri="{FF2B5EF4-FFF2-40B4-BE49-F238E27FC236}">
                <a16:creationId xmlns:a16="http://schemas.microsoft.com/office/drawing/2014/main" id="{3D3EE9CE-05FD-9A47-BAED-095FD3517740}"/>
              </a:ext>
            </a:extLst>
          </p:cNvPr>
          <p:cNvPicPr>
            <a:picLocks noGrp="1" noChangeAspect="1"/>
          </p:cNvPicPr>
          <p:nvPr>
            <p:ph sz="quarter" idx="15"/>
          </p:nvPr>
        </p:nvPicPr>
        <p:blipFill>
          <a:blip r:embed="rId3"/>
          <a:stretch>
            <a:fillRect/>
          </a:stretch>
        </p:blipFill>
        <p:spPr>
          <a:xfrm>
            <a:off x="12039602" y="183917"/>
            <a:ext cx="6248398" cy="2656505"/>
          </a:xfrm>
          <a:prstGeom prst="rect">
            <a:avLst/>
          </a:prstGeom>
          <a:effectLst>
            <a:outerShdw blurRad="50800" dist="38100" dir="2700000" algn="tl" rotWithShape="0">
              <a:prstClr val="black">
                <a:alpha val="40000"/>
              </a:prstClr>
            </a:outerShdw>
          </a:effectLst>
        </p:spPr>
      </p:pic>
      <p:sp>
        <p:nvSpPr>
          <p:cNvPr id="11" name="Content Placeholder 2">
            <a:extLst>
              <a:ext uri="{FF2B5EF4-FFF2-40B4-BE49-F238E27FC236}">
                <a16:creationId xmlns:a16="http://schemas.microsoft.com/office/drawing/2014/main" id="{F2812A93-FA26-C646-A2B4-0379C411F87F}"/>
              </a:ext>
            </a:extLst>
          </p:cNvPr>
          <p:cNvSpPr txBox="1">
            <a:spLocks/>
          </p:cNvSpPr>
          <p:nvPr/>
        </p:nvSpPr>
        <p:spPr>
          <a:xfrm>
            <a:off x="14662484" y="9564671"/>
            <a:ext cx="4948990" cy="1076824"/>
          </a:xfrm>
          <a:prstGeom prst="rect">
            <a:avLst/>
          </a:prstGeom>
        </p:spPr>
        <p:txBody>
          <a:bodyPr/>
          <a:lstStyle>
            <a:lvl1pPr marL="514350" indent="-514350" algn="l" defTabSz="685800" rtl="0" eaLnBrk="1" latinLnBrk="0" hangingPunct="1">
              <a:spcBef>
                <a:spcPct val="20000"/>
              </a:spcBef>
              <a:buFont typeface="Arial"/>
              <a:buChar char="•"/>
              <a:defRPr sz="6000" b="1" kern="1200">
                <a:solidFill>
                  <a:schemeClr val="tx1"/>
                </a:solidFill>
                <a:latin typeface="+mn-lt"/>
                <a:ea typeface="+mn-ea"/>
                <a:cs typeface="+mn-cs"/>
              </a:defRPr>
            </a:lvl1pPr>
            <a:lvl2pPr marL="1114425" indent="-428625" algn="l" defTabSz="685800" rtl="0" eaLnBrk="1" latinLnBrk="0" hangingPunct="1">
              <a:spcBef>
                <a:spcPct val="20000"/>
              </a:spcBef>
              <a:buFont typeface="Arial"/>
              <a:buChar char="–"/>
              <a:defRPr sz="6000" b="1" kern="1200">
                <a:solidFill>
                  <a:schemeClr val="tx1"/>
                </a:solidFill>
                <a:latin typeface="+mn-lt"/>
                <a:ea typeface="+mn-ea"/>
                <a:cs typeface="+mn-cs"/>
              </a:defRPr>
            </a:lvl2pPr>
            <a:lvl3pPr marL="1714500" indent="-342900" algn="l" defTabSz="685800" rtl="0" eaLnBrk="1" latinLnBrk="0" hangingPunct="1">
              <a:spcBef>
                <a:spcPct val="20000"/>
              </a:spcBef>
              <a:buFont typeface="Arial"/>
              <a:buChar char="•"/>
              <a:defRPr sz="6000" b="1" kern="1200">
                <a:solidFill>
                  <a:schemeClr val="tx1"/>
                </a:solidFill>
                <a:latin typeface="+mn-lt"/>
                <a:ea typeface="+mn-ea"/>
                <a:cs typeface="+mn-cs"/>
              </a:defRPr>
            </a:lvl3pPr>
            <a:lvl4pPr marL="2400300" indent="-342900" algn="l" defTabSz="685800" rtl="0" eaLnBrk="1" latinLnBrk="0" hangingPunct="1">
              <a:spcBef>
                <a:spcPct val="20000"/>
              </a:spcBef>
              <a:buFont typeface="Arial"/>
              <a:buChar char="–"/>
              <a:defRPr sz="6000" b="1" kern="1200">
                <a:solidFill>
                  <a:schemeClr val="tx1"/>
                </a:solidFill>
                <a:latin typeface="+mn-lt"/>
                <a:ea typeface="+mn-ea"/>
                <a:cs typeface="+mn-cs"/>
              </a:defRPr>
            </a:lvl4pPr>
            <a:lvl5pPr marL="3086100" indent="-342900" algn="l" defTabSz="685800" rtl="0" eaLnBrk="1" latinLnBrk="0" hangingPunct="1">
              <a:spcBef>
                <a:spcPct val="20000"/>
              </a:spcBef>
              <a:buFont typeface="Arial"/>
              <a:buChar char="»"/>
              <a:defRPr sz="6000" b="1" kern="1200">
                <a:solidFill>
                  <a:schemeClr val="tx1"/>
                </a:solidFill>
                <a:latin typeface="+mn-lt"/>
                <a:ea typeface="+mn-ea"/>
                <a:cs typeface="+mn-cs"/>
              </a:defRPr>
            </a:lvl5pPr>
            <a:lvl6pPr marL="3771900" indent="-342900" algn="l" defTabSz="685800" rtl="0" eaLnBrk="1" latinLnBrk="0" hangingPunct="1">
              <a:spcBef>
                <a:spcPct val="20000"/>
              </a:spcBef>
              <a:buFont typeface="Arial"/>
              <a:buChar char="•"/>
              <a:defRPr sz="3000" kern="1200">
                <a:solidFill>
                  <a:schemeClr val="tx1"/>
                </a:solidFill>
                <a:latin typeface="+mn-lt"/>
                <a:ea typeface="+mn-ea"/>
                <a:cs typeface="+mn-cs"/>
              </a:defRPr>
            </a:lvl6pPr>
            <a:lvl7pPr marL="4457700" indent="-342900" algn="l" defTabSz="685800" rtl="0" eaLnBrk="1" latinLnBrk="0" hangingPunct="1">
              <a:spcBef>
                <a:spcPct val="20000"/>
              </a:spcBef>
              <a:buFont typeface="Arial"/>
              <a:buChar char="•"/>
              <a:defRPr sz="3000" kern="1200">
                <a:solidFill>
                  <a:schemeClr val="tx1"/>
                </a:solidFill>
                <a:latin typeface="+mn-lt"/>
                <a:ea typeface="+mn-ea"/>
                <a:cs typeface="+mn-cs"/>
              </a:defRPr>
            </a:lvl7pPr>
            <a:lvl8pPr marL="5143500" indent="-342900" algn="l" defTabSz="685800" rtl="0" eaLnBrk="1" latinLnBrk="0" hangingPunct="1">
              <a:spcBef>
                <a:spcPct val="20000"/>
              </a:spcBef>
              <a:buFont typeface="Arial"/>
              <a:buChar char="•"/>
              <a:defRPr sz="3000" kern="1200">
                <a:solidFill>
                  <a:schemeClr val="tx1"/>
                </a:solidFill>
                <a:latin typeface="+mn-lt"/>
                <a:ea typeface="+mn-ea"/>
                <a:cs typeface="+mn-cs"/>
              </a:defRPr>
            </a:lvl8pPr>
            <a:lvl9pPr marL="5829300" indent="-342900" algn="l" defTabSz="685800" rtl="0" eaLnBrk="1" latinLnBrk="0" hangingPunct="1">
              <a:spcBef>
                <a:spcPct val="20000"/>
              </a:spcBef>
              <a:buFont typeface="Arial"/>
              <a:buChar char="•"/>
              <a:defRPr sz="3000" kern="1200">
                <a:solidFill>
                  <a:schemeClr val="tx1"/>
                </a:solidFill>
                <a:latin typeface="+mn-lt"/>
                <a:ea typeface="+mn-ea"/>
                <a:cs typeface="+mn-cs"/>
              </a:defRPr>
            </a:lvl9pPr>
          </a:lstStyle>
          <a:p>
            <a:pPr marL="0" indent="0">
              <a:buNone/>
            </a:pPr>
            <a:r>
              <a:rPr lang="en-US" sz="4400" b="0" dirty="0"/>
              <a:t>(</a:t>
            </a:r>
            <a:r>
              <a:rPr lang="en-US" sz="4400" b="0" dirty="0" err="1"/>
              <a:t>Hinken</a:t>
            </a:r>
            <a:r>
              <a:rPr lang="en-US" sz="4400" b="0" dirty="0"/>
              <a:t> 2005)</a:t>
            </a:r>
          </a:p>
          <a:p>
            <a:endParaRPr lang="en-US" dirty="0"/>
          </a:p>
        </p:txBody>
      </p:sp>
    </p:spTree>
    <p:extLst>
      <p:ext uri="{BB962C8B-B14F-4D97-AF65-F5344CB8AC3E}">
        <p14:creationId xmlns:p14="http://schemas.microsoft.com/office/powerpoint/2010/main" val="249201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68A34-53C6-FA40-87FA-C10899FE5E47}"/>
              </a:ext>
            </a:extLst>
          </p:cNvPr>
          <p:cNvSpPr>
            <a:spLocks noGrp="1"/>
          </p:cNvSpPr>
          <p:nvPr>
            <p:ph type="title"/>
          </p:nvPr>
        </p:nvSpPr>
        <p:spPr/>
        <p:txBody>
          <a:bodyPr>
            <a:normAutofit/>
          </a:bodyPr>
          <a:lstStyle/>
          <a:p>
            <a:pPr algn="l"/>
            <a:r>
              <a:rPr lang="en-US" sz="7200" b="0" dirty="0"/>
              <a:t>Don’t Be a Knower 3</a:t>
            </a:r>
          </a:p>
        </p:txBody>
      </p:sp>
      <p:sp>
        <p:nvSpPr>
          <p:cNvPr id="3" name="Content Placeholder 2">
            <a:extLst>
              <a:ext uri="{FF2B5EF4-FFF2-40B4-BE49-F238E27FC236}">
                <a16:creationId xmlns:a16="http://schemas.microsoft.com/office/drawing/2014/main" id="{BFF9D1F9-9C54-5740-A332-D31AF0B3BDFA}"/>
              </a:ext>
            </a:extLst>
          </p:cNvPr>
          <p:cNvSpPr>
            <a:spLocks noGrp="1"/>
          </p:cNvSpPr>
          <p:nvPr>
            <p:ph sz="quarter" idx="13"/>
          </p:nvPr>
        </p:nvSpPr>
        <p:spPr>
          <a:xfrm>
            <a:off x="914400" y="2840422"/>
            <a:ext cx="15977938" cy="4294446"/>
          </a:xfrm>
        </p:spPr>
        <p:txBody>
          <a:bodyPr>
            <a:noAutofit/>
          </a:bodyPr>
          <a:lstStyle/>
          <a:p>
            <a:pPr marL="0" indent="0">
              <a:buNone/>
            </a:pPr>
            <a:r>
              <a:rPr lang="en-US" sz="5800" b="0" i="1" dirty="0"/>
              <a:t>Confessions of a Knower</a:t>
            </a:r>
          </a:p>
          <a:p>
            <a:r>
              <a:rPr lang="en-US" sz="4800" b="0" dirty="0"/>
              <a:t> In novel situations being a knower doesn’t work.</a:t>
            </a:r>
          </a:p>
          <a:p>
            <a:pPr lvl="1"/>
            <a:r>
              <a:rPr lang="en-US" sz="4800" b="0" dirty="0"/>
              <a:t> Dialogue, team learning, and discovery are essential when perusing emerging knowledge.</a:t>
            </a:r>
          </a:p>
          <a:p>
            <a:r>
              <a:rPr lang="en-US" sz="4800" b="0" dirty="0"/>
              <a:t>Work together to re-frame the shared work.</a:t>
            </a:r>
          </a:p>
          <a:p>
            <a:pPr marL="0" indent="0">
              <a:buNone/>
            </a:pPr>
            <a:endParaRPr lang="en-US" sz="5800" b="0" i="1" dirty="0"/>
          </a:p>
        </p:txBody>
      </p:sp>
      <p:pic>
        <p:nvPicPr>
          <p:cNvPr id="9" name="Content Placeholder 8" descr="glasses with knower in left lens and learner in right lens">
            <a:extLst>
              <a:ext uri="{FF2B5EF4-FFF2-40B4-BE49-F238E27FC236}">
                <a16:creationId xmlns:a16="http://schemas.microsoft.com/office/drawing/2014/main" id="{60E700CF-1127-614E-AC3C-F9A3BC56819F}"/>
              </a:ext>
            </a:extLst>
          </p:cNvPr>
          <p:cNvPicPr>
            <a:picLocks noGrp="1" noChangeAspect="1"/>
          </p:cNvPicPr>
          <p:nvPr>
            <p:ph sz="quarter" idx="14"/>
          </p:nvPr>
        </p:nvPicPr>
        <p:blipFill rotWithShape="1">
          <a:blip r:embed="rId2"/>
          <a:srcRect b="13906"/>
          <a:stretch/>
        </p:blipFill>
        <p:spPr>
          <a:xfrm>
            <a:off x="6531938" y="7250337"/>
            <a:ext cx="6248398" cy="2672831"/>
          </a:xfrm>
          <a:prstGeom prst="rect">
            <a:avLst/>
          </a:prstGeom>
        </p:spPr>
      </p:pic>
      <p:pic>
        <p:nvPicPr>
          <p:cNvPr id="10" name="Content Placeholder 9" descr="The Systems Thinker Building Shared Understanding Vol 16 No 7 September 2005">
            <a:extLst>
              <a:ext uri="{FF2B5EF4-FFF2-40B4-BE49-F238E27FC236}">
                <a16:creationId xmlns:a16="http://schemas.microsoft.com/office/drawing/2014/main" id="{3D3EE9CE-05FD-9A47-BAED-095FD3517740}"/>
              </a:ext>
            </a:extLst>
          </p:cNvPr>
          <p:cNvPicPr>
            <a:picLocks noGrp="1" noChangeAspect="1"/>
          </p:cNvPicPr>
          <p:nvPr>
            <p:ph sz="quarter" idx="15"/>
          </p:nvPr>
        </p:nvPicPr>
        <p:blipFill>
          <a:blip r:embed="rId3"/>
          <a:stretch>
            <a:fillRect/>
          </a:stretch>
        </p:blipFill>
        <p:spPr>
          <a:xfrm>
            <a:off x="12039602" y="183917"/>
            <a:ext cx="6248398" cy="2656505"/>
          </a:xfrm>
          <a:prstGeom prst="rect">
            <a:avLst/>
          </a:prstGeom>
          <a:effectLst>
            <a:outerShdw blurRad="50800" dist="38100" dir="2700000" algn="tl" rotWithShape="0">
              <a:prstClr val="black">
                <a:alpha val="40000"/>
              </a:prstClr>
            </a:outerShdw>
          </a:effectLst>
        </p:spPr>
      </p:pic>
      <p:sp>
        <p:nvSpPr>
          <p:cNvPr id="11" name="Content Placeholder 2">
            <a:extLst>
              <a:ext uri="{FF2B5EF4-FFF2-40B4-BE49-F238E27FC236}">
                <a16:creationId xmlns:a16="http://schemas.microsoft.com/office/drawing/2014/main" id="{F2812A93-FA26-C646-A2B4-0379C411F87F}"/>
              </a:ext>
            </a:extLst>
          </p:cNvPr>
          <p:cNvSpPr txBox="1">
            <a:spLocks/>
          </p:cNvSpPr>
          <p:nvPr/>
        </p:nvSpPr>
        <p:spPr>
          <a:xfrm>
            <a:off x="14662484" y="9564671"/>
            <a:ext cx="4948990" cy="1076824"/>
          </a:xfrm>
          <a:prstGeom prst="rect">
            <a:avLst/>
          </a:prstGeom>
        </p:spPr>
        <p:txBody>
          <a:bodyPr/>
          <a:lstStyle>
            <a:lvl1pPr marL="514350" indent="-514350" algn="l" defTabSz="685800" rtl="0" eaLnBrk="1" latinLnBrk="0" hangingPunct="1">
              <a:spcBef>
                <a:spcPct val="20000"/>
              </a:spcBef>
              <a:buFont typeface="Arial"/>
              <a:buChar char="•"/>
              <a:defRPr sz="6000" b="1" kern="1200">
                <a:solidFill>
                  <a:schemeClr val="tx1"/>
                </a:solidFill>
                <a:latin typeface="+mn-lt"/>
                <a:ea typeface="+mn-ea"/>
                <a:cs typeface="+mn-cs"/>
              </a:defRPr>
            </a:lvl1pPr>
            <a:lvl2pPr marL="1114425" indent="-428625" algn="l" defTabSz="685800" rtl="0" eaLnBrk="1" latinLnBrk="0" hangingPunct="1">
              <a:spcBef>
                <a:spcPct val="20000"/>
              </a:spcBef>
              <a:buFont typeface="Arial"/>
              <a:buChar char="–"/>
              <a:defRPr sz="6000" b="1" kern="1200">
                <a:solidFill>
                  <a:schemeClr val="tx1"/>
                </a:solidFill>
                <a:latin typeface="+mn-lt"/>
                <a:ea typeface="+mn-ea"/>
                <a:cs typeface="+mn-cs"/>
              </a:defRPr>
            </a:lvl2pPr>
            <a:lvl3pPr marL="1714500" indent="-342900" algn="l" defTabSz="685800" rtl="0" eaLnBrk="1" latinLnBrk="0" hangingPunct="1">
              <a:spcBef>
                <a:spcPct val="20000"/>
              </a:spcBef>
              <a:buFont typeface="Arial"/>
              <a:buChar char="•"/>
              <a:defRPr sz="6000" b="1" kern="1200">
                <a:solidFill>
                  <a:schemeClr val="tx1"/>
                </a:solidFill>
                <a:latin typeface="+mn-lt"/>
                <a:ea typeface="+mn-ea"/>
                <a:cs typeface="+mn-cs"/>
              </a:defRPr>
            </a:lvl3pPr>
            <a:lvl4pPr marL="2400300" indent="-342900" algn="l" defTabSz="685800" rtl="0" eaLnBrk="1" latinLnBrk="0" hangingPunct="1">
              <a:spcBef>
                <a:spcPct val="20000"/>
              </a:spcBef>
              <a:buFont typeface="Arial"/>
              <a:buChar char="–"/>
              <a:defRPr sz="6000" b="1" kern="1200">
                <a:solidFill>
                  <a:schemeClr val="tx1"/>
                </a:solidFill>
                <a:latin typeface="+mn-lt"/>
                <a:ea typeface="+mn-ea"/>
                <a:cs typeface="+mn-cs"/>
              </a:defRPr>
            </a:lvl4pPr>
            <a:lvl5pPr marL="3086100" indent="-342900" algn="l" defTabSz="685800" rtl="0" eaLnBrk="1" latinLnBrk="0" hangingPunct="1">
              <a:spcBef>
                <a:spcPct val="20000"/>
              </a:spcBef>
              <a:buFont typeface="Arial"/>
              <a:buChar char="»"/>
              <a:defRPr sz="6000" b="1" kern="1200">
                <a:solidFill>
                  <a:schemeClr val="tx1"/>
                </a:solidFill>
                <a:latin typeface="+mn-lt"/>
                <a:ea typeface="+mn-ea"/>
                <a:cs typeface="+mn-cs"/>
              </a:defRPr>
            </a:lvl5pPr>
            <a:lvl6pPr marL="3771900" indent="-342900" algn="l" defTabSz="685800" rtl="0" eaLnBrk="1" latinLnBrk="0" hangingPunct="1">
              <a:spcBef>
                <a:spcPct val="20000"/>
              </a:spcBef>
              <a:buFont typeface="Arial"/>
              <a:buChar char="•"/>
              <a:defRPr sz="3000" kern="1200">
                <a:solidFill>
                  <a:schemeClr val="tx1"/>
                </a:solidFill>
                <a:latin typeface="+mn-lt"/>
                <a:ea typeface="+mn-ea"/>
                <a:cs typeface="+mn-cs"/>
              </a:defRPr>
            </a:lvl6pPr>
            <a:lvl7pPr marL="4457700" indent="-342900" algn="l" defTabSz="685800" rtl="0" eaLnBrk="1" latinLnBrk="0" hangingPunct="1">
              <a:spcBef>
                <a:spcPct val="20000"/>
              </a:spcBef>
              <a:buFont typeface="Arial"/>
              <a:buChar char="•"/>
              <a:defRPr sz="3000" kern="1200">
                <a:solidFill>
                  <a:schemeClr val="tx1"/>
                </a:solidFill>
                <a:latin typeface="+mn-lt"/>
                <a:ea typeface="+mn-ea"/>
                <a:cs typeface="+mn-cs"/>
              </a:defRPr>
            </a:lvl7pPr>
            <a:lvl8pPr marL="5143500" indent="-342900" algn="l" defTabSz="685800" rtl="0" eaLnBrk="1" latinLnBrk="0" hangingPunct="1">
              <a:spcBef>
                <a:spcPct val="20000"/>
              </a:spcBef>
              <a:buFont typeface="Arial"/>
              <a:buChar char="•"/>
              <a:defRPr sz="3000" kern="1200">
                <a:solidFill>
                  <a:schemeClr val="tx1"/>
                </a:solidFill>
                <a:latin typeface="+mn-lt"/>
                <a:ea typeface="+mn-ea"/>
                <a:cs typeface="+mn-cs"/>
              </a:defRPr>
            </a:lvl8pPr>
            <a:lvl9pPr marL="5829300" indent="-342900" algn="l" defTabSz="685800" rtl="0" eaLnBrk="1" latinLnBrk="0" hangingPunct="1">
              <a:spcBef>
                <a:spcPct val="20000"/>
              </a:spcBef>
              <a:buFont typeface="Arial"/>
              <a:buChar char="•"/>
              <a:defRPr sz="3000" kern="1200">
                <a:solidFill>
                  <a:schemeClr val="tx1"/>
                </a:solidFill>
                <a:latin typeface="+mn-lt"/>
                <a:ea typeface="+mn-ea"/>
                <a:cs typeface="+mn-cs"/>
              </a:defRPr>
            </a:lvl9pPr>
          </a:lstStyle>
          <a:p>
            <a:pPr marL="0" indent="0">
              <a:buNone/>
            </a:pPr>
            <a:r>
              <a:rPr lang="en-US" sz="4400" b="0" dirty="0"/>
              <a:t>(</a:t>
            </a:r>
            <a:r>
              <a:rPr lang="en-US" sz="4400" b="0" dirty="0" err="1"/>
              <a:t>Hinken</a:t>
            </a:r>
            <a:r>
              <a:rPr lang="en-US" sz="4400" b="0" dirty="0"/>
              <a:t> 2005)</a:t>
            </a:r>
          </a:p>
          <a:p>
            <a:endParaRPr lang="en-US" dirty="0"/>
          </a:p>
        </p:txBody>
      </p:sp>
    </p:spTree>
    <p:extLst>
      <p:ext uri="{BB962C8B-B14F-4D97-AF65-F5344CB8AC3E}">
        <p14:creationId xmlns:p14="http://schemas.microsoft.com/office/powerpoint/2010/main" val="392791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68A34-53C6-FA40-87FA-C10899FE5E47}"/>
              </a:ext>
            </a:extLst>
          </p:cNvPr>
          <p:cNvSpPr>
            <a:spLocks noGrp="1"/>
          </p:cNvSpPr>
          <p:nvPr>
            <p:ph type="title"/>
          </p:nvPr>
        </p:nvSpPr>
        <p:spPr/>
        <p:txBody>
          <a:bodyPr>
            <a:normAutofit/>
          </a:bodyPr>
          <a:lstStyle/>
          <a:p>
            <a:pPr algn="l"/>
            <a:r>
              <a:rPr lang="en-US" sz="7200" b="0" dirty="0"/>
              <a:t>Don’t Be a Knower 4</a:t>
            </a:r>
          </a:p>
        </p:txBody>
      </p:sp>
      <p:sp>
        <p:nvSpPr>
          <p:cNvPr id="3" name="Content Placeholder 2">
            <a:extLst>
              <a:ext uri="{FF2B5EF4-FFF2-40B4-BE49-F238E27FC236}">
                <a16:creationId xmlns:a16="http://schemas.microsoft.com/office/drawing/2014/main" id="{BFF9D1F9-9C54-5740-A332-D31AF0B3BDFA}"/>
              </a:ext>
            </a:extLst>
          </p:cNvPr>
          <p:cNvSpPr>
            <a:spLocks noGrp="1"/>
          </p:cNvSpPr>
          <p:nvPr>
            <p:ph sz="quarter" idx="13"/>
          </p:nvPr>
        </p:nvSpPr>
        <p:spPr>
          <a:xfrm>
            <a:off x="709863" y="2175553"/>
            <a:ext cx="16868274" cy="5581683"/>
          </a:xfrm>
        </p:spPr>
        <p:txBody>
          <a:bodyPr>
            <a:noAutofit/>
          </a:bodyPr>
          <a:lstStyle/>
          <a:p>
            <a:pPr marL="0" indent="0">
              <a:buNone/>
            </a:pPr>
            <a:r>
              <a:rPr lang="en-US" sz="5800" b="0" i="1" dirty="0"/>
              <a:t>Confessions of a Knower</a:t>
            </a:r>
          </a:p>
          <a:p>
            <a:r>
              <a:rPr lang="en-US" sz="4800" b="0" dirty="0"/>
              <a:t> In novel situations being a knower doesn’t work.</a:t>
            </a:r>
          </a:p>
          <a:p>
            <a:pPr lvl="1"/>
            <a:r>
              <a:rPr lang="en-US" sz="4800" b="0" dirty="0"/>
              <a:t> Dialogue, team learning, and discovery are essential when perusing emerging knowledge.</a:t>
            </a:r>
          </a:p>
          <a:p>
            <a:r>
              <a:rPr lang="en-US" sz="4800" b="0" dirty="0"/>
              <a:t>Work together to re-frame the shared work.</a:t>
            </a:r>
          </a:p>
          <a:p>
            <a:r>
              <a:rPr lang="en-US" sz="4800" b="0" dirty="0"/>
              <a:t>Failure is trying something that doesn’t work and then continuing to do it!</a:t>
            </a:r>
          </a:p>
          <a:p>
            <a:pPr marL="0" indent="0">
              <a:buNone/>
            </a:pPr>
            <a:endParaRPr lang="en-US" sz="5800" b="0" i="1" dirty="0"/>
          </a:p>
        </p:txBody>
      </p:sp>
      <p:pic>
        <p:nvPicPr>
          <p:cNvPr id="9" name="Content Placeholder 8" descr="glasses with knower in left lens and learner in right lens">
            <a:extLst>
              <a:ext uri="{FF2B5EF4-FFF2-40B4-BE49-F238E27FC236}">
                <a16:creationId xmlns:a16="http://schemas.microsoft.com/office/drawing/2014/main" id="{60E700CF-1127-614E-AC3C-F9A3BC56819F}"/>
              </a:ext>
            </a:extLst>
          </p:cNvPr>
          <p:cNvPicPr>
            <a:picLocks noGrp="1" noChangeAspect="1"/>
          </p:cNvPicPr>
          <p:nvPr>
            <p:ph sz="quarter" idx="14"/>
          </p:nvPr>
        </p:nvPicPr>
        <p:blipFill rotWithShape="1">
          <a:blip r:embed="rId2"/>
          <a:srcRect b="13906"/>
          <a:stretch/>
        </p:blipFill>
        <p:spPr>
          <a:xfrm>
            <a:off x="6531938" y="7250337"/>
            <a:ext cx="6248398" cy="2672831"/>
          </a:xfrm>
          <a:prstGeom prst="rect">
            <a:avLst/>
          </a:prstGeom>
        </p:spPr>
      </p:pic>
      <p:pic>
        <p:nvPicPr>
          <p:cNvPr id="10" name="Content Placeholder 9" descr="The Systems Thinker Building Shared Understanding Vol 16 No 7 September 2005">
            <a:extLst>
              <a:ext uri="{FF2B5EF4-FFF2-40B4-BE49-F238E27FC236}">
                <a16:creationId xmlns:a16="http://schemas.microsoft.com/office/drawing/2014/main" id="{3D3EE9CE-05FD-9A47-BAED-095FD3517740}"/>
              </a:ext>
            </a:extLst>
          </p:cNvPr>
          <p:cNvPicPr>
            <a:picLocks noGrp="1" noChangeAspect="1"/>
          </p:cNvPicPr>
          <p:nvPr>
            <p:ph sz="quarter" idx="15"/>
          </p:nvPr>
        </p:nvPicPr>
        <p:blipFill>
          <a:blip r:embed="rId3"/>
          <a:stretch>
            <a:fillRect/>
          </a:stretch>
        </p:blipFill>
        <p:spPr>
          <a:xfrm>
            <a:off x="12039602" y="183917"/>
            <a:ext cx="6248398" cy="2656505"/>
          </a:xfrm>
          <a:prstGeom prst="rect">
            <a:avLst/>
          </a:prstGeom>
          <a:effectLst>
            <a:outerShdw blurRad="50800" dist="38100" dir="2700000" algn="tl" rotWithShape="0">
              <a:prstClr val="black">
                <a:alpha val="40000"/>
              </a:prstClr>
            </a:outerShdw>
          </a:effectLst>
        </p:spPr>
      </p:pic>
      <p:sp>
        <p:nvSpPr>
          <p:cNvPr id="11" name="Content Placeholder 2">
            <a:extLst>
              <a:ext uri="{FF2B5EF4-FFF2-40B4-BE49-F238E27FC236}">
                <a16:creationId xmlns:a16="http://schemas.microsoft.com/office/drawing/2014/main" id="{F2812A93-FA26-C646-A2B4-0379C411F87F}"/>
              </a:ext>
            </a:extLst>
          </p:cNvPr>
          <p:cNvSpPr txBox="1">
            <a:spLocks/>
          </p:cNvSpPr>
          <p:nvPr/>
        </p:nvSpPr>
        <p:spPr>
          <a:xfrm>
            <a:off x="14662484" y="9564671"/>
            <a:ext cx="4948990" cy="1076824"/>
          </a:xfrm>
          <a:prstGeom prst="rect">
            <a:avLst/>
          </a:prstGeom>
        </p:spPr>
        <p:txBody>
          <a:bodyPr/>
          <a:lstStyle>
            <a:lvl1pPr marL="514350" indent="-514350" algn="l" defTabSz="685800" rtl="0" eaLnBrk="1" latinLnBrk="0" hangingPunct="1">
              <a:spcBef>
                <a:spcPct val="20000"/>
              </a:spcBef>
              <a:buFont typeface="Arial"/>
              <a:buChar char="•"/>
              <a:defRPr sz="6000" b="1" kern="1200">
                <a:solidFill>
                  <a:schemeClr val="tx1"/>
                </a:solidFill>
                <a:latin typeface="+mn-lt"/>
                <a:ea typeface="+mn-ea"/>
                <a:cs typeface="+mn-cs"/>
              </a:defRPr>
            </a:lvl1pPr>
            <a:lvl2pPr marL="1114425" indent="-428625" algn="l" defTabSz="685800" rtl="0" eaLnBrk="1" latinLnBrk="0" hangingPunct="1">
              <a:spcBef>
                <a:spcPct val="20000"/>
              </a:spcBef>
              <a:buFont typeface="Arial"/>
              <a:buChar char="–"/>
              <a:defRPr sz="6000" b="1" kern="1200">
                <a:solidFill>
                  <a:schemeClr val="tx1"/>
                </a:solidFill>
                <a:latin typeface="+mn-lt"/>
                <a:ea typeface="+mn-ea"/>
                <a:cs typeface="+mn-cs"/>
              </a:defRPr>
            </a:lvl2pPr>
            <a:lvl3pPr marL="1714500" indent="-342900" algn="l" defTabSz="685800" rtl="0" eaLnBrk="1" latinLnBrk="0" hangingPunct="1">
              <a:spcBef>
                <a:spcPct val="20000"/>
              </a:spcBef>
              <a:buFont typeface="Arial"/>
              <a:buChar char="•"/>
              <a:defRPr sz="6000" b="1" kern="1200">
                <a:solidFill>
                  <a:schemeClr val="tx1"/>
                </a:solidFill>
                <a:latin typeface="+mn-lt"/>
                <a:ea typeface="+mn-ea"/>
                <a:cs typeface="+mn-cs"/>
              </a:defRPr>
            </a:lvl3pPr>
            <a:lvl4pPr marL="2400300" indent="-342900" algn="l" defTabSz="685800" rtl="0" eaLnBrk="1" latinLnBrk="0" hangingPunct="1">
              <a:spcBef>
                <a:spcPct val="20000"/>
              </a:spcBef>
              <a:buFont typeface="Arial"/>
              <a:buChar char="–"/>
              <a:defRPr sz="6000" b="1" kern="1200">
                <a:solidFill>
                  <a:schemeClr val="tx1"/>
                </a:solidFill>
                <a:latin typeface="+mn-lt"/>
                <a:ea typeface="+mn-ea"/>
                <a:cs typeface="+mn-cs"/>
              </a:defRPr>
            </a:lvl4pPr>
            <a:lvl5pPr marL="3086100" indent="-342900" algn="l" defTabSz="685800" rtl="0" eaLnBrk="1" latinLnBrk="0" hangingPunct="1">
              <a:spcBef>
                <a:spcPct val="20000"/>
              </a:spcBef>
              <a:buFont typeface="Arial"/>
              <a:buChar char="»"/>
              <a:defRPr sz="6000" b="1" kern="1200">
                <a:solidFill>
                  <a:schemeClr val="tx1"/>
                </a:solidFill>
                <a:latin typeface="+mn-lt"/>
                <a:ea typeface="+mn-ea"/>
                <a:cs typeface="+mn-cs"/>
              </a:defRPr>
            </a:lvl5pPr>
            <a:lvl6pPr marL="3771900" indent="-342900" algn="l" defTabSz="685800" rtl="0" eaLnBrk="1" latinLnBrk="0" hangingPunct="1">
              <a:spcBef>
                <a:spcPct val="20000"/>
              </a:spcBef>
              <a:buFont typeface="Arial"/>
              <a:buChar char="•"/>
              <a:defRPr sz="3000" kern="1200">
                <a:solidFill>
                  <a:schemeClr val="tx1"/>
                </a:solidFill>
                <a:latin typeface="+mn-lt"/>
                <a:ea typeface="+mn-ea"/>
                <a:cs typeface="+mn-cs"/>
              </a:defRPr>
            </a:lvl6pPr>
            <a:lvl7pPr marL="4457700" indent="-342900" algn="l" defTabSz="685800" rtl="0" eaLnBrk="1" latinLnBrk="0" hangingPunct="1">
              <a:spcBef>
                <a:spcPct val="20000"/>
              </a:spcBef>
              <a:buFont typeface="Arial"/>
              <a:buChar char="•"/>
              <a:defRPr sz="3000" kern="1200">
                <a:solidFill>
                  <a:schemeClr val="tx1"/>
                </a:solidFill>
                <a:latin typeface="+mn-lt"/>
                <a:ea typeface="+mn-ea"/>
                <a:cs typeface="+mn-cs"/>
              </a:defRPr>
            </a:lvl7pPr>
            <a:lvl8pPr marL="5143500" indent="-342900" algn="l" defTabSz="685800" rtl="0" eaLnBrk="1" latinLnBrk="0" hangingPunct="1">
              <a:spcBef>
                <a:spcPct val="20000"/>
              </a:spcBef>
              <a:buFont typeface="Arial"/>
              <a:buChar char="•"/>
              <a:defRPr sz="3000" kern="1200">
                <a:solidFill>
                  <a:schemeClr val="tx1"/>
                </a:solidFill>
                <a:latin typeface="+mn-lt"/>
                <a:ea typeface="+mn-ea"/>
                <a:cs typeface="+mn-cs"/>
              </a:defRPr>
            </a:lvl8pPr>
            <a:lvl9pPr marL="5829300" indent="-342900" algn="l" defTabSz="685800" rtl="0" eaLnBrk="1" latinLnBrk="0" hangingPunct="1">
              <a:spcBef>
                <a:spcPct val="20000"/>
              </a:spcBef>
              <a:buFont typeface="Arial"/>
              <a:buChar char="•"/>
              <a:defRPr sz="3000" kern="1200">
                <a:solidFill>
                  <a:schemeClr val="tx1"/>
                </a:solidFill>
                <a:latin typeface="+mn-lt"/>
                <a:ea typeface="+mn-ea"/>
                <a:cs typeface="+mn-cs"/>
              </a:defRPr>
            </a:lvl9pPr>
          </a:lstStyle>
          <a:p>
            <a:pPr marL="0" indent="0">
              <a:buNone/>
            </a:pPr>
            <a:r>
              <a:rPr lang="en-US" sz="4400" b="0" dirty="0"/>
              <a:t>(</a:t>
            </a:r>
            <a:r>
              <a:rPr lang="en-US" sz="4400" b="0" dirty="0" err="1"/>
              <a:t>Hinken</a:t>
            </a:r>
            <a:r>
              <a:rPr lang="en-US" sz="4400" b="0" dirty="0"/>
              <a:t> 2005)</a:t>
            </a:r>
          </a:p>
          <a:p>
            <a:endParaRPr lang="en-US" dirty="0"/>
          </a:p>
        </p:txBody>
      </p:sp>
    </p:spTree>
    <p:extLst>
      <p:ext uri="{BB962C8B-B14F-4D97-AF65-F5344CB8AC3E}">
        <p14:creationId xmlns:p14="http://schemas.microsoft.com/office/powerpoint/2010/main" val="349255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33775-7B3A-9740-8192-6B325F9682B0}"/>
              </a:ext>
            </a:extLst>
          </p:cNvPr>
          <p:cNvSpPr>
            <a:spLocks noGrp="1"/>
          </p:cNvSpPr>
          <p:nvPr>
            <p:ph type="title"/>
          </p:nvPr>
        </p:nvSpPr>
        <p:spPr>
          <a:xfrm>
            <a:off x="2971800" y="45243"/>
            <a:ext cx="12344400" cy="1714500"/>
          </a:xfrm>
        </p:spPr>
        <p:txBody>
          <a:bodyPr>
            <a:normAutofit/>
          </a:bodyPr>
          <a:lstStyle/>
          <a:p>
            <a:r>
              <a:rPr lang="en-US" sz="7200" b="0" dirty="0"/>
              <a:t>The Freedom to Fail</a:t>
            </a:r>
          </a:p>
        </p:txBody>
      </p:sp>
      <p:sp>
        <p:nvSpPr>
          <p:cNvPr id="3" name="Content Placeholder 2">
            <a:extLst>
              <a:ext uri="{FF2B5EF4-FFF2-40B4-BE49-F238E27FC236}">
                <a16:creationId xmlns:a16="http://schemas.microsoft.com/office/drawing/2014/main" id="{603BF17D-B7C2-924A-8B03-6FABE7EE696F}"/>
              </a:ext>
            </a:extLst>
          </p:cNvPr>
          <p:cNvSpPr>
            <a:spLocks noGrp="1"/>
          </p:cNvSpPr>
          <p:nvPr>
            <p:ph idx="1"/>
          </p:nvPr>
        </p:nvSpPr>
        <p:spPr>
          <a:xfrm>
            <a:off x="1097280" y="1759743"/>
            <a:ext cx="14904720" cy="6561297"/>
          </a:xfrm>
        </p:spPr>
        <p:txBody>
          <a:bodyPr>
            <a:normAutofit/>
          </a:bodyPr>
          <a:lstStyle/>
          <a:p>
            <a:r>
              <a:rPr lang="en-US" sz="5600" b="0" dirty="0"/>
              <a:t>Failure can be even more helpful than success.</a:t>
            </a:r>
          </a:p>
          <a:p>
            <a:r>
              <a:rPr lang="en-US" sz="5600" b="0" dirty="0"/>
              <a:t>Risk and failure are important parts of the creative process.</a:t>
            </a:r>
          </a:p>
          <a:p>
            <a:r>
              <a:rPr lang="en-US" sz="5600" b="0" dirty="0"/>
              <a:t>Finding out that I/we are wrong can be be even more helpful than being right because it opens up more opportunities to learn.</a:t>
            </a:r>
          </a:p>
        </p:txBody>
      </p:sp>
      <p:pic>
        <p:nvPicPr>
          <p:cNvPr id="4" name="Picture 3">
            <a:extLst>
              <a:ext uri="{FF2B5EF4-FFF2-40B4-BE49-F238E27FC236}">
                <a16:creationId xmlns:a16="http://schemas.microsoft.com/office/drawing/2014/main" id="{7FEFFB03-B919-CF4B-B4F6-57F9C99883D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818122" y="7955281"/>
            <a:ext cx="2331719" cy="2331719"/>
          </a:xfrm>
          <a:prstGeom prst="rect">
            <a:avLst/>
          </a:prstGeom>
        </p:spPr>
      </p:pic>
      <p:sp>
        <p:nvSpPr>
          <p:cNvPr id="6" name="Content Placeholder 2">
            <a:extLst>
              <a:ext uri="{FF2B5EF4-FFF2-40B4-BE49-F238E27FC236}">
                <a16:creationId xmlns:a16="http://schemas.microsoft.com/office/drawing/2014/main" id="{BF6F3305-F603-3C4B-8B0A-2A36FA5C3093}"/>
              </a:ext>
            </a:extLst>
          </p:cNvPr>
          <p:cNvSpPr txBox="1">
            <a:spLocks/>
          </p:cNvSpPr>
          <p:nvPr/>
        </p:nvSpPr>
        <p:spPr>
          <a:xfrm>
            <a:off x="13383330" y="9375407"/>
            <a:ext cx="4948990" cy="1076824"/>
          </a:xfrm>
          <a:prstGeom prst="rect">
            <a:avLst/>
          </a:prstGeom>
        </p:spPr>
        <p:txBody>
          <a:bodyPr/>
          <a:lstStyle>
            <a:lvl1pPr marL="514350" indent="-514350" algn="l" defTabSz="685800" rtl="0" eaLnBrk="1" latinLnBrk="0" hangingPunct="1">
              <a:spcBef>
                <a:spcPct val="20000"/>
              </a:spcBef>
              <a:buFont typeface="Arial"/>
              <a:buChar char="•"/>
              <a:defRPr sz="6000" b="1" kern="1200">
                <a:solidFill>
                  <a:schemeClr val="tx1"/>
                </a:solidFill>
                <a:latin typeface="+mn-lt"/>
                <a:ea typeface="+mn-ea"/>
                <a:cs typeface="+mn-cs"/>
              </a:defRPr>
            </a:lvl1pPr>
            <a:lvl2pPr marL="1114425" indent="-428625" algn="l" defTabSz="685800" rtl="0" eaLnBrk="1" latinLnBrk="0" hangingPunct="1">
              <a:spcBef>
                <a:spcPct val="20000"/>
              </a:spcBef>
              <a:buFont typeface="Arial"/>
              <a:buChar char="–"/>
              <a:defRPr sz="6000" b="1" kern="1200">
                <a:solidFill>
                  <a:schemeClr val="tx1"/>
                </a:solidFill>
                <a:latin typeface="+mn-lt"/>
                <a:ea typeface="+mn-ea"/>
                <a:cs typeface="+mn-cs"/>
              </a:defRPr>
            </a:lvl2pPr>
            <a:lvl3pPr marL="1714500" indent="-342900" algn="l" defTabSz="685800" rtl="0" eaLnBrk="1" latinLnBrk="0" hangingPunct="1">
              <a:spcBef>
                <a:spcPct val="20000"/>
              </a:spcBef>
              <a:buFont typeface="Arial"/>
              <a:buChar char="•"/>
              <a:defRPr sz="6000" b="1" kern="1200">
                <a:solidFill>
                  <a:schemeClr val="tx1"/>
                </a:solidFill>
                <a:latin typeface="+mn-lt"/>
                <a:ea typeface="+mn-ea"/>
                <a:cs typeface="+mn-cs"/>
              </a:defRPr>
            </a:lvl3pPr>
            <a:lvl4pPr marL="2400300" indent="-342900" algn="l" defTabSz="685800" rtl="0" eaLnBrk="1" latinLnBrk="0" hangingPunct="1">
              <a:spcBef>
                <a:spcPct val="20000"/>
              </a:spcBef>
              <a:buFont typeface="Arial"/>
              <a:buChar char="–"/>
              <a:defRPr sz="6000" b="1" kern="1200">
                <a:solidFill>
                  <a:schemeClr val="tx1"/>
                </a:solidFill>
                <a:latin typeface="+mn-lt"/>
                <a:ea typeface="+mn-ea"/>
                <a:cs typeface="+mn-cs"/>
              </a:defRPr>
            </a:lvl4pPr>
            <a:lvl5pPr marL="3086100" indent="-342900" algn="l" defTabSz="685800" rtl="0" eaLnBrk="1" latinLnBrk="0" hangingPunct="1">
              <a:spcBef>
                <a:spcPct val="20000"/>
              </a:spcBef>
              <a:buFont typeface="Arial"/>
              <a:buChar char="»"/>
              <a:defRPr sz="6000" b="1" kern="1200">
                <a:solidFill>
                  <a:schemeClr val="tx1"/>
                </a:solidFill>
                <a:latin typeface="+mn-lt"/>
                <a:ea typeface="+mn-ea"/>
                <a:cs typeface="+mn-cs"/>
              </a:defRPr>
            </a:lvl5pPr>
            <a:lvl6pPr marL="3771900" indent="-342900" algn="l" defTabSz="685800" rtl="0" eaLnBrk="1" latinLnBrk="0" hangingPunct="1">
              <a:spcBef>
                <a:spcPct val="20000"/>
              </a:spcBef>
              <a:buFont typeface="Arial"/>
              <a:buChar char="•"/>
              <a:defRPr sz="3000" kern="1200">
                <a:solidFill>
                  <a:schemeClr val="tx1"/>
                </a:solidFill>
                <a:latin typeface="+mn-lt"/>
                <a:ea typeface="+mn-ea"/>
                <a:cs typeface="+mn-cs"/>
              </a:defRPr>
            </a:lvl6pPr>
            <a:lvl7pPr marL="4457700" indent="-342900" algn="l" defTabSz="685800" rtl="0" eaLnBrk="1" latinLnBrk="0" hangingPunct="1">
              <a:spcBef>
                <a:spcPct val="20000"/>
              </a:spcBef>
              <a:buFont typeface="Arial"/>
              <a:buChar char="•"/>
              <a:defRPr sz="3000" kern="1200">
                <a:solidFill>
                  <a:schemeClr val="tx1"/>
                </a:solidFill>
                <a:latin typeface="+mn-lt"/>
                <a:ea typeface="+mn-ea"/>
                <a:cs typeface="+mn-cs"/>
              </a:defRPr>
            </a:lvl7pPr>
            <a:lvl8pPr marL="5143500" indent="-342900" algn="l" defTabSz="685800" rtl="0" eaLnBrk="1" latinLnBrk="0" hangingPunct="1">
              <a:spcBef>
                <a:spcPct val="20000"/>
              </a:spcBef>
              <a:buFont typeface="Arial"/>
              <a:buChar char="•"/>
              <a:defRPr sz="3000" kern="1200">
                <a:solidFill>
                  <a:schemeClr val="tx1"/>
                </a:solidFill>
                <a:latin typeface="+mn-lt"/>
                <a:ea typeface="+mn-ea"/>
                <a:cs typeface="+mn-cs"/>
              </a:defRPr>
            </a:lvl8pPr>
            <a:lvl9pPr marL="5829300" indent="-342900" algn="l" defTabSz="685800" rtl="0" eaLnBrk="1" latinLnBrk="0" hangingPunct="1">
              <a:spcBef>
                <a:spcPct val="20000"/>
              </a:spcBef>
              <a:buFont typeface="Arial"/>
              <a:buChar char="•"/>
              <a:defRPr sz="3000" kern="1200">
                <a:solidFill>
                  <a:schemeClr val="tx1"/>
                </a:solidFill>
                <a:latin typeface="+mn-lt"/>
                <a:ea typeface="+mn-ea"/>
                <a:cs typeface="+mn-cs"/>
              </a:defRPr>
            </a:lvl9pPr>
          </a:lstStyle>
          <a:p>
            <a:pPr marL="0" indent="0">
              <a:buFont typeface="Arial"/>
              <a:buNone/>
            </a:pPr>
            <a:r>
              <a:rPr lang="en-US" sz="4400" b="0" dirty="0"/>
              <a:t>Edmondson 2012</a:t>
            </a:r>
          </a:p>
          <a:p>
            <a:endParaRPr lang="en-US" dirty="0"/>
          </a:p>
        </p:txBody>
      </p:sp>
    </p:spTree>
    <p:extLst>
      <p:ext uri="{BB962C8B-B14F-4D97-AF65-F5344CB8AC3E}">
        <p14:creationId xmlns:p14="http://schemas.microsoft.com/office/powerpoint/2010/main" val="116232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A477F6-B0AF-214F-870D-97A5C8E85F53}"/>
              </a:ext>
            </a:extLst>
          </p:cNvPr>
          <p:cNvSpPr>
            <a:spLocks noGrp="1"/>
          </p:cNvSpPr>
          <p:nvPr>
            <p:ph type="title"/>
          </p:nvPr>
        </p:nvSpPr>
        <p:spPr/>
        <p:txBody>
          <a:bodyPr>
            <a:normAutofit/>
          </a:bodyPr>
          <a:lstStyle/>
          <a:p>
            <a:r>
              <a:rPr lang="en-US" sz="7600" b="0" dirty="0">
                <a:latin typeface="+mn-lt"/>
              </a:rPr>
              <a:t>Failing to fail…</a:t>
            </a:r>
          </a:p>
        </p:txBody>
      </p:sp>
      <p:pic>
        <p:nvPicPr>
          <p:cNvPr id="5" name="Content Placeholder 4" descr="Certificate of failure">
            <a:extLst>
              <a:ext uri="{FF2B5EF4-FFF2-40B4-BE49-F238E27FC236}">
                <a16:creationId xmlns:a16="http://schemas.microsoft.com/office/drawing/2014/main" id="{5C758AF5-AB1A-D240-BD0A-D74E727667C3}"/>
              </a:ext>
            </a:extLst>
          </p:cNvPr>
          <p:cNvPicPr>
            <a:picLocks noGrp="1" noChangeAspect="1"/>
          </p:cNvPicPr>
          <p:nvPr>
            <p:ph idx="1"/>
          </p:nvPr>
        </p:nvPicPr>
        <p:blipFill>
          <a:blip r:embed="rId2"/>
          <a:stretch>
            <a:fillRect/>
          </a:stretch>
        </p:blipFill>
        <p:spPr>
          <a:xfrm>
            <a:off x="5305925" y="2382253"/>
            <a:ext cx="7336142" cy="5668837"/>
          </a:xfrm>
          <a:prstGeom prst="rect">
            <a:avLst/>
          </a:prstGeom>
          <a:effectLst>
            <a:outerShdw blurRad="215900" dist="38100" dir="2700000" sx="102000" sy="102000" algn="tl" rotWithShape="0">
              <a:prstClr val="black">
                <a:alpha val="40000"/>
              </a:prstClr>
            </a:outerShdw>
          </a:effectLst>
        </p:spPr>
      </p:pic>
    </p:spTree>
    <p:extLst>
      <p:ext uri="{BB962C8B-B14F-4D97-AF65-F5344CB8AC3E}">
        <p14:creationId xmlns:p14="http://schemas.microsoft.com/office/powerpoint/2010/main" val="1725227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F0A477F6-B0AF-214F-870D-97A5C8E85F53}"/>
              </a:ext>
            </a:extLst>
          </p:cNvPr>
          <p:cNvSpPr>
            <a:spLocks noGrp="1"/>
          </p:cNvSpPr>
          <p:nvPr>
            <p:ph type="title"/>
          </p:nvPr>
        </p:nvSpPr>
        <p:spPr/>
        <p:txBody>
          <a:bodyPr>
            <a:normAutofit/>
          </a:bodyPr>
          <a:lstStyle/>
          <a:p>
            <a:r>
              <a:rPr lang="en-US" sz="7600" b="0" dirty="0">
                <a:latin typeface="+mn-lt"/>
              </a:rPr>
              <a:t>Failing Quote Continued</a:t>
            </a:r>
          </a:p>
        </p:txBody>
      </p:sp>
      <p:sp>
        <p:nvSpPr>
          <p:cNvPr id="5" name="Subtitle 4">
            <a:extLst>
              <a:ext uri="{FF2B5EF4-FFF2-40B4-BE49-F238E27FC236}">
                <a16:creationId xmlns:a16="http://schemas.microsoft.com/office/drawing/2014/main" id="{5BCDF432-37AE-5E40-BBDC-2F47E985E5CD}"/>
              </a:ext>
            </a:extLst>
          </p:cNvPr>
          <p:cNvSpPr>
            <a:spLocks noGrp="1"/>
          </p:cNvSpPr>
          <p:nvPr>
            <p:ph sz="half" idx="1"/>
          </p:nvPr>
        </p:nvSpPr>
        <p:spPr>
          <a:xfrm>
            <a:off x="2236573" y="821283"/>
            <a:ext cx="13814854" cy="8644433"/>
          </a:xfrm>
        </p:spPr>
        <p:txBody>
          <a:bodyPr>
            <a:normAutofit/>
          </a:bodyPr>
          <a:lstStyle/>
          <a:p>
            <a:pPr marL="0" indent="0" algn="ctr">
              <a:spcAft>
                <a:spcPts val="43800"/>
              </a:spcAft>
              <a:buNone/>
            </a:pPr>
            <a:r>
              <a:rPr lang="en-US" sz="7600" b="0" dirty="0"/>
              <a:t>Failing to fail…</a:t>
            </a:r>
          </a:p>
          <a:p>
            <a:pPr marL="0" indent="0" algn="ctr">
              <a:spcAft>
                <a:spcPts val="36000"/>
              </a:spcAft>
              <a:buNone/>
            </a:pPr>
            <a:r>
              <a:rPr lang="en-US" sz="7600" b="0" dirty="0"/>
              <a:t>…is the real failure</a:t>
            </a:r>
          </a:p>
        </p:txBody>
      </p:sp>
      <p:pic>
        <p:nvPicPr>
          <p:cNvPr id="6" name="Content Placeholder 5" descr="Certificate of Failure">
            <a:extLst>
              <a:ext uri="{FF2B5EF4-FFF2-40B4-BE49-F238E27FC236}">
                <a16:creationId xmlns:a16="http://schemas.microsoft.com/office/drawing/2014/main" id="{24953739-34E0-B541-B3A5-BF4B71712275}"/>
              </a:ext>
            </a:extLst>
          </p:cNvPr>
          <p:cNvPicPr>
            <a:picLocks noGrp="1" noChangeAspect="1"/>
          </p:cNvPicPr>
          <p:nvPr>
            <p:ph sz="half" idx="2"/>
          </p:nvPr>
        </p:nvPicPr>
        <p:blipFill>
          <a:blip r:embed="rId2"/>
          <a:stretch>
            <a:fillRect/>
          </a:stretch>
        </p:blipFill>
        <p:spPr>
          <a:xfrm>
            <a:off x="6104348" y="2722590"/>
            <a:ext cx="5696900" cy="4402150"/>
          </a:xfrm>
          <a:prstGeom prst="rect">
            <a:avLst/>
          </a:prstGeom>
          <a:effectLst>
            <a:outerShdw blurRad="215900" dist="38100" dir="2700000" sx="102000" sy="102000" algn="tl" rotWithShape="0">
              <a:prstClr val="black">
                <a:alpha val="40000"/>
              </a:prstClr>
            </a:outerShdw>
          </a:effectLst>
        </p:spPr>
      </p:pic>
    </p:spTree>
    <p:extLst>
      <p:ext uri="{BB962C8B-B14F-4D97-AF65-F5344CB8AC3E}">
        <p14:creationId xmlns:p14="http://schemas.microsoft.com/office/powerpoint/2010/main" val="813275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C5BE5-6F35-B740-9881-5396F52F1E5A}"/>
              </a:ext>
            </a:extLst>
          </p:cNvPr>
          <p:cNvSpPr>
            <a:spLocks noGrp="1"/>
          </p:cNvSpPr>
          <p:nvPr>
            <p:ph type="title"/>
          </p:nvPr>
        </p:nvSpPr>
        <p:spPr>
          <a:xfrm>
            <a:off x="2286000" y="287079"/>
            <a:ext cx="13716000" cy="1839378"/>
          </a:xfrm>
        </p:spPr>
        <p:txBody>
          <a:bodyPr>
            <a:normAutofit/>
          </a:bodyPr>
          <a:lstStyle/>
          <a:p>
            <a:r>
              <a:rPr lang="en-US" sz="7200" b="0" dirty="0"/>
              <a:t>Supports for Psychological Safety 4</a:t>
            </a:r>
          </a:p>
        </p:txBody>
      </p:sp>
      <p:sp>
        <p:nvSpPr>
          <p:cNvPr id="3" name="Content Placeholder 2">
            <a:extLst>
              <a:ext uri="{FF2B5EF4-FFF2-40B4-BE49-F238E27FC236}">
                <a16:creationId xmlns:a16="http://schemas.microsoft.com/office/drawing/2014/main" id="{E96193DC-E9BB-D545-9523-5CBDD4B3C44D}"/>
              </a:ext>
            </a:extLst>
          </p:cNvPr>
          <p:cNvSpPr>
            <a:spLocks noGrp="1"/>
          </p:cNvSpPr>
          <p:nvPr>
            <p:ph idx="1"/>
          </p:nvPr>
        </p:nvSpPr>
        <p:spPr>
          <a:xfrm>
            <a:off x="1432560" y="2126457"/>
            <a:ext cx="12710160" cy="5974080"/>
          </a:xfrm>
        </p:spPr>
        <p:txBody>
          <a:bodyPr>
            <a:noAutofit/>
          </a:bodyPr>
          <a:lstStyle/>
          <a:p>
            <a:pPr marL="1114425" indent="-1114425">
              <a:buFont typeface="+mj-lt"/>
              <a:buAutoNum type="arabicPeriod"/>
            </a:pPr>
            <a:r>
              <a:rPr lang="en-US" sz="5400" b="0" dirty="0"/>
              <a:t>Framing</a:t>
            </a:r>
          </a:p>
          <a:p>
            <a:pPr marL="1114425" indent="-1114425">
              <a:buFont typeface="+mj-lt"/>
              <a:buAutoNum type="arabicPeriod"/>
            </a:pPr>
            <a:r>
              <a:rPr lang="en-US" sz="5400" b="0" dirty="0"/>
              <a:t>Radical Transparency/ Extreme Candor</a:t>
            </a:r>
          </a:p>
          <a:p>
            <a:pPr marL="1114425" indent="-1114425">
              <a:buFont typeface="+mj-lt"/>
              <a:buAutoNum type="arabicPeriod"/>
            </a:pPr>
            <a:r>
              <a:rPr lang="en-US" sz="5400" b="0" dirty="0"/>
              <a:t>Humility and Inquiry</a:t>
            </a:r>
          </a:p>
          <a:p>
            <a:pPr marL="600075" lvl="1" indent="0">
              <a:buNone/>
            </a:pPr>
            <a:r>
              <a:rPr lang="en-US" sz="5400" b="0" dirty="0"/>
              <a:t>a. Situational humility</a:t>
            </a:r>
          </a:p>
          <a:p>
            <a:pPr marL="600075" lvl="1" indent="0">
              <a:buNone/>
            </a:pPr>
            <a:r>
              <a:rPr lang="en-US" sz="5400" b="0" dirty="0"/>
              <a:t>b. Proactive inquiry</a:t>
            </a:r>
          </a:p>
          <a:p>
            <a:pPr marL="1114425" indent="-1114425">
              <a:buFont typeface="+mj-lt"/>
              <a:buAutoNum type="arabicPeriod"/>
            </a:pPr>
            <a:r>
              <a:rPr lang="en-US" sz="5400" b="0" dirty="0"/>
              <a:t>Essential (Authentic) questions</a:t>
            </a:r>
          </a:p>
        </p:txBody>
      </p:sp>
      <p:pic>
        <p:nvPicPr>
          <p:cNvPr id="7" name="Picture 6">
            <a:extLst>
              <a:ext uri="{FF2B5EF4-FFF2-40B4-BE49-F238E27FC236}">
                <a16:creationId xmlns:a16="http://schemas.microsoft.com/office/drawing/2014/main" id="{328915DD-8C85-F440-A54F-2623019C50D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858750" y="6476523"/>
            <a:ext cx="5124450" cy="3581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Rectangle 4">
            <a:extLst>
              <a:ext uri="{C183D7F6-B498-43B3-948B-1728B52AA6E4}">
                <adec:decorative xmlns:adec="http://schemas.microsoft.com/office/drawing/2017/decorative" val="1"/>
              </a:ext>
            </a:extLst>
          </p:cNvPr>
          <p:cNvSpPr/>
          <p:nvPr/>
        </p:nvSpPr>
        <p:spPr>
          <a:xfrm>
            <a:off x="1097280" y="4175761"/>
            <a:ext cx="8305800" cy="2834640"/>
          </a:xfrm>
          <a:prstGeom prst="rect">
            <a:avLst/>
          </a:prstGeom>
          <a:noFill/>
          <a:ln w="5715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2419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8BA16-91E4-A34C-8BC6-79FD141B6919}"/>
              </a:ext>
            </a:extLst>
          </p:cNvPr>
          <p:cNvSpPr>
            <a:spLocks noGrp="1"/>
          </p:cNvSpPr>
          <p:nvPr>
            <p:ph type="title"/>
          </p:nvPr>
        </p:nvSpPr>
        <p:spPr/>
        <p:txBody>
          <a:bodyPr>
            <a:normAutofit/>
          </a:bodyPr>
          <a:lstStyle/>
          <a:p>
            <a:r>
              <a:rPr lang="en-US" sz="7200" b="0" dirty="0"/>
              <a:t>Situational Humility 1</a:t>
            </a:r>
          </a:p>
        </p:txBody>
      </p:sp>
      <p:pic>
        <p:nvPicPr>
          <p:cNvPr id="6" name="Content Placeholder 5" descr="Book Cover Edgar H. Schein Humble Inquiry">
            <a:extLst>
              <a:ext uri="{FF2B5EF4-FFF2-40B4-BE49-F238E27FC236}">
                <a16:creationId xmlns:a16="http://schemas.microsoft.com/office/drawing/2014/main" id="{FF264C8E-A570-4F4A-AD13-43169CBCFE95}"/>
              </a:ext>
            </a:extLst>
          </p:cNvPr>
          <p:cNvPicPr>
            <a:picLocks noGrp="1" noChangeAspect="1"/>
          </p:cNvPicPr>
          <p:nvPr>
            <p:ph idx="1"/>
          </p:nvPr>
        </p:nvPicPr>
        <p:blipFill>
          <a:blip r:embed="rId2"/>
          <a:stretch>
            <a:fillRect/>
          </a:stretch>
        </p:blipFill>
        <p:spPr>
          <a:xfrm rot="20701571">
            <a:off x="15083341" y="5574183"/>
            <a:ext cx="2343394" cy="362425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07318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8BA16-91E4-A34C-8BC6-79FD141B6919}"/>
              </a:ext>
            </a:extLst>
          </p:cNvPr>
          <p:cNvSpPr>
            <a:spLocks noGrp="1"/>
          </p:cNvSpPr>
          <p:nvPr>
            <p:ph type="title"/>
          </p:nvPr>
        </p:nvSpPr>
        <p:spPr>
          <a:xfrm>
            <a:off x="2971800" y="0"/>
            <a:ext cx="12344400" cy="1714500"/>
          </a:xfrm>
        </p:spPr>
        <p:txBody>
          <a:bodyPr>
            <a:normAutofit/>
          </a:bodyPr>
          <a:lstStyle/>
          <a:p>
            <a:r>
              <a:rPr lang="en-US" sz="7200" b="0" dirty="0"/>
              <a:t>Situational Humility 2</a:t>
            </a:r>
          </a:p>
        </p:txBody>
      </p:sp>
      <p:sp>
        <p:nvSpPr>
          <p:cNvPr id="3" name="Content Placeholder 2">
            <a:extLst>
              <a:ext uri="{FF2B5EF4-FFF2-40B4-BE49-F238E27FC236}">
                <a16:creationId xmlns:a16="http://schemas.microsoft.com/office/drawing/2014/main" id="{CA606CB3-477C-3448-8113-2F9CB2128F70}"/>
              </a:ext>
            </a:extLst>
          </p:cNvPr>
          <p:cNvSpPr>
            <a:spLocks noGrp="1"/>
          </p:cNvSpPr>
          <p:nvPr>
            <p:ph idx="1"/>
          </p:nvPr>
        </p:nvSpPr>
        <p:spPr>
          <a:xfrm>
            <a:off x="807720" y="1714502"/>
            <a:ext cx="16032480" cy="7261858"/>
          </a:xfrm>
        </p:spPr>
        <p:txBody>
          <a:bodyPr>
            <a:normAutofit/>
          </a:bodyPr>
          <a:lstStyle/>
          <a:p>
            <a:r>
              <a:rPr lang="en-US" sz="4800" b="0" dirty="0"/>
              <a:t>Situational Humility is the simple recognition that we are trying to answer questions that we don’t know the answer to</a:t>
            </a:r>
          </a:p>
        </p:txBody>
      </p:sp>
      <p:pic>
        <p:nvPicPr>
          <p:cNvPr id="7" name="Content Placeholder 5" descr="Book Cover Edgar H. Schein Humble Inquiry">
            <a:extLst>
              <a:ext uri="{FF2B5EF4-FFF2-40B4-BE49-F238E27FC236}">
                <a16:creationId xmlns:a16="http://schemas.microsoft.com/office/drawing/2014/main" id="{7B370B0A-C239-2A45-8FE3-6589377C8F96}"/>
              </a:ext>
            </a:extLst>
          </p:cNvPr>
          <p:cNvPicPr>
            <a:picLocks noChangeAspect="1"/>
          </p:cNvPicPr>
          <p:nvPr/>
        </p:nvPicPr>
        <p:blipFill>
          <a:blip r:embed="rId2"/>
          <a:stretch>
            <a:fillRect/>
          </a:stretch>
        </p:blipFill>
        <p:spPr>
          <a:xfrm rot="20701571">
            <a:off x="14914900" y="5586638"/>
            <a:ext cx="2343394" cy="3624255"/>
          </a:xfrm>
          <a:prstGeom prst="rect">
            <a:avLst/>
          </a:prstGeom>
          <a:effectLst>
            <a:outerShdw blurRad="50800" dist="38100" dir="2700000" algn="tl" rotWithShape="0">
              <a:prstClr val="black">
                <a:alpha val="40000"/>
              </a:prstClr>
            </a:outerShdw>
          </a:effectLst>
        </p:spPr>
      </p:pic>
      <p:sp>
        <p:nvSpPr>
          <p:cNvPr id="8" name="Content Placeholder 2">
            <a:extLst>
              <a:ext uri="{FF2B5EF4-FFF2-40B4-BE49-F238E27FC236}">
                <a16:creationId xmlns:a16="http://schemas.microsoft.com/office/drawing/2014/main" id="{7A826739-63D3-A04F-A280-F4C7AC6AFECA}"/>
              </a:ext>
            </a:extLst>
          </p:cNvPr>
          <p:cNvSpPr txBox="1">
            <a:spLocks/>
          </p:cNvSpPr>
          <p:nvPr/>
        </p:nvSpPr>
        <p:spPr>
          <a:xfrm>
            <a:off x="7295351" y="9210176"/>
            <a:ext cx="4948990" cy="1076824"/>
          </a:xfrm>
          <a:prstGeom prst="rect">
            <a:avLst/>
          </a:prstGeom>
        </p:spPr>
        <p:txBody>
          <a:bodyPr/>
          <a:lstStyle>
            <a:lvl1pPr marL="514350" indent="-514350" algn="l" defTabSz="685800" rtl="0" eaLnBrk="1" latinLnBrk="0" hangingPunct="1">
              <a:spcBef>
                <a:spcPct val="20000"/>
              </a:spcBef>
              <a:buFont typeface="Arial"/>
              <a:buChar char="•"/>
              <a:defRPr sz="6000" b="1" kern="1200">
                <a:solidFill>
                  <a:schemeClr val="tx1"/>
                </a:solidFill>
                <a:latin typeface="+mn-lt"/>
                <a:ea typeface="+mn-ea"/>
                <a:cs typeface="+mn-cs"/>
              </a:defRPr>
            </a:lvl1pPr>
            <a:lvl2pPr marL="1114425" indent="-428625" algn="l" defTabSz="685800" rtl="0" eaLnBrk="1" latinLnBrk="0" hangingPunct="1">
              <a:spcBef>
                <a:spcPct val="20000"/>
              </a:spcBef>
              <a:buFont typeface="Arial"/>
              <a:buChar char="–"/>
              <a:defRPr sz="6000" b="1" kern="1200">
                <a:solidFill>
                  <a:schemeClr val="tx1"/>
                </a:solidFill>
                <a:latin typeface="+mn-lt"/>
                <a:ea typeface="+mn-ea"/>
                <a:cs typeface="+mn-cs"/>
              </a:defRPr>
            </a:lvl2pPr>
            <a:lvl3pPr marL="1714500" indent="-342900" algn="l" defTabSz="685800" rtl="0" eaLnBrk="1" latinLnBrk="0" hangingPunct="1">
              <a:spcBef>
                <a:spcPct val="20000"/>
              </a:spcBef>
              <a:buFont typeface="Arial"/>
              <a:buChar char="•"/>
              <a:defRPr sz="6000" b="1" kern="1200">
                <a:solidFill>
                  <a:schemeClr val="tx1"/>
                </a:solidFill>
                <a:latin typeface="+mn-lt"/>
                <a:ea typeface="+mn-ea"/>
                <a:cs typeface="+mn-cs"/>
              </a:defRPr>
            </a:lvl3pPr>
            <a:lvl4pPr marL="2400300" indent="-342900" algn="l" defTabSz="685800" rtl="0" eaLnBrk="1" latinLnBrk="0" hangingPunct="1">
              <a:spcBef>
                <a:spcPct val="20000"/>
              </a:spcBef>
              <a:buFont typeface="Arial"/>
              <a:buChar char="–"/>
              <a:defRPr sz="6000" b="1" kern="1200">
                <a:solidFill>
                  <a:schemeClr val="tx1"/>
                </a:solidFill>
                <a:latin typeface="+mn-lt"/>
                <a:ea typeface="+mn-ea"/>
                <a:cs typeface="+mn-cs"/>
              </a:defRPr>
            </a:lvl4pPr>
            <a:lvl5pPr marL="3086100" indent="-342900" algn="l" defTabSz="685800" rtl="0" eaLnBrk="1" latinLnBrk="0" hangingPunct="1">
              <a:spcBef>
                <a:spcPct val="20000"/>
              </a:spcBef>
              <a:buFont typeface="Arial"/>
              <a:buChar char="»"/>
              <a:defRPr sz="6000" b="1" kern="1200">
                <a:solidFill>
                  <a:schemeClr val="tx1"/>
                </a:solidFill>
                <a:latin typeface="+mn-lt"/>
                <a:ea typeface="+mn-ea"/>
                <a:cs typeface="+mn-cs"/>
              </a:defRPr>
            </a:lvl5pPr>
            <a:lvl6pPr marL="3771900" indent="-342900" algn="l" defTabSz="685800" rtl="0" eaLnBrk="1" latinLnBrk="0" hangingPunct="1">
              <a:spcBef>
                <a:spcPct val="20000"/>
              </a:spcBef>
              <a:buFont typeface="Arial"/>
              <a:buChar char="•"/>
              <a:defRPr sz="3000" kern="1200">
                <a:solidFill>
                  <a:schemeClr val="tx1"/>
                </a:solidFill>
                <a:latin typeface="+mn-lt"/>
                <a:ea typeface="+mn-ea"/>
                <a:cs typeface="+mn-cs"/>
              </a:defRPr>
            </a:lvl6pPr>
            <a:lvl7pPr marL="4457700" indent="-342900" algn="l" defTabSz="685800" rtl="0" eaLnBrk="1" latinLnBrk="0" hangingPunct="1">
              <a:spcBef>
                <a:spcPct val="20000"/>
              </a:spcBef>
              <a:buFont typeface="Arial"/>
              <a:buChar char="•"/>
              <a:defRPr sz="3000" kern="1200">
                <a:solidFill>
                  <a:schemeClr val="tx1"/>
                </a:solidFill>
                <a:latin typeface="+mn-lt"/>
                <a:ea typeface="+mn-ea"/>
                <a:cs typeface="+mn-cs"/>
              </a:defRPr>
            </a:lvl7pPr>
            <a:lvl8pPr marL="5143500" indent="-342900" algn="l" defTabSz="685800" rtl="0" eaLnBrk="1" latinLnBrk="0" hangingPunct="1">
              <a:spcBef>
                <a:spcPct val="20000"/>
              </a:spcBef>
              <a:buFont typeface="Arial"/>
              <a:buChar char="•"/>
              <a:defRPr sz="3000" kern="1200">
                <a:solidFill>
                  <a:schemeClr val="tx1"/>
                </a:solidFill>
                <a:latin typeface="+mn-lt"/>
                <a:ea typeface="+mn-ea"/>
                <a:cs typeface="+mn-cs"/>
              </a:defRPr>
            </a:lvl8pPr>
            <a:lvl9pPr marL="5829300" indent="-342900" algn="l" defTabSz="685800" rtl="0" eaLnBrk="1" latinLnBrk="0" hangingPunct="1">
              <a:spcBef>
                <a:spcPct val="20000"/>
              </a:spcBef>
              <a:buFont typeface="Arial"/>
              <a:buChar char="•"/>
              <a:defRPr sz="3000" kern="1200">
                <a:solidFill>
                  <a:schemeClr val="tx1"/>
                </a:solidFill>
                <a:latin typeface="+mn-lt"/>
                <a:ea typeface="+mn-ea"/>
                <a:cs typeface="+mn-cs"/>
              </a:defRPr>
            </a:lvl9pPr>
          </a:lstStyle>
          <a:p>
            <a:pPr marL="0" indent="0">
              <a:buFont typeface="Arial"/>
              <a:buNone/>
            </a:pPr>
            <a:r>
              <a:rPr lang="en-US" sz="4400" b="0" dirty="0"/>
              <a:t>Schein, 2013</a:t>
            </a:r>
          </a:p>
          <a:p>
            <a:endParaRPr lang="en-US" dirty="0"/>
          </a:p>
        </p:txBody>
      </p:sp>
    </p:spTree>
    <p:extLst>
      <p:ext uri="{BB962C8B-B14F-4D97-AF65-F5344CB8AC3E}">
        <p14:creationId xmlns:p14="http://schemas.microsoft.com/office/powerpoint/2010/main" val="376444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8BA16-91E4-A34C-8BC6-79FD141B6919}"/>
              </a:ext>
            </a:extLst>
          </p:cNvPr>
          <p:cNvSpPr>
            <a:spLocks noGrp="1"/>
          </p:cNvSpPr>
          <p:nvPr>
            <p:ph type="title"/>
          </p:nvPr>
        </p:nvSpPr>
        <p:spPr>
          <a:xfrm>
            <a:off x="2971800" y="0"/>
            <a:ext cx="12344400" cy="1714500"/>
          </a:xfrm>
        </p:spPr>
        <p:txBody>
          <a:bodyPr>
            <a:normAutofit/>
          </a:bodyPr>
          <a:lstStyle/>
          <a:p>
            <a:r>
              <a:rPr lang="en-US" sz="7200" b="0" dirty="0"/>
              <a:t>Situational Humility 3</a:t>
            </a:r>
          </a:p>
        </p:txBody>
      </p:sp>
      <p:sp>
        <p:nvSpPr>
          <p:cNvPr id="3" name="Content Placeholder 2">
            <a:extLst>
              <a:ext uri="{FF2B5EF4-FFF2-40B4-BE49-F238E27FC236}">
                <a16:creationId xmlns:a16="http://schemas.microsoft.com/office/drawing/2014/main" id="{CA606CB3-477C-3448-8113-2F9CB2128F70}"/>
              </a:ext>
            </a:extLst>
          </p:cNvPr>
          <p:cNvSpPr>
            <a:spLocks noGrp="1"/>
          </p:cNvSpPr>
          <p:nvPr>
            <p:ph idx="1"/>
          </p:nvPr>
        </p:nvSpPr>
        <p:spPr>
          <a:xfrm>
            <a:off x="807720" y="1714502"/>
            <a:ext cx="16032480" cy="7261858"/>
          </a:xfrm>
        </p:spPr>
        <p:txBody>
          <a:bodyPr>
            <a:normAutofit/>
          </a:bodyPr>
          <a:lstStyle/>
          <a:p>
            <a:r>
              <a:rPr lang="en-US" sz="4800" b="0" dirty="0"/>
              <a:t>Situational Humility is the simple recognition that we are trying to answer questions that we don’t know the answer to</a:t>
            </a:r>
          </a:p>
          <a:p>
            <a:r>
              <a:rPr lang="en-US" sz="4800" b="0" dirty="0"/>
              <a:t>Demonstrating situational humility includes acknowledging your errors and shortcomings </a:t>
            </a:r>
          </a:p>
        </p:txBody>
      </p:sp>
      <p:pic>
        <p:nvPicPr>
          <p:cNvPr id="7" name="Content Placeholder 5" descr="Book Cover Edgar H. Schein Humble Inquiry">
            <a:extLst>
              <a:ext uri="{FF2B5EF4-FFF2-40B4-BE49-F238E27FC236}">
                <a16:creationId xmlns:a16="http://schemas.microsoft.com/office/drawing/2014/main" id="{7B370B0A-C239-2A45-8FE3-6589377C8F96}"/>
              </a:ext>
            </a:extLst>
          </p:cNvPr>
          <p:cNvPicPr>
            <a:picLocks noChangeAspect="1"/>
          </p:cNvPicPr>
          <p:nvPr/>
        </p:nvPicPr>
        <p:blipFill>
          <a:blip r:embed="rId2"/>
          <a:stretch>
            <a:fillRect/>
          </a:stretch>
        </p:blipFill>
        <p:spPr>
          <a:xfrm rot="20701571">
            <a:off x="14914900" y="5586638"/>
            <a:ext cx="2343394" cy="3624255"/>
          </a:xfrm>
          <a:prstGeom prst="rect">
            <a:avLst/>
          </a:prstGeom>
          <a:effectLst>
            <a:outerShdw blurRad="50800" dist="38100" dir="2700000" algn="tl" rotWithShape="0">
              <a:prstClr val="black">
                <a:alpha val="40000"/>
              </a:prstClr>
            </a:outerShdw>
          </a:effectLst>
        </p:spPr>
      </p:pic>
      <p:sp>
        <p:nvSpPr>
          <p:cNvPr id="8" name="Content Placeholder 2">
            <a:extLst>
              <a:ext uri="{FF2B5EF4-FFF2-40B4-BE49-F238E27FC236}">
                <a16:creationId xmlns:a16="http://schemas.microsoft.com/office/drawing/2014/main" id="{7A826739-63D3-A04F-A280-F4C7AC6AFECA}"/>
              </a:ext>
            </a:extLst>
          </p:cNvPr>
          <p:cNvSpPr txBox="1">
            <a:spLocks/>
          </p:cNvSpPr>
          <p:nvPr/>
        </p:nvSpPr>
        <p:spPr>
          <a:xfrm>
            <a:off x="7295351" y="9210176"/>
            <a:ext cx="4948990" cy="1076824"/>
          </a:xfrm>
          <a:prstGeom prst="rect">
            <a:avLst/>
          </a:prstGeom>
        </p:spPr>
        <p:txBody>
          <a:bodyPr/>
          <a:lstStyle>
            <a:lvl1pPr marL="514350" indent="-514350" algn="l" defTabSz="685800" rtl="0" eaLnBrk="1" latinLnBrk="0" hangingPunct="1">
              <a:spcBef>
                <a:spcPct val="20000"/>
              </a:spcBef>
              <a:buFont typeface="Arial"/>
              <a:buChar char="•"/>
              <a:defRPr sz="6000" b="1" kern="1200">
                <a:solidFill>
                  <a:schemeClr val="tx1"/>
                </a:solidFill>
                <a:latin typeface="+mn-lt"/>
                <a:ea typeface="+mn-ea"/>
                <a:cs typeface="+mn-cs"/>
              </a:defRPr>
            </a:lvl1pPr>
            <a:lvl2pPr marL="1114425" indent="-428625" algn="l" defTabSz="685800" rtl="0" eaLnBrk="1" latinLnBrk="0" hangingPunct="1">
              <a:spcBef>
                <a:spcPct val="20000"/>
              </a:spcBef>
              <a:buFont typeface="Arial"/>
              <a:buChar char="–"/>
              <a:defRPr sz="6000" b="1" kern="1200">
                <a:solidFill>
                  <a:schemeClr val="tx1"/>
                </a:solidFill>
                <a:latin typeface="+mn-lt"/>
                <a:ea typeface="+mn-ea"/>
                <a:cs typeface="+mn-cs"/>
              </a:defRPr>
            </a:lvl2pPr>
            <a:lvl3pPr marL="1714500" indent="-342900" algn="l" defTabSz="685800" rtl="0" eaLnBrk="1" latinLnBrk="0" hangingPunct="1">
              <a:spcBef>
                <a:spcPct val="20000"/>
              </a:spcBef>
              <a:buFont typeface="Arial"/>
              <a:buChar char="•"/>
              <a:defRPr sz="6000" b="1" kern="1200">
                <a:solidFill>
                  <a:schemeClr val="tx1"/>
                </a:solidFill>
                <a:latin typeface="+mn-lt"/>
                <a:ea typeface="+mn-ea"/>
                <a:cs typeface="+mn-cs"/>
              </a:defRPr>
            </a:lvl3pPr>
            <a:lvl4pPr marL="2400300" indent="-342900" algn="l" defTabSz="685800" rtl="0" eaLnBrk="1" latinLnBrk="0" hangingPunct="1">
              <a:spcBef>
                <a:spcPct val="20000"/>
              </a:spcBef>
              <a:buFont typeface="Arial"/>
              <a:buChar char="–"/>
              <a:defRPr sz="6000" b="1" kern="1200">
                <a:solidFill>
                  <a:schemeClr val="tx1"/>
                </a:solidFill>
                <a:latin typeface="+mn-lt"/>
                <a:ea typeface="+mn-ea"/>
                <a:cs typeface="+mn-cs"/>
              </a:defRPr>
            </a:lvl4pPr>
            <a:lvl5pPr marL="3086100" indent="-342900" algn="l" defTabSz="685800" rtl="0" eaLnBrk="1" latinLnBrk="0" hangingPunct="1">
              <a:spcBef>
                <a:spcPct val="20000"/>
              </a:spcBef>
              <a:buFont typeface="Arial"/>
              <a:buChar char="»"/>
              <a:defRPr sz="6000" b="1" kern="1200">
                <a:solidFill>
                  <a:schemeClr val="tx1"/>
                </a:solidFill>
                <a:latin typeface="+mn-lt"/>
                <a:ea typeface="+mn-ea"/>
                <a:cs typeface="+mn-cs"/>
              </a:defRPr>
            </a:lvl5pPr>
            <a:lvl6pPr marL="3771900" indent="-342900" algn="l" defTabSz="685800" rtl="0" eaLnBrk="1" latinLnBrk="0" hangingPunct="1">
              <a:spcBef>
                <a:spcPct val="20000"/>
              </a:spcBef>
              <a:buFont typeface="Arial"/>
              <a:buChar char="•"/>
              <a:defRPr sz="3000" kern="1200">
                <a:solidFill>
                  <a:schemeClr val="tx1"/>
                </a:solidFill>
                <a:latin typeface="+mn-lt"/>
                <a:ea typeface="+mn-ea"/>
                <a:cs typeface="+mn-cs"/>
              </a:defRPr>
            </a:lvl6pPr>
            <a:lvl7pPr marL="4457700" indent="-342900" algn="l" defTabSz="685800" rtl="0" eaLnBrk="1" latinLnBrk="0" hangingPunct="1">
              <a:spcBef>
                <a:spcPct val="20000"/>
              </a:spcBef>
              <a:buFont typeface="Arial"/>
              <a:buChar char="•"/>
              <a:defRPr sz="3000" kern="1200">
                <a:solidFill>
                  <a:schemeClr val="tx1"/>
                </a:solidFill>
                <a:latin typeface="+mn-lt"/>
                <a:ea typeface="+mn-ea"/>
                <a:cs typeface="+mn-cs"/>
              </a:defRPr>
            </a:lvl7pPr>
            <a:lvl8pPr marL="5143500" indent="-342900" algn="l" defTabSz="685800" rtl="0" eaLnBrk="1" latinLnBrk="0" hangingPunct="1">
              <a:spcBef>
                <a:spcPct val="20000"/>
              </a:spcBef>
              <a:buFont typeface="Arial"/>
              <a:buChar char="•"/>
              <a:defRPr sz="3000" kern="1200">
                <a:solidFill>
                  <a:schemeClr val="tx1"/>
                </a:solidFill>
                <a:latin typeface="+mn-lt"/>
                <a:ea typeface="+mn-ea"/>
                <a:cs typeface="+mn-cs"/>
              </a:defRPr>
            </a:lvl8pPr>
            <a:lvl9pPr marL="5829300" indent="-342900" algn="l" defTabSz="685800" rtl="0" eaLnBrk="1" latinLnBrk="0" hangingPunct="1">
              <a:spcBef>
                <a:spcPct val="20000"/>
              </a:spcBef>
              <a:buFont typeface="Arial"/>
              <a:buChar char="•"/>
              <a:defRPr sz="3000" kern="1200">
                <a:solidFill>
                  <a:schemeClr val="tx1"/>
                </a:solidFill>
                <a:latin typeface="+mn-lt"/>
                <a:ea typeface="+mn-ea"/>
                <a:cs typeface="+mn-cs"/>
              </a:defRPr>
            </a:lvl9pPr>
          </a:lstStyle>
          <a:p>
            <a:pPr marL="0" indent="0">
              <a:buFont typeface="Arial"/>
              <a:buNone/>
            </a:pPr>
            <a:r>
              <a:rPr lang="en-US" sz="4400" b="0" dirty="0"/>
              <a:t>Schein, 2013</a:t>
            </a:r>
          </a:p>
          <a:p>
            <a:endParaRPr lang="en-US" dirty="0"/>
          </a:p>
        </p:txBody>
      </p:sp>
    </p:spTree>
    <p:extLst>
      <p:ext uri="{BB962C8B-B14F-4D97-AF65-F5344CB8AC3E}">
        <p14:creationId xmlns:p14="http://schemas.microsoft.com/office/powerpoint/2010/main" val="381148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C5BE5-6F35-B740-9881-5396F52F1E5A}"/>
              </a:ext>
            </a:extLst>
          </p:cNvPr>
          <p:cNvSpPr>
            <a:spLocks noGrp="1"/>
          </p:cNvSpPr>
          <p:nvPr>
            <p:ph type="title"/>
          </p:nvPr>
        </p:nvSpPr>
        <p:spPr>
          <a:xfrm>
            <a:off x="2286000" y="287079"/>
            <a:ext cx="13716000" cy="1839378"/>
          </a:xfrm>
        </p:spPr>
        <p:txBody>
          <a:bodyPr>
            <a:normAutofit/>
          </a:bodyPr>
          <a:lstStyle/>
          <a:p>
            <a:r>
              <a:rPr lang="en-US" sz="7200" b="0" dirty="0"/>
              <a:t>Supports for Psychological Safety 2</a:t>
            </a:r>
          </a:p>
        </p:txBody>
      </p:sp>
      <p:sp>
        <p:nvSpPr>
          <p:cNvPr id="3" name="Content Placeholder 2">
            <a:extLst>
              <a:ext uri="{FF2B5EF4-FFF2-40B4-BE49-F238E27FC236}">
                <a16:creationId xmlns:a16="http://schemas.microsoft.com/office/drawing/2014/main" id="{E96193DC-E9BB-D545-9523-5CBDD4B3C44D}"/>
              </a:ext>
            </a:extLst>
          </p:cNvPr>
          <p:cNvSpPr>
            <a:spLocks noGrp="1"/>
          </p:cNvSpPr>
          <p:nvPr>
            <p:ph idx="1"/>
          </p:nvPr>
        </p:nvSpPr>
        <p:spPr>
          <a:xfrm>
            <a:off x="1432560" y="2126457"/>
            <a:ext cx="12710160" cy="5974080"/>
          </a:xfrm>
        </p:spPr>
        <p:txBody>
          <a:bodyPr>
            <a:noAutofit/>
          </a:bodyPr>
          <a:lstStyle/>
          <a:p>
            <a:pPr marL="1114425" indent="-1114425">
              <a:buFont typeface="+mj-lt"/>
              <a:buAutoNum type="arabicPeriod"/>
            </a:pPr>
            <a:r>
              <a:rPr lang="en-US" sz="5400" b="0" dirty="0"/>
              <a:t>Framing</a:t>
            </a:r>
          </a:p>
          <a:p>
            <a:pPr marL="1114425" indent="-1114425">
              <a:buFont typeface="+mj-lt"/>
              <a:buAutoNum type="arabicPeriod"/>
            </a:pPr>
            <a:r>
              <a:rPr lang="en-US" sz="5400" b="0" dirty="0"/>
              <a:t>Radical Transparency/ Extreme Candor</a:t>
            </a:r>
          </a:p>
          <a:p>
            <a:pPr marL="1114425" indent="-1114425">
              <a:buFont typeface="+mj-lt"/>
              <a:buAutoNum type="arabicPeriod"/>
            </a:pPr>
            <a:r>
              <a:rPr lang="en-US" sz="5400" b="0" dirty="0"/>
              <a:t>Humility and Inquiry</a:t>
            </a:r>
          </a:p>
          <a:p>
            <a:pPr marL="600075" lvl="1" indent="0">
              <a:buNone/>
            </a:pPr>
            <a:r>
              <a:rPr lang="en-US" sz="5400" b="0" dirty="0"/>
              <a:t>a. Situational humility</a:t>
            </a:r>
          </a:p>
          <a:p>
            <a:pPr marL="600075" lvl="1" indent="0">
              <a:buNone/>
            </a:pPr>
            <a:r>
              <a:rPr lang="en-US" sz="5400" b="0" dirty="0"/>
              <a:t>b. Proactive inquiry</a:t>
            </a:r>
          </a:p>
          <a:p>
            <a:pPr marL="1114425" indent="-1114425">
              <a:buFont typeface="+mj-lt"/>
              <a:buAutoNum type="arabicPeriod"/>
            </a:pPr>
            <a:r>
              <a:rPr lang="en-US" sz="5400" b="0" dirty="0"/>
              <a:t>Essential (Authentic) questions</a:t>
            </a:r>
          </a:p>
        </p:txBody>
      </p:sp>
      <p:pic>
        <p:nvPicPr>
          <p:cNvPr id="7" name="Picture 6">
            <a:extLst>
              <a:ext uri="{FF2B5EF4-FFF2-40B4-BE49-F238E27FC236}">
                <a16:creationId xmlns:a16="http://schemas.microsoft.com/office/drawing/2014/main" id="{328915DD-8C85-F440-A54F-2623019C50D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858750" y="6476523"/>
            <a:ext cx="5124450" cy="3581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Rectangle 4">
            <a:extLst>
              <a:ext uri="{C183D7F6-B498-43B3-948B-1728B52AA6E4}">
                <adec:decorative xmlns:adec="http://schemas.microsoft.com/office/drawing/2017/decorative" val="1"/>
              </a:ext>
            </a:extLst>
          </p:cNvPr>
          <p:cNvSpPr/>
          <p:nvPr/>
        </p:nvSpPr>
        <p:spPr>
          <a:xfrm>
            <a:off x="1097280" y="1992630"/>
            <a:ext cx="4998720" cy="1112520"/>
          </a:xfrm>
          <a:prstGeom prst="rect">
            <a:avLst/>
          </a:prstGeom>
          <a:noFill/>
          <a:ln w="5715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7866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8BA16-91E4-A34C-8BC6-79FD141B6919}"/>
              </a:ext>
            </a:extLst>
          </p:cNvPr>
          <p:cNvSpPr>
            <a:spLocks noGrp="1"/>
          </p:cNvSpPr>
          <p:nvPr>
            <p:ph type="title"/>
          </p:nvPr>
        </p:nvSpPr>
        <p:spPr>
          <a:xfrm>
            <a:off x="2971800" y="0"/>
            <a:ext cx="12344400" cy="1714500"/>
          </a:xfrm>
        </p:spPr>
        <p:txBody>
          <a:bodyPr>
            <a:normAutofit/>
          </a:bodyPr>
          <a:lstStyle/>
          <a:p>
            <a:r>
              <a:rPr lang="en-US" sz="7200" b="0" dirty="0"/>
              <a:t>Situational Humility 4</a:t>
            </a:r>
          </a:p>
        </p:txBody>
      </p:sp>
      <p:sp>
        <p:nvSpPr>
          <p:cNvPr id="3" name="Content Placeholder 2">
            <a:extLst>
              <a:ext uri="{FF2B5EF4-FFF2-40B4-BE49-F238E27FC236}">
                <a16:creationId xmlns:a16="http://schemas.microsoft.com/office/drawing/2014/main" id="{CA606CB3-477C-3448-8113-2F9CB2128F70}"/>
              </a:ext>
            </a:extLst>
          </p:cNvPr>
          <p:cNvSpPr>
            <a:spLocks noGrp="1"/>
          </p:cNvSpPr>
          <p:nvPr>
            <p:ph idx="1"/>
          </p:nvPr>
        </p:nvSpPr>
        <p:spPr>
          <a:xfrm>
            <a:off x="807720" y="1714502"/>
            <a:ext cx="16032480" cy="7261858"/>
          </a:xfrm>
        </p:spPr>
        <p:txBody>
          <a:bodyPr>
            <a:normAutofit/>
          </a:bodyPr>
          <a:lstStyle/>
          <a:p>
            <a:r>
              <a:rPr lang="en-US" sz="4800" b="0" dirty="0"/>
              <a:t>Situational Humility is the simple recognition that we are trying to answer questions that we don’t know the answer to</a:t>
            </a:r>
          </a:p>
          <a:p>
            <a:r>
              <a:rPr lang="en-US" sz="4800" b="0" dirty="0"/>
              <a:t>Demonstrating situational humility includes acknowledging your errors and shortcomings </a:t>
            </a:r>
          </a:p>
          <a:p>
            <a:r>
              <a:rPr lang="en-US" sz="4800" b="0" dirty="0"/>
              <a:t>A learning mindset, which blends humility and curiosity, mitigates this risk </a:t>
            </a:r>
          </a:p>
        </p:txBody>
      </p:sp>
      <p:pic>
        <p:nvPicPr>
          <p:cNvPr id="7" name="Content Placeholder 5" descr="Book Cover Edgar H. Schein Humble Inquiry">
            <a:extLst>
              <a:ext uri="{FF2B5EF4-FFF2-40B4-BE49-F238E27FC236}">
                <a16:creationId xmlns:a16="http://schemas.microsoft.com/office/drawing/2014/main" id="{7B370B0A-C239-2A45-8FE3-6589377C8F96}"/>
              </a:ext>
            </a:extLst>
          </p:cNvPr>
          <p:cNvPicPr>
            <a:picLocks noChangeAspect="1"/>
          </p:cNvPicPr>
          <p:nvPr/>
        </p:nvPicPr>
        <p:blipFill>
          <a:blip r:embed="rId2"/>
          <a:stretch>
            <a:fillRect/>
          </a:stretch>
        </p:blipFill>
        <p:spPr>
          <a:xfrm rot="20701571">
            <a:off x="14914900" y="5586638"/>
            <a:ext cx="2343394" cy="3624255"/>
          </a:xfrm>
          <a:prstGeom prst="rect">
            <a:avLst/>
          </a:prstGeom>
          <a:effectLst>
            <a:outerShdw blurRad="50800" dist="38100" dir="2700000" algn="tl" rotWithShape="0">
              <a:prstClr val="black">
                <a:alpha val="40000"/>
              </a:prstClr>
            </a:outerShdw>
          </a:effectLst>
        </p:spPr>
      </p:pic>
      <p:sp>
        <p:nvSpPr>
          <p:cNvPr id="8" name="Content Placeholder 2">
            <a:extLst>
              <a:ext uri="{FF2B5EF4-FFF2-40B4-BE49-F238E27FC236}">
                <a16:creationId xmlns:a16="http://schemas.microsoft.com/office/drawing/2014/main" id="{7A826739-63D3-A04F-A280-F4C7AC6AFECA}"/>
              </a:ext>
            </a:extLst>
          </p:cNvPr>
          <p:cNvSpPr txBox="1">
            <a:spLocks/>
          </p:cNvSpPr>
          <p:nvPr/>
        </p:nvSpPr>
        <p:spPr>
          <a:xfrm>
            <a:off x="7295351" y="9210176"/>
            <a:ext cx="4948990" cy="1076824"/>
          </a:xfrm>
          <a:prstGeom prst="rect">
            <a:avLst/>
          </a:prstGeom>
        </p:spPr>
        <p:txBody>
          <a:bodyPr/>
          <a:lstStyle>
            <a:lvl1pPr marL="514350" indent="-514350" algn="l" defTabSz="685800" rtl="0" eaLnBrk="1" latinLnBrk="0" hangingPunct="1">
              <a:spcBef>
                <a:spcPct val="20000"/>
              </a:spcBef>
              <a:buFont typeface="Arial"/>
              <a:buChar char="•"/>
              <a:defRPr sz="6000" b="1" kern="1200">
                <a:solidFill>
                  <a:schemeClr val="tx1"/>
                </a:solidFill>
                <a:latin typeface="+mn-lt"/>
                <a:ea typeface="+mn-ea"/>
                <a:cs typeface="+mn-cs"/>
              </a:defRPr>
            </a:lvl1pPr>
            <a:lvl2pPr marL="1114425" indent="-428625" algn="l" defTabSz="685800" rtl="0" eaLnBrk="1" latinLnBrk="0" hangingPunct="1">
              <a:spcBef>
                <a:spcPct val="20000"/>
              </a:spcBef>
              <a:buFont typeface="Arial"/>
              <a:buChar char="–"/>
              <a:defRPr sz="6000" b="1" kern="1200">
                <a:solidFill>
                  <a:schemeClr val="tx1"/>
                </a:solidFill>
                <a:latin typeface="+mn-lt"/>
                <a:ea typeface="+mn-ea"/>
                <a:cs typeface="+mn-cs"/>
              </a:defRPr>
            </a:lvl2pPr>
            <a:lvl3pPr marL="1714500" indent="-342900" algn="l" defTabSz="685800" rtl="0" eaLnBrk="1" latinLnBrk="0" hangingPunct="1">
              <a:spcBef>
                <a:spcPct val="20000"/>
              </a:spcBef>
              <a:buFont typeface="Arial"/>
              <a:buChar char="•"/>
              <a:defRPr sz="6000" b="1" kern="1200">
                <a:solidFill>
                  <a:schemeClr val="tx1"/>
                </a:solidFill>
                <a:latin typeface="+mn-lt"/>
                <a:ea typeface="+mn-ea"/>
                <a:cs typeface="+mn-cs"/>
              </a:defRPr>
            </a:lvl3pPr>
            <a:lvl4pPr marL="2400300" indent="-342900" algn="l" defTabSz="685800" rtl="0" eaLnBrk="1" latinLnBrk="0" hangingPunct="1">
              <a:spcBef>
                <a:spcPct val="20000"/>
              </a:spcBef>
              <a:buFont typeface="Arial"/>
              <a:buChar char="–"/>
              <a:defRPr sz="6000" b="1" kern="1200">
                <a:solidFill>
                  <a:schemeClr val="tx1"/>
                </a:solidFill>
                <a:latin typeface="+mn-lt"/>
                <a:ea typeface="+mn-ea"/>
                <a:cs typeface="+mn-cs"/>
              </a:defRPr>
            </a:lvl4pPr>
            <a:lvl5pPr marL="3086100" indent="-342900" algn="l" defTabSz="685800" rtl="0" eaLnBrk="1" latinLnBrk="0" hangingPunct="1">
              <a:spcBef>
                <a:spcPct val="20000"/>
              </a:spcBef>
              <a:buFont typeface="Arial"/>
              <a:buChar char="»"/>
              <a:defRPr sz="6000" b="1" kern="1200">
                <a:solidFill>
                  <a:schemeClr val="tx1"/>
                </a:solidFill>
                <a:latin typeface="+mn-lt"/>
                <a:ea typeface="+mn-ea"/>
                <a:cs typeface="+mn-cs"/>
              </a:defRPr>
            </a:lvl5pPr>
            <a:lvl6pPr marL="3771900" indent="-342900" algn="l" defTabSz="685800" rtl="0" eaLnBrk="1" latinLnBrk="0" hangingPunct="1">
              <a:spcBef>
                <a:spcPct val="20000"/>
              </a:spcBef>
              <a:buFont typeface="Arial"/>
              <a:buChar char="•"/>
              <a:defRPr sz="3000" kern="1200">
                <a:solidFill>
                  <a:schemeClr val="tx1"/>
                </a:solidFill>
                <a:latin typeface="+mn-lt"/>
                <a:ea typeface="+mn-ea"/>
                <a:cs typeface="+mn-cs"/>
              </a:defRPr>
            </a:lvl6pPr>
            <a:lvl7pPr marL="4457700" indent="-342900" algn="l" defTabSz="685800" rtl="0" eaLnBrk="1" latinLnBrk="0" hangingPunct="1">
              <a:spcBef>
                <a:spcPct val="20000"/>
              </a:spcBef>
              <a:buFont typeface="Arial"/>
              <a:buChar char="•"/>
              <a:defRPr sz="3000" kern="1200">
                <a:solidFill>
                  <a:schemeClr val="tx1"/>
                </a:solidFill>
                <a:latin typeface="+mn-lt"/>
                <a:ea typeface="+mn-ea"/>
                <a:cs typeface="+mn-cs"/>
              </a:defRPr>
            </a:lvl7pPr>
            <a:lvl8pPr marL="5143500" indent="-342900" algn="l" defTabSz="685800" rtl="0" eaLnBrk="1" latinLnBrk="0" hangingPunct="1">
              <a:spcBef>
                <a:spcPct val="20000"/>
              </a:spcBef>
              <a:buFont typeface="Arial"/>
              <a:buChar char="•"/>
              <a:defRPr sz="3000" kern="1200">
                <a:solidFill>
                  <a:schemeClr val="tx1"/>
                </a:solidFill>
                <a:latin typeface="+mn-lt"/>
                <a:ea typeface="+mn-ea"/>
                <a:cs typeface="+mn-cs"/>
              </a:defRPr>
            </a:lvl8pPr>
            <a:lvl9pPr marL="5829300" indent="-342900" algn="l" defTabSz="685800" rtl="0" eaLnBrk="1" latinLnBrk="0" hangingPunct="1">
              <a:spcBef>
                <a:spcPct val="20000"/>
              </a:spcBef>
              <a:buFont typeface="Arial"/>
              <a:buChar char="•"/>
              <a:defRPr sz="3000" kern="1200">
                <a:solidFill>
                  <a:schemeClr val="tx1"/>
                </a:solidFill>
                <a:latin typeface="+mn-lt"/>
                <a:ea typeface="+mn-ea"/>
                <a:cs typeface="+mn-cs"/>
              </a:defRPr>
            </a:lvl9pPr>
          </a:lstStyle>
          <a:p>
            <a:pPr marL="0" indent="0">
              <a:buFont typeface="Arial"/>
              <a:buNone/>
            </a:pPr>
            <a:r>
              <a:rPr lang="en-US" sz="4400" b="0" dirty="0"/>
              <a:t>Schein, 2013</a:t>
            </a:r>
          </a:p>
          <a:p>
            <a:endParaRPr lang="en-US" dirty="0"/>
          </a:p>
        </p:txBody>
      </p:sp>
    </p:spTree>
    <p:extLst>
      <p:ext uri="{BB962C8B-B14F-4D97-AF65-F5344CB8AC3E}">
        <p14:creationId xmlns:p14="http://schemas.microsoft.com/office/powerpoint/2010/main" val="344814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8BA16-91E4-A34C-8BC6-79FD141B6919}"/>
              </a:ext>
            </a:extLst>
          </p:cNvPr>
          <p:cNvSpPr>
            <a:spLocks noGrp="1"/>
          </p:cNvSpPr>
          <p:nvPr>
            <p:ph type="title"/>
          </p:nvPr>
        </p:nvSpPr>
        <p:spPr>
          <a:xfrm>
            <a:off x="2971800" y="0"/>
            <a:ext cx="12344400" cy="1714500"/>
          </a:xfrm>
        </p:spPr>
        <p:txBody>
          <a:bodyPr>
            <a:normAutofit/>
          </a:bodyPr>
          <a:lstStyle/>
          <a:p>
            <a:r>
              <a:rPr lang="en-US" sz="7200" b="0" dirty="0"/>
              <a:t>Situational Humility 5</a:t>
            </a:r>
          </a:p>
        </p:txBody>
      </p:sp>
      <p:sp>
        <p:nvSpPr>
          <p:cNvPr id="3" name="Content Placeholder 2">
            <a:extLst>
              <a:ext uri="{FF2B5EF4-FFF2-40B4-BE49-F238E27FC236}">
                <a16:creationId xmlns:a16="http://schemas.microsoft.com/office/drawing/2014/main" id="{CA606CB3-477C-3448-8113-2F9CB2128F70}"/>
              </a:ext>
            </a:extLst>
          </p:cNvPr>
          <p:cNvSpPr>
            <a:spLocks noGrp="1"/>
          </p:cNvSpPr>
          <p:nvPr>
            <p:ph idx="1"/>
          </p:nvPr>
        </p:nvSpPr>
        <p:spPr>
          <a:xfrm>
            <a:off x="807720" y="1714502"/>
            <a:ext cx="16032480" cy="7261858"/>
          </a:xfrm>
        </p:spPr>
        <p:txBody>
          <a:bodyPr>
            <a:normAutofit/>
          </a:bodyPr>
          <a:lstStyle/>
          <a:p>
            <a:r>
              <a:rPr lang="en-US" sz="4800" b="0" dirty="0"/>
              <a:t>Situational Humility is the simple recognition that we are trying to answer questions that we don’t know the answer to</a:t>
            </a:r>
          </a:p>
          <a:p>
            <a:r>
              <a:rPr lang="en-US" sz="4800" b="0" dirty="0"/>
              <a:t>Demonstrating situational humility includes acknowledging your errors and shortcomings </a:t>
            </a:r>
          </a:p>
          <a:p>
            <a:r>
              <a:rPr lang="en-US" sz="4800" b="0" dirty="0"/>
              <a:t>A learning mindset, which blends humility and curiosity, mitigates this risk </a:t>
            </a:r>
          </a:p>
          <a:p>
            <a:r>
              <a:rPr lang="en-US" sz="4800" b="0" dirty="0"/>
              <a:t>“There’s always another point of view.” </a:t>
            </a:r>
          </a:p>
        </p:txBody>
      </p:sp>
      <p:pic>
        <p:nvPicPr>
          <p:cNvPr id="7" name="Content Placeholder 5" descr="Book Cover Edgar H. Schein Humble Inquiry">
            <a:extLst>
              <a:ext uri="{FF2B5EF4-FFF2-40B4-BE49-F238E27FC236}">
                <a16:creationId xmlns:a16="http://schemas.microsoft.com/office/drawing/2014/main" id="{7B370B0A-C239-2A45-8FE3-6589377C8F96}"/>
              </a:ext>
            </a:extLst>
          </p:cNvPr>
          <p:cNvPicPr>
            <a:picLocks noChangeAspect="1"/>
          </p:cNvPicPr>
          <p:nvPr/>
        </p:nvPicPr>
        <p:blipFill>
          <a:blip r:embed="rId2"/>
          <a:stretch>
            <a:fillRect/>
          </a:stretch>
        </p:blipFill>
        <p:spPr>
          <a:xfrm rot="20701571">
            <a:off x="14914900" y="5586638"/>
            <a:ext cx="2343394" cy="3624255"/>
          </a:xfrm>
          <a:prstGeom prst="rect">
            <a:avLst/>
          </a:prstGeom>
          <a:effectLst>
            <a:outerShdw blurRad="50800" dist="38100" dir="2700000" algn="tl" rotWithShape="0">
              <a:prstClr val="black">
                <a:alpha val="40000"/>
              </a:prstClr>
            </a:outerShdw>
          </a:effectLst>
        </p:spPr>
      </p:pic>
      <p:sp>
        <p:nvSpPr>
          <p:cNvPr id="8" name="Content Placeholder 2">
            <a:extLst>
              <a:ext uri="{FF2B5EF4-FFF2-40B4-BE49-F238E27FC236}">
                <a16:creationId xmlns:a16="http://schemas.microsoft.com/office/drawing/2014/main" id="{7A826739-63D3-A04F-A280-F4C7AC6AFECA}"/>
              </a:ext>
            </a:extLst>
          </p:cNvPr>
          <p:cNvSpPr txBox="1">
            <a:spLocks/>
          </p:cNvSpPr>
          <p:nvPr/>
        </p:nvSpPr>
        <p:spPr>
          <a:xfrm>
            <a:off x="7295351" y="9210176"/>
            <a:ext cx="4948990" cy="1076824"/>
          </a:xfrm>
          <a:prstGeom prst="rect">
            <a:avLst/>
          </a:prstGeom>
        </p:spPr>
        <p:txBody>
          <a:bodyPr/>
          <a:lstStyle>
            <a:lvl1pPr marL="514350" indent="-514350" algn="l" defTabSz="685800" rtl="0" eaLnBrk="1" latinLnBrk="0" hangingPunct="1">
              <a:spcBef>
                <a:spcPct val="20000"/>
              </a:spcBef>
              <a:buFont typeface="Arial"/>
              <a:buChar char="•"/>
              <a:defRPr sz="6000" b="1" kern="1200">
                <a:solidFill>
                  <a:schemeClr val="tx1"/>
                </a:solidFill>
                <a:latin typeface="+mn-lt"/>
                <a:ea typeface="+mn-ea"/>
                <a:cs typeface="+mn-cs"/>
              </a:defRPr>
            </a:lvl1pPr>
            <a:lvl2pPr marL="1114425" indent="-428625" algn="l" defTabSz="685800" rtl="0" eaLnBrk="1" latinLnBrk="0" hangingPunct="1">
              <a:spcBef>
                <a:spcPct val="20000"/>
              </a:spcBef>
              <a:buFont typeface="Arial"/>
              <a:buChar char="–"/>
              <a:defRPr sz="6000" b="1" kern="1200">
                <a:solidFill>
                  <a:schemeClr val="tx1"/>
                </a:solidFill>
                <a:latin typeface="+mn-lt"/>
                <a:ea typeface="+mn-ea"/>
                <a:cs typeface="+mn-cs"/>
              </a:defRPr>
            </a:lvl2pPr>
            <a:lvl3pPr marL="1714500" indent="-342900" algn="l" defTabSz="685800" rtl="0" eaLnBrk="1" latinLnBrk="0" hangingPunct="1">
              <a:spcBef>
                <a:spcPct val="20000"/>
              </a:spcBef>
              <a:buFont typeface="Arial"/>
              <a:buChar char="•"/>
              <a:defRPr sz="6000" b="1" kern="1200">
                <a:solidFill>
                  <a:schemeClr val="tx1"/>
                </a:solidFill>
                <a:latin typeface="+mn-lt"/>
                <a:ea typeface="+mn-ea"/>
                <a:cs typeface="+mn-cs"/>
              </a:defRPr>
            </a:lvl3pPr>
            <a:lvl4pPr marL="2400300" indent="-342900" algn="l" defTabSz="685800" rtl="0" eaLnBrk="1" latinLnBrk="0" hangingPunct="1">
              <a:spcBef>
                <a:spcPct val="20000"/>
              </a:spcBef>
              <a:buFont typeface="Arial"/>
              <a:buChar char="–"/>
              <a:defRPr sz="6000" b="1" kern="1200">
                <a:solidFill>
                  <a:schemeClr val="tx1"/>
                </a:solidFill>
                <a:latin typeface="+mn-lt"/>
                <a:ea typeface="+mn-ea"/>
                <a:cs typeface="+mn-cs"/>
              </a:defRPr>
            </a:lvl4pPr>
            <a:lvl5pPr marL="3086100" indent="-342900" algn="l" defTabSz="685800" rtl="0" eaLnBrk="1" latinLnBrk="0" hangingPunct="1">
              <a:spcBef>
                <a:spcPct val="20000"/>
              </a:spcBef>
              <a:buFont typeface="Arial"/>
              <a:buChar char="»"/>
              <a:defRPr sz="6000" b="1" kern="1200">
                <a:solidFill>
                  <a:schemeClr val="tx1"/>
                </a:solidFill>
                <a:latin typeface="+mn-lt"/>
                <a:ea typeface="+mn-ea"/>
                <a:cs typeface="+mn-cs"/>
              </a:defRPr>
            </a:lvl5pPr>
            <a:lvl6pPr marL="3771900" indent="-342900" algn="l" defTabSz="685800" rtl="0" eaLnBrk="1" latinLnBrk="0" hangingPunct="1">
              <a:spcBef>
                <a:spcPct val="20000"/>
              </a:spcBef>
              <a:buFont typeface="Arial"/>
              <a:buChar char="•"/>
              <a:defRPr sz="3000" kern="1200">
                <a:solidFill>
                  <a:schemeClr val="tx1"/>
                </a:solidFill>
                <a:latin typeface="+mn-lt"/>
                <a:ea typeface="+mn-ea"/>
                <a:cs typeface="+mn-cs"/>
              </a:defRPr>
            </a:lvl6pPr>
            <a:lvl7pPr marL="4457700" indent="-342900" algn="l" defTabSz="685800" rtl="0" eaLnBrk="1" latinLnBrk="0" hangingPunct="1">
              <a:spcBef>
                <a:spcPct val="20000"/>
              </a:spcBef>
              <a:buFont typeface="Arial"/>
              <a:buChar char="•"/>
              <a:defRPr sz="3000" kern="1200">
                <a:solidFill>
                  <a:schemeClr val="tx1"/>
                </a:solidFill>
                <a:latin typeface="+mn-lt"/>
                <a:ea typeface="+mn-ea"/>
                <a:cs typeface="+mn-cs"/>
              </a:defRPr>
            </a:lvl7pPr>
            <a:lvl8pPr marL="5143500" indent="-342900" algn="l" defTabSz="685800" rtl="0" eaLnBrk="1" latinLnBrk="0" hangingPunct="1">
              <a:spcBef>
                <a:spcPct val="20000"/>
              </a:spcBef>
              <a:buFont typeface="Arial"/>
              <a:buChar char="•"/>
              <a:defRPr sz="3000" kern="1200">
                <a:solidFill>
                  <a:schemeClr val="tx1"/>
                </a:solidFill>
                <a:latin typeface="+mn-lt"/>
                <a:ea typeface="+mn-ea"/>
                <a:cs typeface="+mn-cs"/>
              </a:defRPr>
            </a:lvl8pPr>
            <a:lvl9pPr marL="5829300" indent="-342900" algn="l" defTabSz="685800" rtl="0" eaLnBrk="1" latinLnBrk="0" hangingPunct="1">
              <a:spcBef>
                <a:spcPct val="20000"/>
              </a:spcBef>
              <a:buFont typeface="Arial"/>
              <a:buChar char="•"/>
              <a:defRPr sz="3000" kern="1200">
                <a:solidFill>
                  <a:schemeClr val="tx1"/>
                </a:solidFill>
                <a:latin typeface="+mn-lt"/>
                <a:ea typeface="+mn-ea"/>
                <a:cs typeface="+mn-cs"/>
              </a:defRPr>
            </a:lvl9pPr>
          </a:lstStyle>
          <a:p>
            <a:pPr marL="0" indent="0">
              <a:buFont typeface="Arial"/>
              <a:buNone/>
            </a:pPr>
            <a:r>
              <a:rPr lang="en-US" sz="4400" b="0" dirty="0"/>
              <a:t>Schein, 2013</a:t>
            </a:r>
          </a:p>
          <a:p>
            <a:endParaRPr lang="en-US" dirty="0"/>
          </a:p>
        </p:txBody>
      </p:sp>
    </p:spTree>
    <p:extLst>
      <p:ext uri="{BB962C8B-B14F-4D97-AF65-F5344CB8AC3E}">
        <p14:creationId xmlns:p14="http://schemas.microsoft.com/office/powerpoint/2010/main" val="145971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8BA16-91E4-A34C-8BC6-79FD141B6919}"/>
              </a:ext>
            </a:extLst>
          </p:cNvPr>
          <p:cNvSpPr>
            <a:spLocks noGrp="1"/>
          </p:cNvSpPr>
          <p:nvPr>
            <p:ph type="title"/>
          </p:nvPr>
        </p:nvSpPr>
        <p:spPr>
          <a:xfrm>
            <a:off x="2971800" y="0"/>
            <a:ext cx="12344400" cy="1714500"/>
          </a:xfrm>
        </p:spPr>
        <p:txBody>
          <a:bodyPr>
            <a:normAutofit/>
          </a:bodyPr>
          <a:lstStyle/>
          <a:p>
            <a:r>
              <a:rPr lang="en-US" sz="7200" b="0" dirty="0"/>
              <a:t>Situational (Humble) Inquiry 1</a:t>
            </a:r>
          </a:p>
        </p:txBody>
      </p:sp>
      <p:pic>
        <p:nvPicPr>
          <p:cNvPr id="7" name="Content Placeholder 5" descr="Book Cover Edgar H. Schein Humble Inquiry">
            <a:extLst>
              <a:ext uri="{FF2B5EF4-FFF2-40B4-BE49-F238E27FC236}">
                <a16:creationId xmlns:a16="http://schemas.microsoft.com/office/drawing/2014/main" id="{7B370B0A-C239-2A45-8FE3-6589377C8F96}"/>
              </a:ext>
            </a:extLst>
          </p:cNvPr>
          <p:cNvPicPr>
            <a:picLocks noChangeAspect="1"/>
          </p:cNvPicPr>
          <p:nvPr/>
        </p:nvPicPr>
        <p:blipFill>
          <a:blip r:embed="rId2"/>
          <a:stretch>
            <a:fillRect/>
          </a:stretch>
        </p:blipFill>
        <p:spPr>
          <a:xfrm rot="20701571">
            <a:off x="14914900" y="5586638"/>
            <a:ext cx="2343394" cy="3624255"/>
          </a:xfrm>
          <a:prstGeom prst="rect">
            <a:avLst/>
          </a:prstGeom>
          <a:effectLst>
            <a:outerShdw blurRad="50800" dist="38100" dir="2700000" algn="tl" rotWithShape="0">
              <a:prstClr val="black">
                <a:alpha val="40000"/>
              </a:prstClr>
            </a:outerShdw>
          </a:effectLst>
        </p:spPr>
      </p:pic>
      <p:sp>
        <p:nvSpPr>
          <p:cNvPr id="8" name="Content Placeholder 2">
            <a:extLst>
              <a:ext uri="{FF2B5EF4-FFF2-40B4-BE49-F238E27FC236}">
                <a16:creationId xmlns:a16="http://schemas.microsoft.com/office/drawing/2014/main" id="{7A826739-63D3-A04F-A280-F4C7AC6AFECA}"/>
              </a:ext>
            </a:extLst>
          </p:cNvPr>
          <p:cNvSpPr txBox="1">
            <a:spLocks/>
          </p:cNvSpPr>
          <p:nvPr/>
        </p:nvSpPr>
        <p:spPr>
          <a:xfrm>
            <a:off x="7295351" y="9210176"/>
            <a:ext cx="4948990" cy="1076824"/>
          </a:xfrm>
          <a:prstGeom prst="rect">
            <a:avLst/>
          </a:prstGeom>
        </p:spPr>
        <p:txBody>
          <a:bodyPr/>
          <a:lstStyle>
            <a:lvl1pPr marL="514350" indent="-514350" algn="l" defTabSz="685800" rtl="0" eaLnBrk="1" latinLnBrk="0" hangingPunct="1">
              <a:spcBef>
                <a:spcPct val="20000"/>
              </a:spcBef>
              <a:buFont typeface="Arial"/>
              <a:buChar char="•"/>
              <a:defRPr sz="6000" b="1" kern="1200">
                <a:solidFill>
                  <a:schemeClr val="tx1"/>
                </a:solidFill>
                <a:latin typeface="+mn-lt"/>
                <a:ea typeface="+mn-ea"/>
                <a:cs typeface="+mn-cs"/>
              </a:defRPr>
            </a:lvl1pPr>
            <a:lvl2pPr marL="1114425" indent="-428625" algn="l" defTabSz="685800" rtl="0" eaLnBrk="1" latinLnBrk="0" hangingPunct="1">
              <a:spcBef>
                <a:spcPct val="20000"/>
              </a:spcBef>
              <a:buFont typeface="Arial"/>
              <a:buChar char="–"/>
              <a:defRPr sz="6000" b="1" kern="1200">
                <a:solidFill>
                  <a:schemeClr val="tx1"/>
                </a:solidFill>
                <a:latin typeface="+mn-lt"/>
                <a:ea typeface="+mn-ea"/>
                <a:cs typeface="+mn-cs"/>
              </a:defRPr>
            </a:lvl2pPr>
            <a:lvl3pPr marL="1714500" indent="-342900" algn="l" defTabSz="685800" rtl="0" eaLnBrk="1" latinLnBrk="0" hangingPunct="1">
              <a:spcBef>
                <a:spcPct val="20000"/>
              </a:spcBef>
              <a:buFont typeface="Arial"/>
              <a:buChar char="•"/>
              <a:defRPr sz="6000" b="1" kern="1200">
                <a:solidFill>
                  <a:schemeClr val="tx1"/>
                </a:solidFill>
                <a:latin typeface="+mn-lt"/>
                <a:ea typeface="+mn-ea"/>
                <a:cs typeface="+mn-cs"/>
              </a:defRPr>
            </a:lvl3pPr>
            <a:lvl4pPr marL="2400300" indent="-342900" algn="l" defTabSz="685800" rtl="0" eaLnBrk="1" latinLnBrk="0" hangingPunct="1">
              <a:spcBef>
                <a:spcPct val="20000"/>
              </a:spcBef>
              <a:buFont typeface="Arial"/>
              <a:buChar char="–"/>
              <a:defRPr sz="6000" b="1" kern="1200">
                <a:solidFill>
                  <a:schemeClr val="tx1"/>
                </a:solidFill>
                <a:latin typeface="+mn-lt"/>
                <a:ea typeface="+mn-ea"/>
                <a:cs typeface="+mn-cs"/>
              </a:defRPr>
            </a:lvl4pPr>
            <a:lvl5pPr marL="3086100" indent="-342900" algn="l" defTabSz="685800" rtl="0" eaLnBrk="1" latinLnBrk="0" hangingPunct="1">
              <a:spcBef>
                <a:spcPct val="20000"/>
              </a:spcBef>
              <a:buFont typeface="Arial"/>
              <a:buChar char="»"/>
              <a:defRPr sz="6000" b="1" kern="1200">
                <a:solidFill>
                  <a:schemeClr val="tx1"/>
                </a:solidFill>
                <a:latin typeface="+mn-lt"/>
                <a:ea typeface="+mn-ea"/>
                <a:cs typeface="+mn-cs"/>
              </a:defRPr>
            </a:lvl5pPr>
            <a:lvl6pPr marL="3771900" indent="-342900" algn="l" defTabSz="685800" rtl="0" eaLnBrk="1" latinLnBrk="0" hangingPunct="1">
              <a:spcBef>
                <a:spcPct val="20000"/>
              </a:spcBef>
              <a:buFont typeface="Arial"/>
              <a:buChar char="•"/>
              <a:defRPr sz="3000" kern="1200">
                <a:solidFill>
                  <a:schemeClr val="tx1"/>
                </a:solidFill>
                <a:latin typeface="+mn-lt"/>
                <a:ea typeface="+mn-ea"/>
                <a:cs typeface="+mn-cs"/>
              </a:defRPr>
            </a:lvl6pPr>
            <a:lvl7pPr marL="4457700" indent="-342900" algn="l" defTabSz="685800" rtl="0" eaLnBrk="1" latinLnBrk="0" hangingPunct="1">
              <a:spcBef>
                <a:spcPct val="20000"/>
              </a:spcBef>
              <a:buFont typeface="Arial"/>
              <a:buChar char="•"/>
              <a:defRPr sz="3000" kern="1200">
                <a:solidFill>
                  <a:schemeClr val="tx1"/>
                </a:solidFill>
                <a:latin typeface="+mn-lt"/>
                <a:ea typeface="+mn-ea"/>
                <a:cs typeface="+mn-cs"/>
              </a:defRPr>
            </a:lvl7pPr>
            <a:lvl8pPr marL="5143500" indent="-342900" algn="l" defTabSz="685800" rtl="0" eaLnBrk="1" latinLnBrk="0" hangingPunct="1">
              <a:spcBef>
                <a:spcPct val="20000"/>
              </a:spcBef>
              <a:buFont typeface="Arial"/>
              <a:buChar char="•"/>
              <a:defRPr sz="3000" kern="1200">
                <a:solidFill>
                  <a:schemeClr val="tx1"/>
                </a:solidFill>
                <a:latin typeface="+mn-lt"/>
                <a:ea typeface="+mn-ea"/>
                <a:cs typeface="+mn-cs"/>
              </a:defRPr>
            </a:lvl8pPr>
            <a:lvl9pPr marL="5829300" indent="-342900" algn="l" defTabSz="685800" rtl="0" eaLnBrk="1" latinLnBrk="0" hangingPunct="1">
              <a:spcBef>
                <a:spcPct val="20000"/>
              </a:spcBef>
              <a:buFont typeface="Arial"/>
              <a:buChar char="•"/>
              <a:defRPr sz="3000" kern="1200">
                <a:solidFill>
                  <a:schemeClr val="tx1"/>
                </a:solidFill>
                <a:latin typeface="+mn-lt"/>
                <a:ea typeface="+mn-ea"/>
                <a:cs typeface="+mn-cs"/>
              </a:defRPr>
            </a:lvl9pPr>
          </a:lstStyle>
          <a:p>
            <a:pPr marL="0" indent="0">
              <a:buFont typeface="Arial"/>
              <a:buNone/>
            </a:pPr>
            <a:r>
              <a:rPr lang="en-US" sz="4400" b="0" dirty="0"/>
              <a:t>Schein, 2013</a:t>
            </a:r>
          </a:p>
          <a:p>
            <a:endParaRPr lang="en-US" dirty="0"/>
          </a:p>
        </p:txBody>
      </p:sp>
    </p:spTree>
    <p:extLst>
      <p:ext uri="{BB962C8B-B14F-4D97-AF65-F5344CB8AC3E}">
        <p14:creationId xmlns:p14="http://schemas.microsoft.com/office/powerpoint/2010/main" val="313686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8BA16-91E4-A34C-8BC6-79FD141B6919}"/>
              </a:ext>
            </a:extLst>
          </p:cNvPr>
          <p:cNvSpPr>
            <a:spLocks noGrp="1"/>
          </p:cNvSpPr>
          <p:nvPr>
            <p:ph type="title"/>
          </p:nvPr>
        </p:nvSpPr>
        <p:spPr>
          <a:xfrm>
            <a:off x="2971800" y="0"/>
            <a:ext cx="12344400" cy="1714500"/>
          </a:xfrm>
        </p:spPr>
        <p:txBody>
          <a:bodyPr>
            <a:normAutofit/>
          </a:bodyPr>
          <a:lstStyle/>
          <a:p>
            <a:r>
              <a:rPr lang="en-US" sz="7200" b="0" dirty="0"/>
              <a:t>Situational (Humble) Inquiry 2</a:t>
            </a:r>
          </a:p>
        </p:txBody>
      </p:sp>
      <p:pic>
        <p:nvPicPr>
          <p:cNvPr id="7" name="Content Placeholder 5" descr="Book Cover Edgar H. Schein Humble Inquiry">
            <a:extLst>
              <a:ext uri="{FF2B5EF4-FFF2-40B4-BE49-F238E27FC236}">
                <a16:creationId xmlns:a16="http://schemas.microsoft.com/office/drawing/2014/main" id="{7B370B0A-C239-2A45-8FE3-6589377C8F96}"/>
              </a:ext>
            </a:extLst>
          </p:cNvPr>
          <p:cNvPicPr>
            <a:picLocks noChangeAspect="1"/>
          </p:cNvPicPr>
          <p:nvPr/>
        </p:nvPicPr>
        <p:blipFill>
          <a:blip r:embed="rId2"/>
          <a:stretch>
            <a:fillRect/>
          </a:stretch>
        </p:blipFill>
        <p:spPr>
          <a:xfrm rot="20701571">
            <a:off x="14914900" y="5586638"/>
            <a:ext cx="2343394" cy="3624255"/>
          </a:xfrm>
          <a:prstGeom prst="rect">
            <a:avLst/>
          </a:prstGeom>
          <a:effectLst>
            <a:outerShdw blurRad="50800" dist="38100" dir="2700000" algn="tl" rotWithShape="0">
              <a:prstClr val="black">
                <a:alpha val="40000"/>
              </a:prstClr>
            </a:outerShdw>
          </a:effectLst>
        </p:spPr>
      </p:pic>
      <p:sp>
        <p:nvSpPr>
          <p:cNvPr id="8" name="Content Placeholder 2">
            <a:extLst>
              <a:ext uri="{FF2B5EF4-FFF2-40B4-BE49-F238E27FC236}">
                <a16:creationId xmlns:a16="http://schemas.microsoft.com/office/drawing/2014/main" id="{7A826739-63D3-A04F-A280-F4C7AC6AFECA}"/>
              </a:ext>
            </a:extLst>
          </p:cNvPr>
          <p:cNvSpPr txBox="1">
            <a:spLocks/>
          </p:cNvSpPr>
          <p:nvPr/>
        </p:nvSpPr>
        <p:spPr>
          <a:xfrm>
            <a:off x="7295351" y="9210176"/>
            <a:ext cx="4948990" cy="1076824"/>
          </a:xfrm>
          <a:prstGeom prst="rect">
            <a:avLst/>
          </a:prstGeom>
        </p:spPr>
        <p:txBody>
          <a:bodyPr/>
          <a:lstStyle>
            <a:lvl1pPr marL="514350" indent="-514350" algn="l" defTabSz="685800" rtl="0" eaLnBrk="1" latinLnBrk="0" hangingPunct="1">
              <a:spcBef>
                <a:spcPct val="20000"/>
              </a:spcBef>
              <a:buFont typeface="Arial"/>
              <a:buChar char="•"/>
              <a:defRPr sz="6000" b="1" kern="1200">
                <a:solidFill>
                  <a:schemeClr val="tx1"/>
                </a:solidFill>
                <a:latin typeface="+mn-lt"/>
                <a:ea typeface="+mn-ea"/>
                <a:cs typeface="+mn-cs"/>
              </a:defRPr>
            </a:lvl1pPr>
            <a:lvl2pPr marL="1114425" indent="-428625" algn="l" defTabSz="685800" rtl="0" eaLnBrk="1" latinLnBrk="0" hangingPunct="1">
              <a:spcBef>
                <a:spcPct val="20000"/>
              </a:spcBef>
              <a:buFont typeface="Arial"/>
              <a:buChar char="–"/>
              <a:defRPr sz="6000" b="1" kern="1200">
                <a:solidFill>
                  <a:schemeClr val="tx1"/>
                </a:solidFill>
                <a:latin typeface="+mn-lt"/>
                <a:ea typeface="+mn-ea"/>
                <a:cs typeface="+mn-cs"/>
              </a:defRPr>
            </a:lvl2pPr>
            <a:lvl3pPr marL="1714500" indent="-342900" algn="l" defTabSz="685800" rtl="0" eaLnBrk="1" latinLnBrk="0" hangingPunct="1">
              <a:spcBef>
                <a:spcPct val="20000"/>
              </a:spcBef>
              <a:buFont typeface="Arial"/>
              <a:buChar char="•"/>
              <a:defRPr sz="6000" b="1" kern="1200">
                <a:solidFill>
                  <a:schemeClr val="tx1"/>
                </a:solidFill>
                <a:latin typeface="+mn-lt"/>
                <a:ea typeface="+mn-ea"/>
                <a:cs typeface="+mn-cs"/>
              </a:defRPr>
            </a:lvl3pPr>
            <a:lvl4pPr marL="2400300" indent="-342900" algn="l" defTabSz="685800" rtl="0" eaLnBrk="1" latinLnBrk="0" hangingPunct="1">
              <a:spcBef>
                <a:spcPct val="20000"/>
              </a:spcBef>
              <a:buFont typeface="Arial"/>
              <a:buChar char="–"/>
              <a:defRPr sz="6000" b="1" kern="1200">
                <a:solidFill>
                  <a:schemeClr val="tx1"/>
                </a:solidFill>
                <a:latin typeface="+mn-lt"/>
                <a:ea typeface="+mn-ea"/>
                <a:cs typeface="+mn-cs"/>
              </a:defRPr>
            </a:lvl4pPr>
            <a:lvl5pPr marL="3086100" indent="-342900" algn="l" defTabSz="685800" rtl="0" eaLnBrk="1" latinLnBrk="0" hangingPunct="1">
              <a:spcBef>
                <a:spcPct val="20000"/>
              </a:spcBef>
              <a:buFont typeface="Arial"/>
              <a:buChar char="»"/>
              <a:defRPr sz="6000" b="1" kern="1200">
                <a:solidFill>
                  <a:schemeClr val="tx1"/>
                </a:solidFill>
                <a:latin typeface="+mn-lt"/>
                <a:ea typeface="+mn-ea"/>
                <a:cs typeface="+mn-cs"/>
              </a:defRPr>
            </a:lvl5pPr>
            <a:lvl6pPr marL="3771900" indent="-342900" algn="l" defTabSz="685800" rtl="0" eaLnBrk="1" latinLnBrk="0" hangingPunct="1">
              <a:spcBef>
                <a:spcPct val="20000"/>
              </a:spcBef>
              <a:buFont typeface="Arial"/>
              <a:buChar char="•"/>
              <a:defRPr sz="3000" kern="1200">
                <a:solidFill>
                  <a:schemeClr val="tx1"/>
                </a:solidFill>
                <a:latin typeface="+mn-lt"/>
                <a:ea typeface="+mn-ea"/>
                <a:cs typeface="+mn-cs"/>
              </a:defRPr>
            </a:lvl6pPr>
            <a:lvl7pPr marL="4457700" indent="-342900" algn="l" defTabSz="685800" rtl="0" eaLnBrk="1" latinLnBrk="0" hangingPunct="1">
              <a:spcBef>
                <a:spcPct val="20000"/>
              </a:spcBef>
              <a:buFont typeface="Arial"/>
              <a:buChar char="•"/>
              <a:defRPr sz="3000" kern="1200">
                <a:solidFill>
                  <a:schemeClr val="tx1"/>
                </a:solidFill>
                <a:latin typeface="+mn-lt"/>
                <a:ea typeface="+mn-ea"/>
                <a:cs typeface="+mn-cs"/>
              </a:defRPr>
            </a:lvl7pPr>
            <a:lvl8pPr marL="5143500" indent="-342900" algn="l" defTabSz="685800" rtl="0" eaLnBrk="1" latinLnBrk="0" hangingPunct="1">
              <a:spcBef>
                <a:spcPct val="20000"/>
              </a:spcBef>
              <a:buFont typeface="Arial"/>
              <a:buChar char="•"/>
              <a:defRPr sz="3000" kern="1200">
                <a:solidFill>
                  <a:schemeClr val="tx1"/>
                </a:solidFill>
                <a:latin typeface="+mn-lt"/>
                <a:ea typeface="+mn-ea"/>
                <a:cs typeface="+mn-cs"/>
              </a:defRPr>
            </a:lvl8pPr>
            <a:lvl9pPr marL="5829300" indent="-342900" algn="l" defTabSz="685800" rtl="0" eaLnBrk="1" latinLnBrk="0" hangingPunct="1">
              <a:spcBef>
                <a:spcPct val="20000"/>
              </a:spcBef>
              <a:buFont typeface="Arial"/>
              <a:buChar char="•"/>
              <a:defRPr sz="3000" kern="1200">
                <a:solidFill>
                  <a:schemeClr val="tx1"/>
                </a:solidFill>
                <a:latin typeface="+mn-lt"/>
                <a:ea typeface="+mn-ea"/>
                <a:cs typeface="+mn-cs"/>
              </a:defRPr>
            </a:lvl9pPr>
          </a:lstStyle>
          <a:p>
            <a:pPr marL="0" indent="0">
              <a:buFont typeface="Arial"/>
              <a:buNone/>
            </a:pPr>
            <a:r>
              <a:rPr lang="en-US" sz="4400" b="0" dirty="0"/>
              <a:t>Schein, 2013</a:t>
            </a:r>
          </a:p>
          <a:p>
            <a:endParaRPr lang="en-US" dirty="0"/>
          </a:p>
        </p:txBody>
      </p:sp>
      <p:sp>
        <p:nvSpPr>
          <p:cNvPr id="5" name="Content Placeholder 4">
            <a:extLst>
              <a:ext uri="{FF2B5EF4-FFF2-40B4-BE49-F238E27FC236}">
                <a16:creationId xmlns:a16="http://schemas.microsoft.com/office/drawing/2014/main" id="{7ABBB557-630E-7547-8AF4-0493A708F51E}"/>
              </a:ext>
            </a:extLst>
          </p:cNvPr>
          <p:cNvSpPr>
            <a:spLocks noGrp="1"/>
          </p:cNvSpPr>
          <p:nvPr>
            <p:ph idx="1"/>
          </p:nvPr>
        </p:nvSpPr>
        <p:spPr/>
        <p:txBody>
          <a:bodyPr>
            <a:normAutofit/>
          </a:bodyPr>
          <a:lstStyle/>
          <a:p>
            <a:r>
              <a:rPr lang="en-US" sz="5000" b="0" dirty="0"/>
              <a:t>Telling puts people off.</a:t>
            </a:r>
          </a:p>
        </p:txBody>
      </p:sp>
    </p:spTree>
    <p:extLst>
      <p:ext uri="{BB962C8B-B14F-4D97-AF65-F5344CB8AC3E}">
        <p14:creationId xmlns:p14="http://schemas.microsoft.com/office/powerpoint/2010/main" val="918275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8BA16-91E4-A34C-8BC6-79FD141B6919}"/>
              </a:ext>
            </a:extLst>
          </p:cNvPr>
          <p:cNvSpPr>
            <a:spLocks noGrp="1"/>
          </p:cNvSpPr>
          <p:nvPr>
            <p:ph type="title"/>
          </p:nvPr>
        </p:nvSpPr>
        <p:spPr>
          <a:xfrm>
            <a:off x="2971800" y="0"/>
            <a:ext cx="12344400" cy="1714500"/>
          </a:xfrm>
        </p:spPr>
        <p:txBody>
          <a:bodyPr>
            <a:normAutofit/>
          </a:bodyPr>
          <a:lstStyle/>
          <a:p>
            <a:r>
              <a:rPr lang="en-US" sz="7200" b="0" dirty="0"/>
              <a:t>Situational (Humble) Inquiry 3</a:t>
            </a:r>
          </a:p>
        </p:txBody>
      </p:sp>
      <p:pic>
        <p:nvPicPr>
          <p:cNvPr id="7" name="Content Placeholder 5" descr="Book Cover Edgar H. Schein Humble Inquiry">
            <a:extLst>
              <a:ext uri="{FF2B5EF4-FFF2-40B4-BE49-F238E27FC236}">
                <a16:creationId xmlns:a16="http://schemas.microsoft.com/office/drawing/2014/main" id="{7B370B0A-C239-2A45-8FE3-6589377C8F96}"/>
              </a:ext>
            </a:extLst>
          </p:cNvPr>
          <p:cNvPicPr>
            <a:picLocks noChangeAspect="1"/>
          </p:cNvPicPr>
          <p:nvPr/>
        </p:nvPicPr>
        <p:blipFill>
          <a:blip r:embed="rId2"/>
          <a:stretch>
            <a:fillRect/>
          </a:stretch>
        </p:blipFill>
        <p:spPr>
          <a:xfrm rot="20701571">
            <a:off x="14914900" y="5586638"/>
            <a:ext cx="2343394" cy="3624255"/>
          </a:xfrm>
          <a:prstGeom prst="rect">
            <a:avLst/>
          </a:prstGeom>
          <a:effectLst>
            <a:outerShdw blurRad="50800" dist="38100" dir="2700000" algn="tl" rotWithShape="0">
              <a:prstClr val="black">
                <a:alpha val="40000"/>
              </a:prstClr>
            </a:outerShdw>
          </a:effectLst>
        </p:spPr>
      </p:pic>
      <p:sp>
        <p:nvSpPr>
          <p:cNvPr id="8" name="Content Placeholder 2">
            <a:extLst>
              <a:ext uri="{FF2B5EF4-FFF2-40B4-BE49-F238E27FC236}">
                <a16:creationId xmlns:a16="http://schemas.microsoft.com/office/drawing/2014/main" id="{7A826739-63D3-A04F-A280-F4C7AC6AFECA}"/>
              </a:ext>
            </a:extLst>
          </p:cNvPr>
          <p:cNvSpPr txBox="1">
            <a:spLocks/>
          </p:cNvSpPr>
          <p:nvPr/>
        </p:nvSpPr>
        <p:spPr>
          <a:xfrm>
            <a:off x="7295351" y="9210176"/>
            <a:ext cx="4948990" cy="1076824"/>
          </a:xfrm>
          <a:prstGeom prst="rect">
            <a:avLst/>
          </a:prstGeom>
        </p:spPr>
        <p:txBody>
          <a:bodyPr/>
          <a:lstStyle>
            <a:lvl1pPr marL="514350" indent="-514350" algn="l" defTabSz="685800" rtl="0" eaLnBrk="1" latinLnBrk="0" hangingPunct="1">
              <a:spcBef>
                <a:spcPct val="20000"/>
              </a:spcBef>
              <a:buFont typeface="Arial"/>
              <a:buChar char="•"/>
              <a:defRPr sz="6000" b="1" kern="1200">
                <a:solidFill>
                  <a:schemeClr val="tx1"/>
                </a:solidFill>
                <a:latin typeface="+mn-lt"/>
                <a:ea typeface="+mn-ea"/>
                <a:cs typeface="+mn-cs"/>
              </a:defRPr>
            </a:lvl1pPr>
            <a:lvl2pPr marL="1114425" indent="-428625" algn="l" defTabSz="685800" rtl="0" eaLnBrk="1" latinLnBrk="0" hangingPunct="1">
              <a:spcBef>
                <a:spcPct val="20000"/>
              </a:spcBef>
              <a:buFont typeface="Arial"/>
              <a:buChar char="–"/>
              <a:defRPr sz="6000" b="1" kern="1200">
                <a:solidFill>
                  <a:schemeClr val="tx1"/>
                </a:solidFill>
                <a:latin typeface="+mn-lt"/>
                <a:ea typeface="+mn-ea"/>
                <a:cs typeface="+mn-cs"/>
              </a:defRPr>
            </a:lvl2pPr>
            <a:lvl3pPr marL="1714500" indent="-342900" algn="l" defTabSz="685800" rtl="0" eaLnBrk="1" latinLnBrk="0" hangingPunct="1">
              <a:spcBef>
                <a:spcPct val="20000"/>
              </a:spcBef>
              <a:buFont typeface="Arial"/>
              <a:buChar char="•"/>
              <a:defRPr sz="6000" b="1" kern="1200">
                <a:solidFill>
                  <a:schemeClr val="tx1"/>
                </a:solidFill>
                <a:latin typeface="+mn-lt"/>
                <a:ea typeface="+mn-ea"/>
                <a:cs typeface="+mn-cs"/>
              </a:defRPr>
            </a:lvl3pPr>
            <a:lvl4pPr marL="2400300" indent="-342900" algn="l" defTabSz="685800" rtl="0" eaLnBrk="1" latinLnBrk="0" hangingPunct="1">
              <a:spcBef>
                <a:spcPct val="20000"/>
              </a:spcBef>
              <a:buFont typeface="Arial"/>
              <a:buChar char="–"/>
              <a:defRPr sz="6000" b="1" kern="1200">
                <a:solidFill>
                  <a:schemeClr val="tx1"/>
                </a:solidFill>
                <a:latin typeface="+mn-lt"/>
                <a:ea typeface="+mn-ea"/>
                <a:cs typeface="+mn-cs"/>
              </a:defRPr>
            </a:lvl4pPr>
            <a:lvl5pPr marL="3086100" indent="-342900" algn="l" defTabSz="685800" rtl="0" eaLnBrk="1" latinLnBrk="0" hangingPunct="1">
              <a:spcBef>
                <a:spcPct val="20000"/>
              </a:spcBef>
              <a:buFont typeface="Arial"/>
              <a:buChar char="»"/>
              <a:defRPr sz="6000" b="1" kern="1200">
                <a:solidFill>
                  <a:schemeClr val="tx1"/>
                </a:solidFill>
                <a:latin typeface="+mn-lt"/>
                <a:ea typeface="+mn-ea"/>
                <a:cs typeface="+mn-cs"/>
              </a:defRPr>
            </a:lvl5pPr>
            <a:lvl6pPr marL="3771900" indent="-342900" algn="l" defTabSz="685800" rtl="0" eaLnBrk="1" latinLnBrk="0" hangingPunct="1">
              <a:spcBef>
                <a:spcPct val="20000"/>
              </a:spcBef>
              <a:buFont typeface="Arial"/>
              <a:buChar char="•"/>
              <a:defRPr sz="3000" kern="1200">
                <a:solidFill>
                  <a:schemeClr val="tx1"/>
                </a:solidFill>
                <a:latin typeface="+mn-lt"/>
                <a:ea typeface="+mn-ea"/>
                <a:cs typeface="+mn-cs"/>
              </a:defRPr>
            </a:lvl6pPr>
            <a:lvl7pPr marL="4457700" indent="-342900" algn="l" defTabSz="685800" rtl="0" eaLnBrk="1" latinLnBrk="0" hangingPunct="1">
              <a:spcBef>
                <a:spcPct val="20000"/>
              </a:spcBef>
              <a:buFont typeface="Arial"/>
              <a:buChar char="•"/>
              <a:defRPr sz="3000" kern="1200">
                <a:solidFill>
                  <a:schemeClr val="tx1"/>
                </a:solidFill>
                <a:latin typeface="+mn-lt"/>
                <a:ea typeface="+mn-ea"/>
                <a:cs typeface="+mn-cs"/>
              </a:defRPr>
            </a:lvl7pPr>
            <a:lvl8pPr marL="5143500" indent="-342900" algn="l" defTabSz="685800" rtl="0" eaLnBrk="1" latinLnBrk="0" hangingPunct="1">
              <a:spcBef>
                <a:spcPct val="20000"/>
              </a:spcBef>
              <a:buFont typeface="Arial"/>
              <a:buChar char="•"/>
              <a:defRPr sz="3000" kern="1200">
                <a:solidFill>
                  <a:schemeClr val="tx1"/>
                </a:solidFill>
                <a:latin typeface="+mn-lt"/>
                <a:ea typeface="+mn-ea"/>
                <a:cs typeface="+mn-cs"/>
              </a:defRPr>
            </a:lvl8pPr>
            <a:lvl9pPr marL="5829300" indent="-342900" algn="l" defTabSz="685800" rtl="0" eaLnBrk="1" latinLnBrk="0" hangingPunct="1">
              <a:spcBef>
                <a:spcPct val="20000"/>
              </a:spcBef>
              <a:buFont typeface="Arial"/>
              <a:buChar char="•"/>
              <a:defRPr sz="3000" kern="1200">
                <a:solidFill>
                  <a:schemeClr val="tx1"/>
                </a:solidFill>
                <a:latin typeface="+mn-lt"/>
                <a:ea typeface="+mn-ea"/>
                <a:cs typeface="+mn-cs"/>
              </a:defRPr>
            </a:lvl9pPr>
          </a:lstStyle>
          <a:p>
            <a:pPr marL="0" indent="0">
              <a:buFont typeface="Arial"/>
              <a:buNone/>
            </a:pPr>
            <a:r>
              <a:rPr lang="en-US" sz="4400" b="0" dirty="0"/>
              <a:t>Schein, 2013</a:t>
            </a:r>
          </a:p>
          <a:p>
            <a:endParaRPr lang="en-US" dirty="0"/>
          </a:p>
        </p:txBody>
      </p:sp>
      <p:sp>
        <p:nvSpPr>
          <p:cNvPr id="5" name="Content Placeholder 4">
            <a:extLst>
              <a:ext uri="{FF2B5EF4-FFF2-40B4-BE49-F238E27FC236}">
                <a16:creationId xmlns:a16="http://schemas.microsoft.com/office/drawing/2014/main" id="{7ABBB557-630E-7547-8AF4-0493A708F51E}"/>
              </a:ext>
            </a:extLst>
          </p:cNvPr>
          <p:cNvSpPr>
            <a:spLocks noGrp="1"/>
          </p:cNvSpPr>
          <p:nvPr>
            <p:ph idx="1"/>
          </p:nvPr>
        </p:nvSpPr>
        <p:spPr/>
        <p:txBody>
          <a:bodyPr>
            <a:normAutofit/>
          </a:bodyPr>
          <a:lstStyle/>
          <a:p>
            <a:r>
              <a:rPr lang="en-US" sz="5000" b="0" dirty="0"/>
              <a:t>Telling puts people off.</a:t>
            </a:r>
          </a:p>
          <a:p>
            <a:r>
              <a:rPr lang="en-US" sz="5000" b="0" dirty="0"/>
              <a:t>Asking </a:t>
            </a:r>
            <a:r>
              <a:rPr lang="en-US" sz="5000" b="0" i="1" dirty="0"/>
              <a:t>temporarily</a:t>
            </a:r>
            <a:r>
              <a:rPr lang="en-US" sz="5000" b="0" dirty="0"/>
              <a:t> empowers others and makes me vulnerable.</a:t>
            </a:r>
          </a:p>
        </p:txBody>
      </p:sp>
    </p:spTree>
    <p:extLst>
      <p:ext uri="{BB962C8B-B14F-4D97-AF65-F5344CB8AC3E}">
        <p14:creationId xmlns:p14="http://schemas.microsoft.com/office/powerpoint/2010/main" val="3185564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8BA16-91E4-A34C-8BC6-79FD141B6919}"/>
              </a:ext>
            </a:extLst>
          </p:cNvPr>
          <p:cNvSpPr>
            <a:spLocks noGrp="1"/>
          </p:cNvSpPr>
          <p:nvPr>
            <p:ph type="title"/>
          </p:nvPr>
        </p:nvSpPr>
        <p:spPr>
          <a:xfrm>
            <a:off x="2971800" y="0"/>
            <a:ext cx="12344400" cy="1714500"/>
          </a:xfrm>
        </p:spPr>
        <p:txBody>
          <a:bodyPr>
            <a:normAutofit/>
          </a:bodyPr>
          <a:lstStyle/>
          <a:p>
            <a:r>
              <a:rPr lang="en-US" sz="7200" b="0" dirty="0"/>
              <a:t>Situational (Humble) Inquiry 4</a:t>
            </a:r>
          </a:p>
        </p:txBody>
      </p:sp>
      <p:pic>
        <p:nvPicPr>
          <p:cNvPr id="7" name="Content Placeholder 5" descr="Book Cover Edgar H. Schein Humble Inquiry">
            <a:extLst>
              <a:ext uri="{FF2B5EF4-FFF2-40B4-BE49-F238E27FC236}">
                <a16:creationId xmlns:a16="http://schemas.microsoft.com/office/drawing/2014/main" id="{7B370B0A-C239-2A45-8FE3-6589377C8F96}"/>
              </a:ext>
            </a:extLst>
          </p:cNvPr>
          <p:cNvPicPr>
            <a:picLocks noChangeAspect="1"/>
          </p:cNvPicPr>
          <p:nvPr/>
        </p:nvPicPr>
        <p:blipFill>
          <a:blip r:embed="rId2"/>
          <a:stretch>
            <a:fillRect/>
          </a:stretch>
        </p:blipFill>
        <p:spPr>
          <a:xfrm rot="20701571">
            <a:off x="14914900" y="5586638"/>
            <a:ext cx="2343394" cy="3624255"/>
          </a:xfrm>
          <a:prstGeom prst="rect">
            <a:avLst/>
          </a:prstGeom>
          <a:effectLst>
            <a:outerShdw blurRad="50800" dist="38100" dir="2700000" algn="tl" rotWithShape="0">
              <a:prstClr val="black">
                <a:alpha val="40000"/>
              </a:prstClr>
            </a:outerShdw>
          </a:effectLst>
        </p:spPr>
      </p:pic>
      <p:sp>
        <p:nvSpPr>
          <p:cNvPr id="8" name="Content Placeholder 2">
            <a:extLst>
              <a:ext uri="{FF2B5EF4-FFF2-40B4-BE49-F238E27FC236}">
                <a16:creationId xmlns:a16="http://schemas.microsoft.com/office/drawing/2014/main" id="{7A826739-63D3-A04F-A280-F4C7AC6AFECA}"/>
              </a:ext>
            </a:extLst>
          </p:cNvPr>
          <p:cNvSpPr txBox="1">
            <a:spLocks/>
          </p:cNvSpPr>
          <p:nvPr/>
        </p:nvSpPr>
        <p:spPr>
          <a:xfrm>
            <a:off x="7295351" y="9210176"/>
            <a:ext cx="4948990" cy="1076824"/>
          </a:xfrm>
          <a:prstGeom prst="rect">
            <a:avLst/>
          </a:prstGeom>
        </p:spPr>
        <p:txBody>
          <a:bodyPr/>
          <a:lstStyle>
            <a:lvl1pPr marL="514350" indent="-514350" algn="l" defTabSz="685800" rtl="0" eaLnBrk="1" latinLnBrk="0" hangingPunct="1">
              <a:spcBef>
                <a:spcPct val="20000"/>
              </a:spcBef>
              <a:buFont typeface="Arial"/>
              <a:buChar char="•"/>
              <a:defRPr sz="6000" b="1" kern="1200">
                <a:solidFill>
                  <a:schemeClr val="tx1"/>
                </a:solidFill>
                <a:latin typeface="+mn-lt"/>
                <a:ea typeface="+mn-ea"/>
                <a:cs typeface="+mn-cs"/>
              </a:defRPr>
            </a:lvl1pPr>
            <a:lvl2pPr marL="1114425" indent="-428625" algn="l" defTabSz="685800" rtl="0" eaLnBrk="1" latinLnBrk="0" hangingPunct="1">
              <a:spcBef>
                <a:spcPct val="20000"/>
              </a:spcBef>
              <a:buFont typeface="Arial"/>
              <a:buChar char="–"/>
              <a:defRPr sz="6000" b="1" kern="1200">
                <a:solidFill>
                  <a:schemeClr val="tx1"/>
                </a:solidFill>
                <a:latin typeface="+mn-lt"/>
                <a:ea typeface="+mn-ea"/>
                <a:cs typeface="+mn-cs"/>
              </a:defRPr>
            </a:lvl2pPr>
            <a:lvl3pPr marL="1714500" indent="-342900" algn="l" defTabSz="685800" rtl="0" eaLnBrk="1" latinLnBrk="0" hangingPunct="1">
              <a:spcBef>
                <a:spcPct val="20000"/>
              </a:spcBef>
              <a:buFont typeface="Arial"/>
              <a:buChar char="•"/>
              <a:defRPr sz="6000" b="1" kern="1200">
                <a:solidFill>
                  <a:schemeClr val="tx1"/>
                </a:solidFill>
                <a:latin typeface="+mn-lt"/>
                <a:ea typeface="+mn-ea"/>
                <a:cs typeface="+mn-cs"/>
              </a:defRPr>
            </a:lvl3pPr>
            <a:lvl4pPr marL="2400300" indent="-342900" algn="l" defTabSz="685800" rtl="0" eaLnBrk="1" latinLnBrk="0" hangingPunct="1">
              <a:spcBef>
                <a:spcPct val="20000"/>
              </a:spcBef>
              <a:buFont typeface="Arial"/>
              <a:buChar char="–"/>
              <a:defRPr sz="6000" b="1" kern="1200">
                <a:solidFill>
                  <a:schemeClr val="tx1"/>
                </a:solidFill>
                <a:latin typeface="+mn-lt"/>
                <a:ea typeface="+mn-ea"/>
                <a:cs typeface="+mn-cs"/>
              </a:defRPr>
            </a:lvl4pPr>
            <a:lvl5pPr marL="3086100" indent="-342900" algn="l" defTabSz="685800" rtl="0" eaLnBrk="1" latinLnBrk="0" hangingPunct="1">
              <a:spcBef>
                <a:spcPct val="20000"/>
              </a:spcBef>
              <a:buFont typeface="Arial"/>
              <a:buChar char="»"/>
              <a:defRPr sz="6000" b="1" kern="1200">
                <a:solidFill>
                  <a:schemeClr val="tx1"/>
                </a:solidFill>
                <a:latin typeface="+mn-lt"/>
                <a:ea typeface="+mn-ea"/>
                <a:cs typeface="+mn-cs"/>
              </a:defRPr>
            </a:lvl5pPr>
            <a:lvl6pPr marL="3771900" indent="-342900" algn="l" defTabSz="685800" rtl="0" eaLnBrk="1" latinLnBrk="0" hangingPunct="1">
              <a:spcBef>
                <a:spcPct val="20000"/>
              </a:spcBef>
              <a:buFont typeface="Arial"/>
              <a:buChar char="•"/>
              <a:defRPr sz="3000" kern="1200">
                <a:solidFill>
                  <a:schemeClr val="tx1"/>
                </a:solidFill>
                <a:latin typeface="+mn-lt"/>
                <a:ea typeface="+mn-ea"/>
                <a:cs typeface="+mn-cs"/>
              </a:defRPr>
            </a:lvl6pPr>
            <a:lvl7pPr marL="4457700" indent="-342900" algn="l" defTabSz="685800" rtl="0" eaLnBrk="1" latinLnBrk="0" hangingPunct="1">
              <a:spcBef>
                <a:spcPct val="20000"/>
              </a:spcBef>
              <a:buFont typeface="Arial"/>
              <a:buChar char="•"/>
              <a:defRPr sz="3000" kern="1200">
                <a:solidFill>
                  <a:schemeClr val="tx1"/>
                </a:solidFill>
                <a:latin typeface="+mn-lt"/>
                <a:ea typeface="+mn-ea"/>
                <a:cs typeface="+mn-cs"/>
              </a:defRPr>
            </a:lvl7pPr>
            <a:lvl8pPr marL="5143500" indent="-342900" algn="l" defTabSz="685800" rtl="0" eaLnBrk="1" latinLnBrk="0" hangingPunct="1">
              <a:spcBef>
                <a:spcPct val="20000"/>
              </a:spcBef>
              <a:buFont typeface="Arial"/>
              <a:buChar char="•"/>
              <a:defRPr sz="3000" kern="1200">
                <a:solidFill>
                  <a:schemeClr val="tx1"/>
                </a:solidFill>
                <a:latin typeface="+mn-lt"/>
                <a:ea typeface="+mn-ea"/>
                <a:cs typeface="+mn-cs"/>
              </a:defRPr>
            </a:lvl8pPr>
            <a:lvl9pPr marL="5829300" indent="-342900" algn="l" defTabSz="685800" rtl="0" eaLnBrk="1" latinLnBrk="0" hangingPunct="1">
              <a:spcBef>
                <a:spcPct val="20000"/>
              </a:spcBef>
              <a:buFont typeface="Arial"/>
              <a:buChar char="•"/>
              <a:defRPr sz="3000" kern="1200">
                <a:solidFill>
                  <a:schemeClr val="tx1"/>
                </a:solidFill>
                <a:latin typeface="+mn-lt"/>
                <a:ea typeface="+mn-ea"/>
                <a:cs typeface="+mn-cs"/>
              </a:defRPr>
            </a:lvl9pPr>
          </a:lstStyle>
          <a:p>
            <a:pPr marL="0" indent="0">
              <a:buFont typeface="Arial"/>
              <a:buNone/>
            </a:pPr>
            <a:r>
              <a:rPr lang="en-US" sz="4400" b="0" dirty="0"/>
              <a:t>Schein, 2013</a:t>
            </a:r>
          </a:p>
          <a:p>
            <a:endParaRPr lang="en-US" dirty="0"/>
          </a:p>
        </p:txBody>
      </p:sp>
      <p:sp>
        <p:nvSpPr>
          <p:cNvPr id="5" name="Content Placeholder 4">
            <a:extLst>
              <a:ext uri="{FF2B5EF4-FFF2-40B4-BE49-F238E27FC236}">
                <a16:creationId xmlns:a16="http://schemas.microsoft.com/office/drawing/2014/main" id="{7ABBB557-630E-7547-8AF4-0493A708F51E}"/>
              </a:ext>
            </a:extLst>
          </p:cNvPr>
          <p:cNvSpPr>
            <a:spLocks noGrp="1"/>
          </p:cNvSpPr>
          <p:nvPr>
            <p:ph idx="1"/>
          </p:nvPr>
        </p:nvSpPr>
        <p:spPr/>
        <p:txBody>
          <a:bodyPr>
            <a:normAutofit/>
          </a:bodyPr>
          <a:lstStyle/>
          <a:p>
            <a:r>
              <a:rPr lang="en-US" sz="5000" b="0" dirty="0"/>
              <a:t>Telling puts people off.</a:t>
            </a:r>
          </a:p>
          <a:p>
            <a:r>
              <a:rPr lang="en-US" sz="5000" b="0" dirty="0"/>
              <a:t>Asking </a:t>
            </a:r>
            <a:r>
              <a:rPr lang="en-US" sz="5000" b="0" i="1" dirty="0"/>
              <a:t>temporarily</a:t>
            </a:r>
            <a:r>
              <a:rPr lang="en-US" sz="5000" b="0" dirty="0"/>
              <a:t> empowers others and makes me vulnerable.</a:t>
            </a:r>
          </a:p>
          <a:p>
            <a:r>
              <a:rPr lang="en-US" sz="5000" b="0" dirty="0"/>
              <a:t>Asking can build relationships.</a:t>
            </a:r>
          </a:p>
        </p:txBody>
      </p:sp>
    </p:spTree>
    <p:extLst>
      <p:ext uri="{BB962C8B-B14F-4D97-AF65-F5344CB8AC3E}">
        <p14:creationId xmlns:p14="http://schemas.microsoft.com/office/powerpoint/2010/main" val="3018219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8BA16-91E4-A34C-8BC6-79FD141B6919}"/>
              </a:ext>
            </a:extLst>
          </p:cNvPr>
          <p:cNvSpPr>
            <a:spLocks noGrp="1"/>
          </p:cNvSpPr>
          <p:nvPr>
            <p:ph type="title"/>
          </p:nvPr>
        </p:nvSpPr>
        <p:spPr>
          <a:xfrm>
            <a:off x="2971800" y="0"/>
            <a:ext cx="12344400" cy="1714500"/>
          </a:xfrm>
        </p:spPr>
        <p:txBody>
          <a:bodyPr>
            <a:normAutofit/>
          </a:bodyPr>
          <a:lstStyle/>
          <a:p>
            <a:r>
              <a:rPr lang="en-US" sz="7200" b="0" dirty="0"/>
              <a:t>Situational (Humble) Inquiry 5</a:t>
            </a:r>
          </a:p>
        </p:txBody>
      </p:sp>
      <p:pic>
        <p:nvPicPr>
          <p:cNvPr id="7" name="Content Placeholder 5" descr="Book Cover Edgar H. Schein Humble Inquiry">
            <a:extLst>
              <a:ext uri="{FF2B5EF4-FFF2-40B4-BE49-F238E27FC236}">
                <a16:creationId xmlns:a16="http://schemas.microsoft.com/office/drawing/2014/main" id="{7B370B0A-C239-2A45-8FE3-6589377C8F96}"/>
              </a:ext>
            </a:extLst>
          </p:cNvPr>
          <p:cNvPicPr>
            <a:picLocks noChangeAspect="1"/>
          </p:cNvPicPr>
          <p:nvPr/>
        </p:nvPicPr>
        <p:blipFill>
          <a:blip r:embed="rId2"/>
          <a:stretch>
            <a:fillRect/>
          </a:stretch>
        </p:blipFill>
        <p:spPr>
          <a:xfrm rot="20701571">
            <a:off x="14914900" y="5586638"/>
            <a:ext cx="2343394" cy="3624255"/>
          </a:xfrm>
          <a:prstGeom prst="rect">
            <a:avLst/>
          </a:prstGeom>
          <a:effectLst>
            <a:outerShdw blurRad="50800" dist="38100" dir="2700000" algn="tl" rotWithShape="0">
              <a:prstClr val="black">
                <a:alpha val="40000"/>
              </a:prstClr>
            </a:outerShdw>
          </a:effectLst>
        </p:spPr>
      </p:pic>
      <p:sp>
        <p:nvSpPr>
          <p:cNvPr id="8" name="Content Placeholder 2">
            <a:extLst>
              <a:ext uri="{FF2B5EF4-FFF2-40B4-BE49-F238E27FC236}">
                <a16:creationId xmlns:a16="http://schemas.microsoft.com/office/drawing/2014/main" id="{7A826739-63D3-A04F-A280-F4C7AC6AFECA}"/>
              </a:ext>
            </a:extLst>
          </p:cNvPr>
          <p:cNvSpPr txBox="1">
            <a:spLocks/>
          </p:cNvSpPr>
          <p:nvPr/>
        </p:nvSpPr>
        <p:spPr>
          <a:xfrm>
            <a:off x="7295351" y="9210176"/>
            <a:ext cx="4948990" cy="1076824"/>
          </a:xfrm>
          <a:prstGeom prst="rect">
            <a:avLst/>
          </a:prstGeom>
        </p:spPr>
        <p:txBody>
          <a:bodyPr/>
          <a:lstStyle>
            <a:lvl1pPr marL="514350" indent="-514350" algn="l" defTabSz="685800" rtl="0" eaLnBrk="1" latinLnBrk="0" hangingPunct="1">
              <a:spcBef>
                <a:spcPct val="20000"/>
              </a:spcBef>
              <a:buFont typeface="Arial"/>
              <a:buChar char="•"/>
              <a:defRPr sz="6000" b="1" kern="1200">
                <a:solidFill>
                  <a:schemeClr val="tx1"/>
                </a:solidFill>
                <a:latin typeface="+mn-lt"/>
                <a:ea typeface="+mn-ea"/>
                <a:cs typeface="+mn-cs"/>
              </a:defRPr>
            </a:lvl1pPr>
            <a:lvl2pPr marL="1114425" indent="-428625" algn="l" defTabSz="685800" rtl="0" eaLnBrk="1" latinLnBrk="0" hangingPunct="1">
              <a:spcBef>
                <a:spcPct val="20000"/>
              </a:spcBef>
              <a:buFont typeface="Arial"/>
              <a:buChar char="–"/>
              <a:defRPr sz="6000" b="1" kern="1200">
                <a:solidFill>
                  <a:schemeClr val="tx1"/>
                </a:solidFill>
                <a:latin typeface="+mn-lt"/>
                <a:ea typeface="+mn-ea"/>
                <a:cs typeface="+mn-cs"/>
              </a:defRPr>
            </a:lvl2pPr>
            <a:lvl3pPr marL="1714500" indent="-342900" algn="l" defTabSz="685800" rtl="0" eaLnBrk="1" latinLnBrk="0" hangingPunct="1">
              <a:spcBef>
                <a:spcPct val="20000"/>
              </a:spcBef>
              <a:buFont typeface="Arial"/>
              <a:buChar char="•"/>
              <a:defRPr sz="6000" b="1" kern="1200">
                <a:solidFill>
                  <a:schemeClr val="tx1"/>
                </a:solidFill>
                <a:latin typeface="+mn-lt"/>
                <a:ea typeface="+mn-ea"/>
                <a:cs typeface="+mn-cs"/>
              </a:defRPr>
            </a:lvl3pPr>
            <a:lvl4pPr marL="2400300" indent="-342900" algn="l" defTabSz="685800" rtl="0" eaLnBrk="1" latinLnBrk="0" hangingPunct="1">
              <a:spcBef>
                <a:spcPct val="20000"/>
              </a:spcBef>
              <a:buFont typeface="Arial"/>
              <a:buChar char="–"/>
              <a:defRPr sz="6000" b="1" kern="1200">
                <a:solidFill>
                  <a:schemeClr val="tx1"/>
                </a:solidFill>
                <a:latin typeface="+mn-lt"/>
                <a:ea typeface="+mn-ea"/>
                <a:cs typeface="+mn-cs"/>
              </a:defRPr>
            </a:lvl4pPr>
            <a:lvl5pPr marL="3086100" indent="-342900" algn="l" defTabSz="685800" rtl="0" eaLnBrk="1" latinLnBrk="0" hangingPunct="1">
              <a:spcBef>
                <a:spcPct val="20000"/>
              </a:spcBef>
              <a:buFont typeface="Arial"/>
              <a:buChar char="»"/>
              <a:defRPr sz="6000" b="1" kern="1200">
                <a:solidFill>
                  <a:schemeClr val="tx1"/>
                </a:solidFill>
                <a:latin typeface="+mn-lt"/>
                <a:ea typeface="+mn-ea"/>
                <a:cs typeface="+mn-cs"/>
              </a:defRPr>
            </a:lvl5pPr>
            <a:lvl6pPr marL="3771900" indent="-342900" algn="l" defTabSz="685800" rtl="0" eaLnBrk="1" latinLnBrk="0" hangingPunct="1">
              <a:spcBef>
                <a:spcPct val="20000"/>
              </a:spcBef>
              <a:buFont typeface="Arial"/>
              <a:buChar char="•"/>
              <a:defRPr sz="3000" kern="1200">
                <a:solidFill>
                  <a:schemeClr val="tx1"/>
                </a:solidFill>
                <a:latin typeface="+mn-lt"/>
                <a:ea typeface="+mn-ea"/>
                <a:cs typeface="+mn-cs"/>
              </a:defRPr>
            </a:lvl6pPr>
            <a:lvl7pPr marL="4457700" indent="-342900" algn="l" defTabSz="685800" rtl="0" eaLnBrk="1" latinLnBrk="0" hangingPunct="1">
              <a:spcBef>
                <a:spcPct val="20000"/>
              </a:spcBef>
              <a:buFont typeface="Arial"/>
              <a:buChar char="•"/>
              <a:defRPr sz="3000" kern="1200">
                <a:solidFill>
                  <a:schemeClr val="tx1"/>
                </a:solidFill>
                <a:latin typeface="+mn-lt"/>
                <a:ea typeface="+mn-ea"/>
                <a:cs typeface="+mn-cs"/>
              </a:defRPr>
            </a:lvl7pPr>
            <a:lvl8pPr marL="5143500" indent="-342900" algn="l" defTabSz="685800" rtl="0" eaLnBrk="1" latinLnBrk="0" hangingPunct="1">
              <a:spcBef>
                <a:spcPct val="20000"/>
              </a:spcBef>
              <a:buFont typeface="Arial"/>
              <a:buChar char="•"/>
              <a:defRPr sz="3000" kern="1200">
                <a:solidFill>
                  <a:schemeClr val="tx1"/>
                </a:solidFill>
                <a:latin typeface="+mn-lt"/>
                <a:ea typeface="+mn-ea"/>
                <a:cs typeface="+mn-cs"/>
              </a:defRPr>
            </a:lvl8pPr>
            <a:lvl9pPr marL="5829300" indent="-342900" algn="l" defTabSz="685800" rtl="0" eaLnBrk="1" latinLnBrk="0" hangingPunct="1">
              <a:spcBef>
                <a:spcPct val="20000"/>
              </a:spcBef>
              <a:buFont typeface="Arial"/>
              <a:buChar char="•"/>
              <a:defRPr sz="3000" kern="1200">
                <a:solidFill>
                  <a:schemeClr val="tx1"/>
                </a:solidFill>
                <a:latin typeface="+mn-lt"/>
                <a:ea typeface="+mn-ea"/>
                <a:cs typeface="+mn-cs"/>
              </a:defRPr>
            </a:lvl9pPr>
          </a:lstStyle>
          <a:p>
            <a:pPr marL="0" indent="0">
              <a:buFont typeface="Arial"/>
              <a:buNone/>
            </a:pPr>
            <a:r>
              <a:rPr lang="en-US" sz="4400" b="0" dirty="0"/>
              <a:t>Schein, 2013</a:t>
            </a:r>
          </a:p>
          <a:p>
            <a:endParaRPr lang="en-US" dirty="0"/>
          </a:p>
        </p:txBody>
      </p:sp>
      <p:sp>
        <p:nvSpPr>
          <p:cNvPr id="5" name="Content Placeholder 4">
            <a:extLst>
              <a:ext uri="{FF2B5EF4-FFF2-40B4-BE49-F238E27FC236}">
                <a16:creationId xmlns:a16="http://schemas.microsoft.com/office/drawing/2014/main" id="{7ABBB557-630E-7547-8AF4-0493A708F51E}"/>
              </a:ext>
            </a:extLst>
          </p:cNvPr>
          <p:cNvSpPr>
            <a:spLocks noGrp="1"/>
          </p:cNvSpPr>
          <p:nvPr>
            <p:ph idx="1"/>
          </p:nvPr>
        </p:nvSpPr>
        <p:spPr/>
        <p:txBody>
          <a:bodyPr>
            <a:normAutofit/>
          </a:bodyPr>
          <a:lstStyle/>
          <a:p>
            <a:r>
              <a:rPr lang="en-US" sz="5000" b="0" dirty="0"/>
              <a:t>Telling puts people off.</a:t>
            </a:r>
          </a:p>
          <a:p>
            <a:r>
              <a:rPr lang="en-US" sz="5000" b="0" dirty="0"/>
              <a:t>Asking </a:t>
            </a:r>
            <a:r>
              <a:rPr lang="en-US" sz="5000" b="0" i="1" dirty="0"/>
              <a:t>temporarily</a:t>
            </a:r>
            <a:r>
              <a:rPr lang="en-US" sz="5000" b="0" dirty="0"/>
              <a:t> empowers others and makes me vulnerable.</a:t>
            </a:r>
          </a:p>
          <a:p>
            <a:r>
              <a:rPr lang="en-US" sz="5000" b="0" dirty="0"/>
              <a:t>Asking can build relationships.</a:t>
            </a:r>
          </a:p>
          <a:p>
            <a:r>
              <a:rPr lang="en-US" sz="5000" b="0" dirty="0"/>
              <a:t>I want to discover what you think and know.</a:t>
            </a:r>
          </a:p>
        </p:txBody>
      </p:sp>
    </p:spTree>
    <p:extLst>
      <p:ext uri="{BB962C8B-B14F-4D97-AF65-F5344CB8AC3E}">
        <p14:creationId xmlns:p14="http://schemas.microsoft.com/office/powerpoint/2010/main" val="2686359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31E49-8A71-9144-BF8A-EF8813D73C13}"/>
              </a:ext>
            </a:extLst>
          </p:cNvPr>
          <p:cNvSpPr>
            <a:spLocks noGrp="1"/>
          </p:cNvSpPr>
          <p:nvPr>
            <p:ph type="title"/>
          </p:nvPr>
        </p:nvSpPr>
        <p:spPr>
          <a:xfrm>
            <a:off x="914400" y="411957"/>
            <a:ext cx="10269415" cy="1714500"/>
          </a:xfrm>
        </p:spPr>
        <p:txBody>
          <a:bodyPr/>
          <a:lstStyle/>
          <a:p>
            <a:pPr algn="l"/>
            <a:r>
              <a:rPr lang="en-US" b="0" dirty="0"/>
              <a:t>A Learning Mindset 1</a:t>
            </a:r>
            <a:endParaRPr lang="en-US" dirty="0"/>
          </a:p>
        </p:txBody>
      </p:sp>
      <p:sp>
        <p:nvSpPr>
          <p:cNvPr id="5" name="Content Placeholder 4">
            <a:extLst>
              <a:ext uri="{FF2B5EF4-FFF2-40B4-BE49-F238E27FC236}">
                <a16:creationId xmlns:a16="http://schemas.microsoft.com/office/drawing/2014/main" id="{420831CD-6FC4-4F45-A097-306556DD5DF2}"/>
              </a:ext>
            </a:extLst>
          </p:cNvPr>
          <p:cNvSpPr>
            <a:spLocks noGrp="1"/>
          </p:cNvSpPr>
          <p:nvPr>
            <p:ph sz="quarter" idx="15"/>
          </p:nvPr>
        </p:nvSpPr>
        <p:spPr>
          <a:xfrm>
            <a:off x="12573000" y="9195105"/>
            <a:ext cx="5334000" cy="679938"/>
          </a:xfrm>
        </p:spPr>
        <p:txBody>
          <a:bodyPr>
            <a:normAutofit lnSpcReduction="10000"/>
          </a:bodyPr>
          <a:lstStyle/>
          <a:p>
            <a:pPr marL="0" indent="0" algn="r">
              <a:buNone/>
            </a:pPr>
            <a:r>
              <a:rPr lang="en-US" sz="4000" b="0" dirty="0"/>
              <a:t>Edmondson 2019</a:t>
            </a:r>
          </a:p>
        </p:txBody>
      </p:sp>
      <p:pic>
        <p:nvPicPr>
          <p:cNvPr id="6" name="Content Placeholder 4" descr="Growth Mindset vs Fixed Mindset">
            <a:extLst>
              <a:ext uri="{FF2B5EF4-FFF2-40B4-BE49-F238E27FC236}">
                <a16:creationId xmlns:a16="http://schemas.microsoft.com/office/drawing/2014/main" id="{D2DAE620-6593-E34F-8EF9-6DBFF3F729E3}"/>
              </a:ext>
            </a:extLst>
          </p:cNvPr>
          <p:cNvPicPr>
            <a:picLocks noGrp="1" noChangeAspect="1"/>
          </p:cNvPicPr>
          <p:nvPr>
            <p:ph sz="quarter" idx="14"/>
          </p:nvPr>
        </p:nvPicPr>
        <p:blipFill>
          <a:blip r:embed="rId2"/>
          <a:stretch>
            <a:fillRect/>
          </a:stretch>
        </p:blipFill>
        <p:spPr>
          <a:xfrm>
            <a:off x="12573000" y="411957"/>
            <a:ext cx="5334000" cy="27874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909462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31E49-8A71-9144-BF8A-EF8813D73C13}"/>
              </a:ext>
            </a:extLst>
          </p:cNvPr>
          <p:cNvSpPr>
            <a:spLocks noGrp="1"/>
          </p:cNvSpPr>
          <p:nvPr>
            <p:ph type="title"/>
          </p:nvPr>
        </p:nvSpPr>
        <p:spPr>
          <a:xfrm>
            <a:off x="914400" y="411957"/>
            <a:ext cx="10269415" cy="1714500"/>
          </a:xfrm>
        </p:spPr>
        <p:txBody>
          <a:bodyPr/>
          <a:lstStyle/>
          <a:p>
            <a:pPr algn="l"/>
            <a:r>
              <a:rPr lang="en-US" b="0" dirty="0"/>
              <a:t>A Learning Mindset 2</a:t>
            </a:r>
            <a:endParaRPr lang="en-US" dirty="0"/>
          </a:p>
        </p:txBody>
      </p:sp>
      <p:sp>
        <p:nvSpPr>
          <p:cNvPr id="3" name="Content Placeholder 2">
            <a:extLst>
              <a:ext uri="{FF2B5EF4-FFF2-40B4-BE49-F238E27FC236}">
                <a16:creationId xmlns:a16="http://schemas.microsoft.com/office/drawing/2014/main" id="{244863F9-31BB-5245-8F56-DFDBD878B557}"/>
              </a:ext>
            </a:extLst>
          </p:cNvPr>
          <p:cNvSpPr>
            <a:spLocks noGrp="1"/>
          </p:cNvSpPr>
          <p:nvPr>
            <p:ph sz="quarter" idx="13"/>
          </p:nvPr>
        </p:nvSpPr>
        <p:spPr>
          <a:xfrm>
            <a:off x="914400" y="3371463"/>
            <a:ext cx="16992600" cy="5630862"/>
          </a:xfrm>
        </p:spPr>
        <p:txBody>
          <a:bodyPr>
            <a:normAutofit/>
          </a:bodyPr>
          <a:lstStyle/>
          <a:p>
            <a:r>
              <a:rPr lang="en-US" sz="5400" b="0" dirty="0"/>
              <a:t>People naturally avoid failure</a:t>
            </a:r>
          </a:p>
          <a:p>
            <a:endParaRPr lang="en-US" sz="5400" b="0" dirty="0"/>
          </a:p>
          <a:p>
            <a:endParaRPr lang="en-US" sz="5400" dirty="0"/>
          </a:p>
        </p:txBody>
      </p:sp>
      <p:sp>
        <p:nvSpPr>
          <p:cNvPr id="5" name="Content Placeholder 4">
            <a:extLst>
              <a:ext uri="{FF2B5EF4-FFF2-40B4-BE49-F238E27FC236}">
                <a16:creationId xmlns:a16="http://schemas.microsoft.com/office/drawing/2014/main" id="{420831CD-6FC4-4F45-A097-306556DD5DF2}"/>
              </a:ext>
            </a:extLst>
          </p:cNvPr>
          <p:cNvSpPr>
            <a:spLocks noGrp="1"/>
          </p:cNvSpPr>
          <p:nvPr>
            <p:ph sz="quarter" idx="15"/>
          </p:nvPr>
        </p:nvSpPr>
        <p:spPr>
          <a:xfrm>
            <a:off x="12573000" y="9195105"/>
            <a:ext cx="5334000" cy="679938"/>
          </a:xfrm>
        </p:spPr>
        <p:txBody>
          <a:bodyPr>
            <a:normAutofit lnSpcReduction="10000"/>
          </a:bodyPr>
          <a:lstStyle/>
          <a:p>
            <a:pPr marL="0" indent="0" algn="r">
              <a:buNone/>
            </a:pPr>
            <a:r>
              <a:rPr lang="en-US" sz="4000" b="0" dirty="0"/>
              <a:t>Edmondson 2019</a:t>
            </a:r>
          </a:p>
        </p:txBody>
      </p:sp>
      <p:pic>
        <p:nvPicPr>
          <p:cNvPr id="6" name="Content Placeholder 4" descr="Growth Mindset vs Fixed Mindset">
            <a:extLst>
              <a:ext uri="{FF2B5EF4-FFF2-40B4-BE49-F238E27FC236}">
                <a16:creationId xmlns:a16="http://schemas.microsoft.com/office/drawing/2014/main" id="{D2DAE620-6593-E34F-8EF9-6DBFF3F729E3}"/>
              </a:ext>
            </a:extLst>
          </p:cNvPr>
          <p:cNvPicPr>
            <a:picLocks noGrp="1" noChangeAspect="1"/>
          </p:cNvPicPr>
          <p:nvPr>
            <p:ph sz="quarter" idx="14"/>
          </p:nvPr>
        </p:nvPicPr>
        <p:blipFill>
          <a:blip r:embed="rId2"/>
          <a:stretch>
            <a:fillRect/>
          </a:stretch>
        </p:blipFill>
        <p:spPr>
          <a:xfrm>
            <a:off x="12573000" y="411957"/>
            <a:ext cx="5334000" cy="27874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580761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31E49-8A71-9144-BF8A-EF8813D73C13}"/>
              </a:ext>
            </a:extLst>
          </p:cNvPr>
          <p:cNvSpPr>
            <a:spLocks noGrp="1"/>
          </p:cNvSpPr>
          <p:nvPr>
            <p:ph type="title"/>
          </p:nvPr>
        </p:nvSpPr>
        <p:spPr>
          <a:xfrm>
            <a:off x="914400" y="411957"/>
            <a:ext cx="10269415" cy="1714500"/>
          </a:xfrm>
        </p:spPr>
        <p:txBody>
          <a:bodyPr/>
          <a:lstStyle/>
          <a:p>
            <a:pPr algn="l"/>
            <a:r>
              <a:rPr lang="en-US" b="0" dirty="0"/>
              <a:t>A Learning Mindset 3</a:t>
            </a:r>
            <a:endParaRPr lang="en-US" dirty="0"/>
          </a:p>
        </p:txBody>
      </p:sp>
      <p:sp>
        <p:nvSpPr>
          <p:cNvPr id="3" name="Content Placeholder 2">
            <a:extLst>
              <a:ext uri="{FF2B5EF4-FFF2-40B4-BE49-F238E27FC236}">
                <a16:creationId xmlns:a16="http://schemas.microsoft.com/office/drawing/2014/main" id="{244863F9-31BB-5245-8F56-DFDBD878B557}"/>
              </a:ext>
            </a:extLst>
          </p:cNvPr>
          <p:cNvSpPr>
            <a:spLocks noGrp="1"/>
          </p:cNvSpPr>
          <p:nvPr>
            <p:ph sz="quarter" idx="13"/>
          </p:nvPr>
        </p:nvSpPr>
        <p:spPr>
          <a:xfrm>
            <a:off x="914400" y="3371463"/>
            <a:ext cx="16992600" cy="5630862"/>
          </a:xfrm>
        </p:spPr>
        <p:txBody>
          <a:bodyPr>
            <a:normAutofit/>
          </a:bodyPr>
          <a:lstStyle/>
          <a:p>
            <a:r>
              <a:rPr lang="en-US" sz="5400" b="0" dirty="0"/>
              <a:t>People naturally avoid failure</a:t>
            </a:r>
          </a:p>
          <a:p>
            <a:r>
              <a:rPr lang="en-US" sz="5400" b="0" dirty="0"/>
              <a:t>So it must be psychologically safe to fail and learn</a:t>
            </a:r>
          </a:p>
        </p:txBody>
      </p:sp>
      <p:sp>
        <p:nvSpPr>
          <p:cNvPr id="5" name="Content Placeholder 4">
            <a:extLst>
              <a:ext uri="{FF2B5EF4-FFF2-40B4-BE49-F238E27FC236}">
                <a16:creationId xmlns:a16="http://schemas.microsoft.com/office/drawing/2014/main" id="{420831CD-6FC4-4F45-A097-306556DD5DF2}"/>
              </a:ext>
            </a:extLst>
          </p:cNvPr>
          <p:cNvSpPr>
            <a:spLocks noGrp="1"/>
          </p:cNvSpPr>
          <p:nvPr>
            <p:ph sz="quarter" idx="15"/>
          </p:nvPr>
        </p:nvSpPr>
        <p:spPr>
          <a:xfrm>
            <a:off x="12573000" y="9195105"/>
            <a:ext cx="5334000" cy="679938"/>
          </a:xfrm>
        </p:spPr>
        <p:txBody>
          <a:bodyPr>
            <a:normAutofit lnSpcReduction="10000"/>
          </a:bodyPr>
          <a:lstStyle/>
          <a:p>
            <a:pPr marL="0" indent="0" algn="r">
              <a:buNone/>
            </a:pPr>
            <a:r>
              <a:rPr lang="en-US" sz="4000" b="0" dirty="0"/>
              <a:t>Edmondson 2019</a:t>
            </a:r>
          </a:p>
        </p:txBody>
      </p:sp>
      <p:pic>
        <p:nvPicPr>
          <p:cNvPr id="6" name="Content Placeholder 4" descr="Growth Mindset vs Fixed Mindset">
            <a:extLst>
              <a:ext uri="{FF2B5EF4-FFF2-40B4-BE49-F238E27FC236}">
                <a16:creationId xmlns:a16="http://schemas.microsoft.com/office/drawing/2014/main" id="{D2DAE620-6593-E34F-8EF9-6DBFF3F729E3}"/>
              </a:ext>
            </a:extLst>
          </p:cNvPr>
          <p:cNvPicPr>
            <a:picLocks noGrp="1" noChangeAspect="1"/>
          </p:cNvPicPr>
          <p:nvPr>
            <p:ph sz="quarter" idx="14"/>
          </p:nvPr>
        </p:nvPicPr>
        <p:blipFill>
          <a:blip r:embed="rId2"/>
          <a:stretch>
            <a:fillRect/>
          </a:stretch>
        </p:blipFill>
        <p:spPr>
          <a:xfrm>
            <a:off x="12573000" y="411957"/>
            <a:ext cx="5334000" cy="27874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69043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75361" y="887628"/>
            <a:ext cx="10713720" cy="1557920"/>
          </a:xfrm>
        </p:spPr>
        <p:txBody>
          <a:bodyPr>
            <a:noAutofit/>
          </a:bodyPr>
          <a:lstStyle/>
          <a:p>
            <a:pPr algn="l"/>
            <a:r>
              <a:rPr lang="en-US" sz="8000" b="0" dirty="0"/>
              <a:t>Framing</a:t>
            </a:r>
          </a:p>
        </p:txBody>
      </p:sp>
      <p:sp>
        <p:nvSpPr>
          <p:cNvPr id="7" name="Content Placeholder 1">
            <a:extLst>
              <a:ext uri="{FF2B5EF4-FFF2-40B4-BE49-F238E27FC236}">
                <a16:creationId xmlns:a16="http://schemas.microsoft.com/office/drawing/2014/main" id="{A04620F1-1F4A-904D-9460-F6EA439291CF}"/>
              </a:ext>
            </a:extLst>
          </p:cNvPr>
          <p:cNvSpPr txBox="1">
            <a:spLocks/>
          </p:cNvSpPr>
          <p:nvPr/>
        </p:nvSpPr>
        <p:spPr>
          <a:xfrm>
            <a:off x="975360" y="2809973"/>
            <a:ext cx="13245965" cy="6589399"/>
          </a:xfrm>
          <a:prstGeom prst="rect">
            <a:avLst/>
          </a:prstGeom>
        </p:spPr>
        <p:txBody>
          <a:bodyPr vert="horz" lIns="91440" tIns="45720" rIns="91440" bIns="45720" rtlCol="0">
            <a:normAutofit fontScale="92500"/>
          </a:bodyPr>
          <a:lstStyle>
            <a:lvl1pPr marL="514350" indent="-514350" algn="l" defTabSz="685800" rtl="0" eaLnBrk="1" latinLnBrk="0" hangingPunct="1">
              <a:spcBef>
                <a:spcPct val="20000"/>
              </a:spcBef>
              <a:buFont typeface="Arial"/>
              <a:buChar char="•"/>
              <a:defRPr sz="6000" b="1" kern="1200">
                <a:solidFill>
                  <a:schemeClr val="tx1"/>
                </a:solidFill>
                <a:latin typeface="+mn-lt"/>
                <a:ea typeface="+mn-ea"/>
                <a:cs typeface="+mn-cs"/>
              </a:defRPr>
            </a:lvl1pPr>
            <a:lvl2pPr marL="1114425" indent="-428625" algn="l" defTabSz="685800" rtl="0" eaLnBrk="1" latinLnBrk="0" hangingPunct="1">
              <a:spcBef>
                <a:spcPct val="20000"/>
              </a:spcBef>
              <a:buFont typeface="Arial"/>
              <a:buChar char="–"/>
              <a:defRPr sz="6000" b="1" kern="1200">
                <a:solidFill>
                  <a:schemeClr val="tx1"/>
                </a:solidFill>
                <a:latin typeface="+mn-lt"/>
                <a:ea typeface="+mn-ea"/>
                <a:cs typeface="+mn-cs"/>
              </a:defRPr>
            </a:lvl2pPr>
            <a:lvl3pPr marL="1714500" indent="-342900" algn="l" defTabSz="685800" rtl="0" eaLnBrk="1" latinLnBrk="0" hangingPunct="1">
              <a:spcBef>
                <a:spcPct val="20000"/>
              </a:spcBef>
              <a:buFont typeface="Arial"/>
              <a:buChar char="•"/>
              <a:defRPr sz="6000" b="1" kern="1200">
                <a:solidFill>
                  <a:schemeClr val="tx1"/>
                </a:solidFill>
                <a:latin typeface="+mn-lt"/>
                <a:ea typeface="+mn-ea"/>
                <a:cs typeface="+mn-cs"/>
              </a:defRPr>
            </a:lvl3pPr>
            <a:lvl4pPr marL="2400300" indent="-342900" algn="l" defTabSz="685800" rtl="0" eaLnBrk="1" latinLnBrk="0" hangingPunct="1">
              <a:spcBef>
                <a:spcPct val="20000"/>
              </a:spcBef>
              <a:buFont typeface="Arial"/>
              <a:buChar char="–"/>
              <a:defRPr sz="6000" b="1" kern="1200">
                <a:solidFill>
                  <a:schemeClr val="tx1"/>
                </a:solidFill>
                <a:latin typeface="+mn-lt"/>
                <a:ea typeface="+mn-ea"/>
                <a:cs typeface="+mn-cs"/>
              </a:defRPr>
            </a:lvl4pPr>
            <a:lvl5pPr marL="3086100" indent="-342900" algn="l" defTabSz="685800" rtl="0" eaLnBrk="1" latinLnBrk="0" hangingPunct="1">
              <a:spcBef>
                <a:spcPct val="20000"/>
              </a:spcBef>
              <a:buFont typeface="Arial"/>
              <a:buChar char="»"/>
              <a:defRPr sz="6000" b="1" kern="1200">
                <a:solidFill>
                  <a:schemeClr val="tx1"/>
                </a:solidFill>
                <a:latin typeface="+mn-lt"/>
                <a:ea typeface="+mn-ea"/>
                <a:cs typeface="+mn-cs"/>
              </a:defRPr>
            </a:lvl5pPr>
            <a:lvl6pPr marL="3771900" indent="-342900" algn="l" defTabSz="685800" rtl="0" eaLnBrk="1" latinLnBrk="0" hangingPunct="1">
              <a:spcBef>
                <a:spcPct val="20000"/>
              </a:spcBef>
              <a:buFont typeface="Arial"/>
              <a:buChar char="•"/>
              <a:defRPr sz="3000" kern="1200">
                <a:solidFill>
                  <a:schemeClr val="tx1"/>
                </a:solidFill>
                <a:latin typeface="+mn-lt"/>
                <a:ea typeface="+mn-ea"/>
                <a:cs typeface="+mn-cs"/>
              </a:defRPr>
            </a:lvl6pPr>
            <a:lvl7pPr marL="4457700" indent="-342900" algn="l" defTabSz="685800" rtl="0" eaLnBrk="1" latinLnBrk="0" hangingPunct="1">
              <a:spcBef>
                <a:spcPct val="20000"/>
              </a:spcBef>
              <a:buFont typeface="Arial"/>
              <a:buChar char="•"/>
              <a:defRPr sz="3000" kern="1200">
                <a:solidFill>
                  <a:schemeClr val="tx1"/>
                </a:solidFill>
                <a:latin typeface="+mn-lt"/>
                <a:ea typeface="+mn-ea"/>
                <a:cs typeface="+mn-cs"/>
              </a:defRPr>
            </a:lvl7pPr>
            <a:lvl8pPr marL="5143500" indent="-342900" algn="l" defTabSz="685800" rtl="0" eaLnBrk="1" latinLnBrk="0" hangingPunct="1">
              <a:spcBef>
                <a:spcPct val="20000"/>
              </a:spcBef>
              <a:buFont typeface="Arial"/>
              <a:buChar char="•"/>
              <a:defRPr sz="3000" kern="1200">
                <a:solidFill>
                  <a:schemeClr val="tx1"/>
                </a:solidFill>
                <a:latin typeface="+mn-lt"/>
                <a:ea typeface="+mn-ea"/>
                <a:cs typeface="+mn-cs"/>
              </a:defRPr>
            </a:lvl8pPr>
            <a:lvl9pPr marL="5829300" indent="-342900" algn="l" defTabSz="685800" rtl="0" eaLnBrk="1" latinLnBrk="0" hangingPunct="1">
              <a:spcBef>
                <a:spcPct val="20000"/>
              </a:spcBef>
              <a:buFont typeface="Arial"/>
              <a:buChar char="•"/>
              <a:defRPr sz="3000" kern="1200">
                <a:solidFill>
                  <a:schemeClr val="tx1"/>
                </a:solidFill>
                <a:latin typeface="+mn-lt"/>
                <a:ea typeface="+mn-ea"/>
                <a:cs typeface="+mn-cs"/>
              </a:defRPr>
            </a:lvl9pPr>
          </a:lstStyle>
          <a:p>
            <a:r>
              <a:rPr lang="en-US" b="0" dirty="0"/>
              <a:t>A frame is a set of assumptions or </a:t>
            </a:r>
          </a:p>
          <a:p>
            <a:pPr marL="600075" lvl="1" indent="0">
              <a:buNone/>
            </a:pPr>
            <a:r>
              <a:rPr lang="en-US" b="0" dirty="0"/>
              <a:t>beliefs about the situation. </a:t>
            </a:r>
          </a:p>
          <a:p>
            <a:r>
              <a:rPr lang="en-US" b="0" dirty="0"/>
              <a:t>Most of the time, framing occurs unconsciously and automatically.</a:t>
            </a:r>
          </a:p>
          <a:p>
            <a:r>
              <a:rPr lang="en-US" b="0" dirty="0"/>
              <a:t>However, effective teaming requires the suspension of spontaneous assumptions, slowing down our thinking.</a:t>
            </a:r>
          </a:p>
          <a:p>
            <a:endParaRPr lang="en-US" b="0" dirty="0"/>
          </a:p>
        </p:txBody>
      </p:sp>
      <p:pic>
        <p:nvPicPr>
          <p:cNvPr id="6" name="Picture 5">
            <a:extLst>
              <a:ext uri="{FF2B5EF4-FFF2-40B4-BE49-F238E27FC236}">
                <a16:creationId xmlns:a16="http://schemas.microsoft.com/office/drawing/2014/main" id="{4E63BB9F-B9B1-DB47-97FA-E081DADDAB5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861127" y="464348"/>
            <a:ext cx="6000155" cy="354377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63683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31E49-8A71-9144-BF8A-EF8813D73C13}"/>
              </a:ext>
            </a:extLst>
          </p:cNvPr>
          <p:cNvSpPr>
            <a:spLocks noGrp="1"/>
          </p:cNvSpPr>
          <p:nvPr>
            <p:ph type="title"/>
          </p:nvPr>
        </p:nvSpPr>
        <p:spPr>
          <a:xfrm>
            <a:off x="914400" y="411957"/>
            <a:ext cx="10269415" cy="1714500"/>
          </a:xfrm>
        </p:spPr>
        <p:txBody>
          <a:bodyPr/>
          <a:lstStyle/>
          <a:p>
            <a:pPr algn="l"/>
            <a:r>
              <a:rPr lang="en-US" b="0" dirty="0"/>
              <a:t>A Learning Mindset 4</a:t>
            </a:r>
            <a:endParaRPr lang="en-US" dirty="0"/>
          </a:p>
        </p:txBody>
      </p:sp>
      <p:sp>
        <p:nvSpPr>
          <p:cNvPr id="3" name="Content Placeholder 2">
            <a:extLst>
              <a:ext uri="{FF2B5EF4-FFF2-40B4-BE49-F238E27FC236}">
                <a16:creationId xmlns:a16="http://schemas.microsoft.com/office/drawing/2014/main" id="{244863F9-31BB-5245-8F56-DFDBD878B557}"/>
              </a:ext>
            </a:extLst>
          </p:cNvPr>
          <p:cNvSpPr>
            <a:spLocks noGrp="1"/>
          </p:cNvSpPr>
          <p:nvPr>
            <p:ph sz="quarter" idx="13"/>
          </p:nvPr>
        </p:nvSpPr>
        <p:spPr>
          <a:xfrm>
            <a:off x="914400" y="3371463"/>
            <a:ext cx="16992600" cy="5630862"/>
          </a:xfrm>
        </p:spPr>
        <p:txBody>
          <a:bodyPr>
            <a:normAutofit lnSpcReduction="10000"/>
          </a:bodyPr>
          <a:lstStyle/>
          <a:p>
            <a:r>
              <a:rPr lang="en-US" sz="5400" b="0" dirty="0"/>
              <a:t>People naturally avoid failure</a:t>
            </a:r>
          </a:p>
          <a:p>
            <a:r>
              <a:rPr lang="en-US" sz="5400" b="0" dirty="0"/>
              <a:t>So it must be psychologically safe to fail and learn</a:t>
            </a:r>
          </a:p>
          <a:p>
            <a:r>
              <a:rPr lang="en-US" sz="5400" b="0" dirty="0"/>
              <a:t>There are two essential behaviors that need to be nurtured:</a:t>
            </a:r>
          </a:p>
          <a:p>
            <a:pPr lvl="1"/>
            <a:r>
              <a:rPr lang="en-US" sz="5400" b="0" dirty="0"/>
              <a:t> Situational humility paired with </a:t>
            </a:r>
          </a:p>
          <a:p>
            <a:pPr lvl="1"/>
            <a:r>
              <a:rPr lang="en-US" sz="5400" b="0" dirty="0"/>
              <a:t> Proactive Inquiry</a:t>
            </a:r>
          </a:p>
        </p:txBody>
      </p:sp>
      <p:sp>
        <p:nvSpPr>
          <p:cNvPr id="5" name="Content Placeholder 4">
            <a:extLst>
              <a:ext uri="{FF2B5EF4-FFF2-40B4-BE49-F238E27FC236}">
                <a16:creationId xmlns:a16="http://schemas.microsoft.com/office/drawing/2014/main" id="{420831CD-6FC4-4F45-A097-306556DD5DF2}"/>
              </a:ext>
            </a:extLst>
          </p:cNvPr>
          <p:cNvSpPr>
            <a:spLocks noGrp="1"/>
          </p:cNvSpPr>
          <p:nvPr>
            <p:ph sz="quarter" idx="15"/>
          </p:nvPr>
        </p:nvSpPr>
        <p:spPr>
          <a:xfrm>
            <a:off x="12573000" y="9195105"/>
            <a:ext cx="5334000" cy="679938"/>
          </a:xfrm>
        </p:spPr>
        <p:txBody>
          <a:bodyPr>
            <a:normAutofit lnSpcReduction="10000"/>
          </a:bodyPr>
          <a:lstStyle/>
          <a:p>
            <a:pPr marL="0" indent="0" algn="r">
              <a:buNone/>
            </a:pPr>
            <a:r>
              <a:rPr lang="en-US" sz="4000" b="0" dirty="0"/>
              <a:t>Edmondson 2019</a:t>
            </a:r>
          </a:p>
        </p:txBody>
      </p:sp>
      <p:pic>
        <p:nvPicPr>
          <p:cNvPr id="6" name="Content Placeholder 4" descr="Growth Mindset vs Fixed Mindset">
            <a:extLst>
              <a:ext uri="{FF2B5EF4-FFF2-40B4-BE49-F238E27FC236}">
                <a16:creationId xmlns:a16="http://schemas.microsoft.com/office/drawing/2014/main" id="{D2DAE620-6593-E34F-8EF9-6DBFF3F729E3}"/>
              </a:ext>
            </a:extLst>
          </p:cNvPr>
          <p:cNvPicPr>
            <a:picLocks noGrp="1" noChangeAspect="1"/>
          </p:cNvPicPr>
          <p:nvPr>
            <p:ph sz="quarter" idx="14"/>
          </p:nvPr>
        </p:nvPicPr>
        <p:blipFill>
          <a:blip r:embed="rId2"/>
          <a:stretch>
            <a:fillRect/>
          </a:stretch>
        </p:blipFill>
        <p:spPr>
          <a:xfrm>
            <a:off x="12573000" y="411957"/>
            <a:ext cx="5334000" cy="27874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571758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31E49-8A71-9144-BF8A-EF8813D73C13}"/>
              </a:ext>
            </a:extLst>
          </p:cNvPr>
          <p:cNvSpPr>
            <a:spLocks noGrp="1"/>
          </p:cNvSpPr>
          <p:nvPr>
            <p:ph type="title"/>
          </p:nvPr>
        </p:nvSpPr>
        <p:spPr>
          <a:xfrm>
            <a:off x="914400" y="411957"/>
            <a:ext cx="10269415" cy="1714500"/>
          </a:xfrm>
        </p:spPr>
        <p:txBody>
          <a:bodyPr/>
          <a:lstStyle/>
          <a:p>
            <a:pPr algn="l"/>
            <a:r>
              <a:rPr lang="en-US" b="0" dirty="0"/>
              <a:t>A Learning Mindset 5</a:t>
            </a:r>
            <a:endParaRPr lang="en-US" dirty="0"/>
          </a:p>
        </p:txBody>
      </p:sp>
      <p:sp>
        <p:nvSpPr>
          <p:cNvPr id="3" name="Content Placeholder 2">
            <a:extLst>
              <a:ext uri="{FF2B5EF4-FFF2-40B4-BE49-F238E27FC236}">
                <a16:creationId xmlns:a16="http://schemas.microsoft.com/office/drawing/2014/main" id="{244863F9-31BB-5245-8F56-DFDBD878B557}"/>
              </a:ext>
            </a:extLst>
          </p:cNvPr>
          <p:cNvSpPr>
            <a:spLocks noGrp="1"/>
          </p:cNvSpPr>
          <p:nvPr>
            <p:ph sz="quarter" idx="13"/>
          </p:nvPr>
        </p:nvSpPr>
        <p:spPr>
          <a:xfrm>
            <a:off x="914400" y="3371463"/>
            <a:ext cx="16992600" cy="5630862"/>
          </a:xfrm>
        </p:spPr>
        <p:txBody>
          <a:bodyPr>
            <a:normAutofit lnSpcReduction="10000"/>
          </a:bodyPr>
          <a:lstStyle/>
          <a:p>
            <a:r>
              <a:rPr lang="en-US" sz="5400" b="0" dirty="0"/>
              <a:t>People naturally avoid failure</a:t>
            </a:r>
          </a:p>
          <a:p>
            <a:r>
              <a:rPr lang="en-US" sz="5400" b="0" dirty="0"/>
              <a:t>So it must be psychologically safe to fail and learn</a:t>
            </a:r>
          </a:p>
          <a:p>
            <a:r>
              <a:rPr lang="en-US" sz="5400" b="0" dirty="0"/>
              <a:t>There are two essential behaviors that need to be nurtured:</a:t>
            </a:r>
          </a:p>
          <a:p>
            <a:pPr lvl="1"/>
            <a:r>
              <a:rPr lang="en-US" sz="5400" b="0" dirty="0"/>
              <a:t> Situational humility paired with </a:t>
            </a:r>
          </a:p>
          <a:p>
            <a:pPr lvl="1"/>
            <a:r>
              <a:rPr lang="en-US" sz="5400" b="0" dirty="0"/>
              <a:t> Proactive Inquiry</a:t>
            </a:r>
          </a:p>
        </p:txBody>
      </p:sp>
      <p:sp>
        <p:nvSpPr>
          <p:cNvPr id="5" name="Content Placeholder 4">
            <a:extLst>
              <a:ext uri="{FF2B5EF4-FFF2-40B4-BE49-F238E27FC236}">
                <a16:creationId xmlns:a16="http://schemas.microsoft.com/office/drawing/2014/main" id="{420831CD-6FC4-4F45-A097-306556DD5DF2}"/>
              </a:ext>
            </a:extLst>
          </p:cNvPr>
          <p:cNvSpPr>
            <a:spLocks noGrp="1"/>
          </p:cNvSpPr>
          <p:nvPr>
            <p:ph sz="quarter" idx="15"/>
          </p:nvPr>
        </p:nvSpPr>
        <p:spPr>
          <a:xfrm>
            <a:off x="12573000" y="9195105"/>
            <a:ext cx="5334000" cy="679938"/>
          </a:xfrm>
        </p:spPr>
        <p:txBody>
          <a:bodyPr>
            <a:normAutofit lnSpcReduction="10000"/>
          </a:bodyPr>
          <a:lstStyle/>
          <a:p>
            <a:pPr marL="0" indent="0" algn="r">
              <a:buNone/>
            </a:pPr>
            <a:r>
              <a:rPr lang="en-US" sz="4000" b="0" dirty="0"/>
              <a:t>Edmondson 2019</a:t>
            </a:r>
          </a:p>
        </p:txBody>
      </p:sp>
      <p:pic>
        <p:nvPicPr>
          <p:cNvPr id="6" name="Content Placeholder 4" descr="Growth Mindset vs Fixed Mindset">
            <a:extLst>
              <a:ext uri="{FF2B5EF4-FFF2-40B4-BE49-F238E27FC236}">
                <a16:creationId xmlns:a16="http://schemas.microsoft.com/office/drawing/2014/main" id="{D2DAE620-6593-E34F-8EF9-6DBFF3F729E3}"/>
              </a:ext>
            </a:extLst>
          </p:cNvPr>
          <p:cNvPicPr>
            <a:picLocks noGrp="1" noChangeAspect="1"/>
          </p:cNvPicPr>
          <p:nvPr>
            <p:ph sz="quarter" idx="14"/>
          </p:nvPr>
        </p:nvPicPr>
        <p:blipFill>
          <a:blip r:embed="rId2"/>
          <a:stretch>
            <a:fillRect/>
          </a:stretch>
        </p:blipFill>
        <p:spPr>
          <a:xfrm>
            <a:off x="12573000" y="411957"/>
            <a:ext cx="5334000" cy="27874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mindset book cover">
            <a:extLst>
              <a:ext uri="{FF2B5EF4-FFF2-40B4-BE49-F238E27FC236}">
                <a16:creationId xmlns:a16="http://schemas.microsoft.com/office/drawing/2014/main" id="{938210C1-948C-E142-A253-5DC77F8190B8}"/>
              </a:ext>
            </a:extLst>
          </p:cNvPr>
          <p:cNvPicPr>
            <a:picLocks noChangeAspect="1"/>
          </p:cNvPicPr>
          <p:nvPr/>
        </p:nvPicPr>
        <p:blipFill>
          <a:blip r:embed="rId3"/>
          <a:stretch>
            <a:fillRect/>
          </a:stretch>
        </p:blipFill>
        <p:spPr>
          <a:xfrm rot="20671555">
            <a:off x="6350426" y="1390560"/>
            <a:ext cx="4901347" cy="7451372"/>
          </a:xfrm>
          <a:prstGeom prst="rect">
            <a:avLst/>
          </a:prstGeom>
          <a:ln w="38100" cap="sq">
            <a:solidFill>
              <a:srgbClr val="000000"/>
            </a:solidFill>
            <a:prstDash val="solid"/>
            <a:miter lim="800000"/>
          </a:ln>
          <a:effectLst>
            <a:outerShdw blurRad="241300" dist="38100" dir="2700000" sx="102000" sy="102000" algn="tl" rotWithShape="0">
              <a:srgbClr val="000000">
                <a:alpha val="43000"/>
              </a:srgbClr>
            </a:outerShdw>
          </a:effectLst>
        </p:spPr>
      </p:pic>
    </p:spTree>
    <p:extLst>
      <p:ext uri="{BB962C8B-B14F-4D97-AF65-F5344CB8AC3E}">
        <p14:creationId xmlns:p14="http://schemas.microsoft.com/office/powerpoint/2010/main" val="1278220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307A99-B474-8B40-9D50-99A8E8C0A4D0}"/>
              </a:ext>
            </a:extLst>
          </p:cNvPr>
          <p:cNvSpPr>
            <a:spLocks noGrp="1"/>
          </p:cNvSpPr>
          <p:nvPr>
            <p:ph type="title"/>
          </p:nvPr>
        </p:nvSpPr>
        <p:spPr/>
        <p:txBody>
          <a:bodyPr/>
          <a:lstStyle/>
          <a:p>
            <a:r>
              <a:rPr lang="en-US" dirty="0"/>
              <a:t>Trust 1</a:t>
            </a:r>
          </a:p>
        </p:txBody>
      </p:sp>
      <p:sp>
        <p:nvSpPr>
          <p:cNvPr id="3" name="Rectangle 2">
            <a:extLst>
              <a:ext uri="{C183D7F6-B498-43B3-948B-1728B52AA6E4}">
                <adec:decorative xmlns:adec="http://schemas.microsoft.com/office/drawing/2017/decorative" val="1"/>
              </a:ext>
            </a:extLst>
          </p:cNvPr>
          <p:cNvSpPr/>
          <p:nvPr/>
        </p:nvSpPr>
        <p:spPr>
          <a:xfrm>
            <a:off x="0" y="406133"/>
            <a:ext cx="18288000" cy="2611387"/>
          </a:xfrm>
          <a:prstGeom prst="rect">
            <a:avLst/>
          </a:prstGeom>
          <a:solidFill>
            <a:srgbClr val="61A8B6"/>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39000" y="620038"/>
            <a:ext cx="3810000" cy="2228850"/>
          </a:xfrm>
          <a:prstGeom prst="rect">
            <a:avLst/>
          </a:prstGeom>
          <a:ln w="57150">
            <a:solidFill>
              <a:schemeClr val="tx1">
                <a:lumMod val="50000"/>
                <a:lumOff val="50000"/>
              </a:schemeClr>
            </a:solidFill>
          </a:ln>
        </p:spPr>
      </p:pic>
    </p:spTree>
    <p:extLst>
      <p:ext uri="{BB962C8B-B14F-4D97-AF65-F5344CB8AC3E}">
        <p14:creationId xmlns:p14="http://schemas.microsoft.com/office/powerpoint/2010/main" val="35971138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hidden="1">
            <a:extLst>
              <a:ext uri="{FF2B5EF4-FFF2-40B4-BE49-F238E27FC236}">
                <a16:creationId xmlns:a16="http://schemas.microsoft.com/office/drawing/2014/main" id="{7F7FE068-22C8-9A45-8DA1-A5CE961B1560}"/>
              </a:ext>
            </a:extLst>
          </p:cNvPr>
          <p:cNvSpPr>
            <a:spLocks noGrp="1"/>
          </p:cNvSpPr>
          <p:nvPr>
            <p:ph type="title"/>
          </p:nvPr>
        </p:nvSpPr>
        <p:spPr/>
        <p:txBody>
          <a:bodyPr/>
          <a:lstStyle/>
          <a:p>
            <a:r>
              <a:rPr lang="en-US" dirty="0"/>
              <a:t>Trust 2</a:t>
            </a:r>
          </a:p>
        </p:txBody>
      </p:sp>
      <p:sp>
        <p:nvSpPr>
          <p:cNvPr id="10" name="Content Placeholder 9">
            <a:extLst>
              <a:ext uri="{FF2B5EF4-FFF2-40B4-BE49-F238E27FC236}">
                <a16:creationId xmlns:a16="http://schemas.microsoft.com/office/drawing/2014/main" id="{D0C240DC-A843-124B-BBDB-2FD5C2243763}"/>
              </a:ext>
            </a:extLst>
          </p:cNvPr>
          <p:cNvSpPr>
            <a:spLocks noGrp="1"/>
          </p:cNvSpPr>
          <p:nvPr>
            <p:ph sz="quarter" idx="14"/>
          </p:nvPr>
        </p:nvSpPr>
        <p:spPr>
          <a:xfrm>
            <a:off x="1706479" y="3656856"/>
            <a:ext cx="13876421" cy="2544762"/>
          </a:xfrm>
        </p:spPr>
        <p:txBody>
          <a:bodyPr>
            <a:normAutofit/>
          </a:bodyPr>
          <a:lstStyle/>
          <a:p>
            <a:r>
              <a:rPr lang="en-US" b="0" dirty="0"/>
              <a:t> High-trust schools exhibited more collective decision-making</a:t>
            </a:r>
          </a:p>
          <a:p>
            <a:endParaRPr lang="en-US" dirty="0"/>
          </a:p>
        </p:txBody>
      </p:sp>
      <p:sp>
        <p:nvSpPr>
          <p:cNvPr id="11" name="Content Placeholder 10">
            <a:extLst>
              <a:ext uri="{FF2B5EF4-FFF2-40B4-BE49-F238E27FC236}">
                <a16:creationId xmlns:a16="http://schemas.microsoft.com/office/drawing/2014/main" id="{C0A1C949-0F4F-F64D-BDDF-BE547A57A336}"/>
              </a:ext>
            </a:extLst>
          </p:cNvPr>
          <p:cNvSpPr>
            <a:spLocks noGrp="1"/>
          </p:cNvSpPr>
          <p:nvPr>
            <p:ph sz="quarter" idx="15"/>
          </p:nvPr>
        </p:nvSpPr>
        <p:spPr>
          <a:xfrm>
            <a:off x="12416590" y="9385717"/>
            <a:ext cx="6332621" cy="978651"/>
          </a:xfrm>
        </p:spPr>
        <p:txBody>
          <a:bodyPr/>
          <a:lstStyle/>
          <a:p>
            <a:pPr marL="0" indent="0">
              <a:buNone/>
            </a:pPr>
            <a:r>
              <a:rPr lang="de-DE" sz="4000" b="0" dirty="0"/>
              <a:t>Wahlstrom, &amp; Louis, (2008</a:t>
            </a:r>
            <a:r>
              <a:rPr lang="de-DE" sz="4000" b="0" i="1" dirty="0"/>
              <a:t>) </a:t>
            </a:r>
            <a:endParaRPr lang="en-US" sz="4000" b="0" dirty="0"/>
          </a:p>
          <a:p>
            <a:endParaRPr lang="en-US" dirty="0"/>
          </a:p>
        </p:txBody>
      </p:sp>
      <p:sp>
        <p:nvSpPr>
          <p:cNvPr id="3" name="Rectangle 2">
            <a:extLst>
              <a:ext uri="{C183D7F6-B498-43B3-948B-1728B52AA6E4}">
                <adec:decorative xmlns:adec="http://schemas.microsoft.com/office/drawing/2017/decorative" val="1"/>
              </a:ext>
            </a:extLst>
          </p:cNvPr>
          <p:cNvSpPr/>
          <p:nvPr/>
        </p:nvSpPr>
        <p:spPr>
          <a:xfrm>
            <a:off x="0" y="406133"/>
            <a:ext cx="18288000" cy="2611387"/>
          </a:xfrm>
          <a:prstGeom prst="rect">
            <a:avLst/>
          </a:prstGeom>
          <a:solidFill>
            <a:srgbClr val="61A8B6"/>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39000" y="620038"/>
            <a:ext cx="3810000" cy="2228850"/>
          </a:xfrm>
          <a:prstGeom prst="rect">
            <a:avLst/>
          </a:prstGeom>
          <a:ln w="57150">
            <a:solidFill>
              <a:schemeClr val="tx1">
                <a:lumMod val="50000"/>
                <a:lumOff val="50000"/>
              </a:schemeClr>
            </a:solidFill>
          </a:ln>
        </p:spPr>
      </p:pic>
    </p:spTree>
    <p:extLst>
      <p:ext uri="{BB962C8B-B14F-4D97-AF65-F5344CB8AC3E}">
        <p14:creationId xmlns:p14="http://schemas.microsoft.com/office/powerpoint/2010/main" val="6816520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hidden="1">
            <a:extLst>
              <a:ext uri="{FF2B5EF4-FFF2-40B4-BE49-F238E27FC236}">
                <a16:creationId xmlns:a16="http://schemas.microsoft.com/office/drawing/2014/main" id="{7F7FE068-22C8-9A45-8DA1-A5CE961B1560}"/>
              </a:ext>
            </a:extLst>
          </p:cNvPr>
          <p:cNvSpPr>
            <a:spLocks noGrp="1"/>
          </p:cNvSpPr>
          <p:nvPr>
            <p:ph type="title"/>
          </p:nvPr>
        </p:nvSpPr>
        <p:spPr>
          <a:xfrm>
            <a:off x="914400" y="1303020"/>
            <a:ext cx="16459200" cy="1714500"/>
          </a:xfrm>
        </p:spPr>
        <p:txBody>
          <a:bodyPr/>
          <a:lstStyle/>
          <a:p>
            <a:r>
              <a:rPr lang="en-US" dirty="0"/>
              <a:t>Trust 3</a:t>
            </a:r>
          </a:p>
        </p:txBody>
      </p:sp>
      <p:sp>
        <p:nvSpPr>
          <p:cNvPr id="10" name="Content Placeholder 9">
            <a:extLst>
              <a:ext uri="{FF2B5EF4-FFF2-40B4-BE49-F238E27FC236}">
                <a16:creationId xmlns:a16="http://schemas.microsoft.com/office/drawing/2014/main" id="{D0C240DC-A843-124B-BBDB-2FD5C2243763}"/>
              </a:ext>
            </a:extLst>
          </p:cNvPr>
          <p:cNvSpPr>
            <a:spLocks noGrp="1"/>
          </p:cNvSpPr>
          <p:nvPr>
            <p:ph sz="quarter" idx="14"/>
          </p:nvPr>
        </p:nvSpPr>
        <p:spPr>
          <a:xfrm>
            <a:off x="1706479" y="3656856"/>
            <a:ext cx="14367710" cy="4909628"/>
          </a:xfrm>
        </p:spPr>
        <p:txBody>
          <a:bodyPr>
            <a:normAutofit/>
          </a:bodyPr>
          <a:lstStyle/>
          <a:p>
            <a:r>
              <a:rPr lang="en-US" b="0" dirty="0"/>
              <a:t>  High-trust schools exhibited more collective decision-making</a:t>
            </a:r>
          </a:p>
          <a:p>
            <a:r>
              <a:rPr lang="en-US" b="0" dirty="0"/>
              <a:t> With a greater likelihood that reform initiatives were widespread and</a:t>
            </a:r>
          </a:p>
          <a:p>
            <a:endParaRPr lang="en-US" dirty="0"/>
          </a:p>
        </p:txBody>
      </p:sp>
      <p:sp>
        <p:nvSpPr>
          <p:cNvPr id="11" name="Content Placeholder 10">
            <a:extLst>
              <a:ext uri="{FF2B5EF4-FFF2-40B4-BE49-F238E27FC236}">
                <a16:creationId xmlns:a16="http://schemas.microsoft.com/office/drawing/2014/main" id="{C0A1C949-0F4F-F64D-BDDF-BE547A57A336}"/>
              </a:ext>
            </a:extLst>
          </p:cNvPr>
          <p:cNvSpPr>
            <a:spLocks noGrp="1"/>
          </p:cNvSpPr>
          <p:nvPr>
            <p:ph sz="quarter" idx="15"/>
          </p:nvPr>
        </p:nvSpPr>
        <p:spPr>
          <a:xfrm>
            <a:off x="12416590" y="9385717"/>
            <a:ext cx="6332621" cy="978651"/>
          </a:xfrm>
        </p:spPr>
        <p:txBody>
          <a:bodyPr/>
          <a:lstStyle/>
          <a:p>
            <a:pPr marL="0" indent="0">
              <a:buNone/>
            </a:pPr>
            <a:r>
              <a:rPr lang="de-DE" sz="4000" b="0" dirty="0"/>
              <a:t>Wahlstrom, &amp; Louis, (2008</a:t>
            </a:r>
            <a:r>
              <a:rPr lang="de-DE" sz="4000" b="0" i="1" dirty="0"/>
              <a:t>) </a:t>
            </a:r>
            <a:endParaRPr lang="en-US" sz="4000" b="0" dirty="0"/>
          </a:p>
          <a:p>
            <a:endParaRPr lang="en-US" dirty="0"/>
          </a:p>
        </p:txBody>
      </p:sp>
      <p:sp>
        <p:nvSpPr>
          <p:cNvPr id="3" name="Rectangle 2">
            <a:extLst>
              <a:ext uri="{C183D7F6-B498-43B3-948B-1728B52AA6E4}">
                <adec:decorative xmlns:adec="http://schemas.microsoft.com/office/drawing/2017/decorative" val="1"/>
              </a:ext>
            </a:extLst>
          </p:cNvPr>
          <p:cNvSpPr/>
          <p:nvPr/>
        </p:nvSpPr>
        <p:spPr>
          <a:xfrm>
            <a:off x="0" y="406133"/>
            <a:ext cx="18288000" cy="2611387"/>
          </a:xfrm>
          <a:prstGeom prst="rect">
            <a:avLst/>
          </a:prstGeom>
          <a:solidFill>
            <a:srgbClr val="61A8B6"/>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39000" y="620038"/>
            <a:ext cx="3810000" cy="2228850"/>
          </a:xfrm>
          <a:prstGeom prst="rect">
            <a:avLst/>
          </a:prstGeom>
          <a:ln w="57150">
            <a:solidFill>
              <a:schemeClr val="tx1">
                <a:lumMod val="50000"/>
                <a:lumOff val="50000"/>
              </a:schemeClr>
            </a:solidFill>
          </a:ln>
        </p:spPr>
      </p:pic>
    </p:spTree>
    <p:extLst>
      <p:ext uri="{BB962C8B-B14F-4D97-AF65-F5344CB8AC3E}">
        <p14:creationId xmlns:p14="http://schemas.microsoft.com/office/powerpoint/2010/main" val="32699836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F7FE068-22C8-9A45-8DA1-A5CE961B1560}"/>
              </a:ext>
            </a:extLst>
          </p:cNvPr>
          <p:cNvSpPr>
            <a:spLocks noGrp="1"/>
          </p:cNvSpPr>
          <p:nvPr>
            <p:ph type="title"/>
          </p:nvPr>
        </p:nvSpPr>
        <p:spPr>
          <a:xfrm>
            <a:off x="1009650" y="1134388"/>
            <a:ext cx="16459200" cy="1714500"/>
          </a:xfrm>
        </p:spPr>
        <p:txBody>
          <a:bodyPr/>
          <a:lstStyle/>
          <a:p>
            <a:r>
              <a:rPr lang="en-US" dirty="0"/>
              <a:t>Trust 4</a:t>
            </a:r>
          </a:p>
        </p:txBody>
      </p:sp>
      <p:sp>
        <p:nvSpPr>
          <p:cNvPr id="10" name="Content Placeholder 9">
            <a:extLst>
              <a:ext uri="{FF2B5EF4-FFF2-40B4-BE49-F238E27FC236}">
                <a16:creationId xmlns:a16="http://schemas.microsoft.com/office/drawing/2014/main" id="{D0C240DC-A843-124B-BBDB-2FD5C2243763}"/>
              </a:ext>
            </a:extLst>
          </p:cNvPr>
          <p:cNvSpPr>
            <a:spLocks noGrp="1"/>
          </p:cNvSpPr>
          <p:nvPr>
            <p:ph sz="quarter" idx="14"/>
          </p:nvPr>
        </p:nvSpPr>
        <p:spPr>
          <a:xfrm>
            <a:off x="1706479" y="3656856"/>
            <a:ext cx="15065542" cy="5246512"/>
          </a:xfrm>
        </p:spPr>
        <p:txBody>
          <a:bodyPr>
            <a:normAutofit fontScale="92500" lnSpcReduction="10000"/>
          </a:bodyPr>
          <a:lstStyle/>
          <a:p>
            <a:r>
              <a:rPr lang="en-US" b="0" dirty="0"/>
              <a:t> High-trust schools exhibited more collective decision-making</a:t>
            </a:r>
          </a:p>
          <a:p>
            <a:r>
              <a:rPr lang="en-US" b="0" dirty="0"/>
              <a:t> With a greater likelihood that reform initiatives were widespread and</a:t>
            </a:r>
          </a:p>
          <a:p>
            <a:r>
              <a:rPr lang="en-US" b="0" dirty="0"/>
              <a:t>  With demonstrated improvements in student learning.</a:t>
            </a:r>
          </a:p>
          <a:p>
            <a:endParaRPr lang="en-US" dirty="0"/>
          </a:p>
        </p:txBody>
      </p:sp>
      <p:sp>
        <p:nvSpPr>
          <p:cNvPr id="11" name="Content Placeholder 10">
            <a:extLst>
              <a:ext uri="{FF2B5EF4-FFF2-40B4-BE49-F238E27FC236}">
                <a16:creationId xmlns:a16="http://schemas.microsoft.com/office/drawing/2014/main" id="{C0A1C949-0F4F-F64D-BDDF-BE547A57A336}"/>
              </a:ext>
            </a:extLst>
          </p:cNvPr>
          <p:cNvSpPr>
            <a:spLocks noGrp="1"/>
          </p:cNvSpPr>
          <p:nvPr>
            <p:ph sz="quarter" idx="15"/>
          </p:nvPr>
        </p:nvSpPr>
        <p:spPr>
          <a:xfrm>
            <a:off x="12416590" y="9385717"/>
            <a:ext cx="6332621" cy="978651"/>
          </a:xfrm>
        </p:spPr>
        <p:txBody>
          <a:bodyPr/>
          <a:lstStyle/>
          <a:p>
            <a:pPr marL="0" indent="0">
              <a:buNone/>
            </a:pPr>
            <a:r>
              <a:rPr lang="de-DE" sz="4000" b="0" dirty="0"/>
              <a:t>Wahlstrom, &amp; Louis, (2008</a:t>
            </a:r>
            <a:r>
              <a:rPr lang="de-DE" sz="4000" b="0" i="1" dirty="0"/>
              <a:t>) </a:t>
            </a:r>
            <a:endParaRPr lang="en-US" sz="4000" b="0" dirty="0"/>
          </a:p>
          <a:p>
            <a:endParaRPr lang="en-US" dirty="0"/>
          </a:p>
        </p:txBody>
      </p:sp>
      <p:sp>
        <p:nvSpPr>
          <p:cNvPr id="3" name="Rectangle 2">
            <a:extLst>
              <a:ext uri="{C183D7F6-B498-43B3-948B-1728B52AA6E4}">
                <adec:decorative xmlns:adec="http://schemas.microsoft.com/office/drawing/2017/decorative" val="1"/>
              </a:ext>
            </a:extLst>
          </p:cNvPr>
          <p:cNvSpPr/>
          <p:nvPr/>
        </p:nvSpPr>
        <p:spPr>
          <a:xfrm>
            <a:off x="0" y="428769"/>
            <a:ext cx="18288000" cy="2611387"/>
          </a:xfrm>
          <a:prstGeom prst="rect">
            <a:avLst/>
          </a:prstGeom>
          <a:solidFill>
            <a:srgbClr val="61A8B6"/>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39000" y="620038"/>
            <a:ext cx="3810000" cy="2228850"/>
          </a:xfrm>
          <a:prstGeom prst="rect">
            <a:avLst/>
          </a:prstGeom>
          <a:ln w="57150">
            <a:solidFill>
              <a:schemeClr val="tx1">
                <a:lumMod val="50000"/>
                <a:lumOff val="50000"/>
              </a:schemeClr>
            </a:solidFill>
          </a:ln>
        </p:spPr>
      </p:pic>
    </p:spTree>
    <p:extLst>
      <p:ext uri="{BB962C8B-B14F-4D97-AF65-F5344CB8AC3E}">
        <p14:creationId xmlns:p14="http://schemas.microsoft.com/office/powerpoint/2010/main" val="21611125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13AE9CC-D231-D14E-8B0C-A05BB34F3CA8}"/>
              </a:ext>
              <a:ext uri="{C183D7F6-B498-43B3-948B-1728B52AA6E4}">
                <adec:decorative xmlns:adec="http://schemas.microsoft.com/office/drawing/2017/decorative" val="1"/>
              </a:ext>
            </a:extLst>
          </p:cNvPr>
          <p:cNvSpPr txBox="1">
            <a:spLocks/>
          </p:cNvSpPr>
          <p:nvPr/>
        </p:nvSpPr>
        <p:spPr>
          <a:xfrm>
            <a:off x="0" y="168117"/>
            <a:ext cx="18288000" cy="1714500"/>
          </a:xfrm>
          <a:prstGeom prst="rect">
            <a:avLst/>
          </a:prstGeom>
          <a:solidFill>
            <a:srgbClr val="61A8B6"/>
          </a:solidFill>
          <a:ln>
            <a:noFill/>
          </a:ln>
          <a:effectLst/>
        </p:spPr>
        <p:txBody>
          <a:bodyPr vert="horz" lIns="91440" tIns="45720" rIns="91440" bIns="45720" rtlCol="0" anchor="ctr">
            <a:normAutofit/>
          </a:bodyPr>
          <a:lstStyle>
            <a:lvl1pPr algn="ctr" defTabSz="685800" rtl="0" eaLnBrk="1" latinLnBrk="0" hangingPunct="1">
              <a:spcBef>
                <a:spcPct val="0"/>
              </a:spcBef>
              <a:buNone/>
              <a:defRPr sz="6600" b="1" kern="1200">
                <a:solidFill>
                  <a:schemeClr val="tx1"/>
                </a:solidFill>
                <a:latin typeface="+mj-lt"/>
                <a:ea typeface="+mj-ea"/>
                <a:cs typeface="+mj-cs"/>
              </a:defRPr>
            </a:lvl1pPr>
          </a:lstStyle>
          <a:p>
            <a:r>
              <a:rPr lang="en-US" dirty="0">
                <a:solidFill>
                  <a:schemeClr val="bg1"/>
                </a:solidFill>
              </a:rPr>
              <a:t>Trust Rules</a:t>
            </a:r>
          </a:p>
        </p:txBody>
      </p:sp>
      <p:sp>
        <p:nvSpPr>
          <p:cNvPr id="3" name="Content Placeholder 2">
            <a:extLst>
              <a:ext uri="{FF2B5EF4-FFF2-40B4-BE49-F238E27FC236}">
                <a16:creationId xmlns:a16="http://schemas.microsoft.com/office/drawing/2014/main" id="{51D99EC6-5C1B-244F-9DA3-C5DF4A76CA33}"/>
              </a:ext>
            </a:extLst>
          </p:cNvPr>
          <p:cNvSpPr>
            <a:spLocks noGrp="1"/>
          </p:cNvSpPr>
          <p:nvPr>
            <p:ph sz="quarter" idx="13"/>
          </p:nvPr>
        </p:nvSpPr>
        <p:spPr>
          <a:xfrm>
            <a:off x="914400" y="2598737"/>
            <a:ext cx="9305202" cy="7520146"/>
          </a:xfrm>
        </p:spPr>
        <p:txBody>
          <a:bodyPr>
            <a:normAutofit/>
          </a:bodyPr>
          <a:lstStyle/>
          <a:p>
            <a:pPr>
              <a:spcAft>
                <a:spcPts val="2700"/>
              </a:spcAft>
            </a:pPr>
            <a:r>
              <a:rPr lang="en-US" sz="4800" b="0" dirty="0"/>
              <a:t> High-trust organizations have been shown to outperform low-trust organizations by 286%.</a:t>
            </a:r>
          </a:p>
          <a:p>
            <a:pPr>
              <a:spcAft>
                <a:spcPts val="2700"/>
              </a:spcAft>
            </a:pPr>
            <a:r>
              <a:rPr lang="en-US" sz="4800" b="0" dirty="0"/>
              <a:t> There’s a positive relationship between risk and trust.  The more people trust, the more they’ll risk. </a:t>
            </a:r>
          </a:p>
          <a:p>
            <a:pPr>
              <a:spcAft>
                <a:spcPts val="2700"/>
              </a:spcAft>
            </a:pPr>
            <a:r>
              <a:rPr lang="en-US" sz="4800" b="0" dirty="0"/>
              <a:t> Leader needs to risk first.</a:t>
            </a:r>
          </a:p>
          <a:p>
            <a:pPr marL="0" indent="0" algn="ctr">
              <a:buNone/>
            </a:pPr>
            <a:r>
              <a:rPr lang="en-US" sz="4000" b="0" dirty="0">
                <a:solidFill>
                  <a:schemeClr val="tx1">
                    <a:lumMod val="50000"/>
                  </a:schemeClr>
                </a:solidFill>
              </a:rPr>
              <a:t>Kouzes, &amp; Posner, (2010) </a:t>
            </a:r>
          </a:p>
          <a:p>
            <a:pPr marL="0" indent="0">
              <a:buNone/>
            </a:pPr>
            <a:endParaRPr lang="en-US" sz="4800" dirty="0"/>
          </a:p>
        </p:txBody>
      </p:sp>
      <p:sp>
        <p:nvSpPr>
          <p:cNvPr id="6" name="Rectangle 5">
            <a:extLst>
              <a:ext uri="{FF2B5EF4-FFF2-40B4-BE49-F238E27FC236}">
                <a16:creationId xmlns:a16="http://schemas.microsoft.com/office/drawing/2014/main" id="{A751DD2E-263D-624A-A95B-02B7AC8C0051}"/>
              </a:ext>
              <a:ext uri="{C183D7F6-B498-43B3-948B-1728B52AA6E4}">
                <adec:decorative xmlns:adec="http://schemas.microsoft.com/office/drawing/2017/decorative" val="1"/>
              </a:ext>
            </a:extLst>
          </p:cNvPr>
          <p:cNvSpPr/>
          <p:nvPr/>
        </p:nvSpPr>
        <p:spPr>
          <a:xfrm>
            <a:off x="11277600" y="1882617"/>
            <a:ext cx="7010400" cy="8404383"/>
          </a:xfrm>
          <a:prstGeom prst="rect">
            <a:avLst/>
          </a:prstGeom>
          <a:solidFill>
            <a:srgbClr val="61A8B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Content Placeholder 7" descr="Trust = consistency / time">
            <a:extLst>
              <a:ext uri="{FF2B5EF4-FFF2-40B4-BE49-F238E27FC236}">
                <a16:creationId xmlns:a16="http://schemas.microsoft.com/office/drawing/2014/main" id="{25AC85CC-7DB5-E248-957C-1F2D5823DFCB}"/>
              </a:ext>
            </a:extLst>
          </p:cNvPr>
          <p:cNvPicPr>
            <a:picLocks noGrp="1" noChangeAspect="1"/>
          </p:cNvPicPr>
          <p:nvPr>
            <p:ph sz="quarter" idx="15"/>
          </p:nvPr>
        </p:nvPicPr>
        <p:blipFill>
          <a:blip r:embed="rId2"/>
          <a:stretch>
            <a:fillRect/>
          </a:stretch>
        </p:blipFill>
        <p:spPr>
          <a:xfrm>
            <a:off x="12417300" y="2296875"/>
            <a:ext cx="4730999" cy="2600483"/>
          </a:xfrm>
          <a:prstGeom prst="rect">
            <a:avLst/>
          </a:prstGeom>
          <a:ln w="57150">
            <a:solidFill>
              <a:schemeClr val="tx1">
                <a:lumMod val="50000"/>
                <a:lumOff val="50000"/>
              </a:schemeClr>
            </a:solidFill>
          </a:ln>
        </p:spPr>
      </p:pic>
      <p:pic>
        <p:nvPicPr>
          <p:cNvPr id="9" name="Content Placeholder 8" descr="wall of trust">
            <a:extLst>
              <a:ext uri="{FF2B5EF4-FFF2-40B4-BE49-F238E27FC236}">
                <a16:creationId xmlns:a16="http://schemas.microsoft.com/office/drawing/2014/main" id="{71565879-69E2-F947-B375-EBAF0AAE50EE}"/>
              </a:ext>
            </a:extLst>
          </p:cNvPr>
          <p:cNvPicPr>
            <a:picLocks noGrp="1" noChangeAspect="1"/>
          </p:cNvPicPr>
          <p:nvPr>
            <p:ph sz="quarter" idx="14"/>
          </p:nvPr>
        </p:nvPicPr>
        <p:blipFill>
          <a:blip r:embed="rId3"/>
          <a:stretch>
            <a:fillRect/>
          </a:stretch>
        </p:blipFill>
        <p:spPr>
          <a:xfrm>
            <a:off x="12417299" y="5414168"/>
            <a:ext cx="4812703" cy="2815431"/>
          </a:xfrm>
          <a:prstGeom prst="rect">
            <a:avLst/>
          </a:prstGeom>
          <a:ln w="57150">
            <a:solidFill>
              <a:schemeClr val="tx1">
                <a:lumMod val="50000"/>
                <a:lumOff val="50000"/>
              </a:schemeClr>
            </a:solidFill>
          </a:ln>
        </p:spPr>
      </p:pic>
    </p:spTree>
    <p:extLst>
      <p:ext uri="{BB962C8B-B14F-4D97-AF65-F5344CB8AC3E}">
        <p14:creationId xmlns:p14="http://schemas.microsoft.com/office/powerpoint/2010/main" val="29794584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F435924-665F-4E4D-9095-4E8552835500}"/>
              </a:ext>
            </a:extLst>
          </p:cNvPr>
          <p:cNvSpPr>
            <a:spLocks noGrp="1"/>
          </p:cNvSpPr>
          <p:nvPr>
            <p:ph type="title"/>
          </p:nvPr>
        </p:nvSpPr>
        <p:spPr/>
        <p:txBody>
          <a:bodyPr/>
          <a:lstStyle/>
          <a:p>
            <a:r>
              <a:rPr lang="en-US" dirty="0"/>
              <a:t>Humble Inquiry (Question)</a:t>
            </a:r>
          </a:p>
        </p:txBody>
      </p:sp>
      <p:sp>
        <p:nvSpPr>
          <p:cNvPr id="3" name="Content Placeholder 2">
            <a:extLst>
              <a:ext uri="{FF2B5EF4-FFF2-40B4-BE49-F238E27FC236}">
                <a16:creationId xmlns:a16="http://schemas.microsoft.com/office/drawing/2014/main" id="{A98709AF-C3EF-AF47-BF5A-0A307EFB9B3B}"/>
              </a:ext>
            </a:extLst>
          </p:cNvPr>
          <p:cNvSpPr>
            <a:spLocks noGrp="1"/>
          </p:cNvSpPr>
          <p:nvPr>
            <p:ph sz="quarter" idx="13"/>
          </p:nvPr>
        </p:nvSpPr>
        <p:spPr>
          <a:xfrm>
            <a:off x="914399" y="477195"/>
            <a:ext cx="16992601" cy="3180405"/>
          </a:xfrm>
        </p:spPr>
        <p:txBody>
          <a:bodyPr>
            <a:normAutofit/>
          </a:bodyPr>
          <a:lstStyle/>
          <a:p>
            <a:pPr marL="0" indent="0" algn="ctr">
              <a:buNone/>
            </a:pPr>
            <a:r>
              <a:rPr lang="en-US" sz="6600" b="0" dirty="0"/>
              <a:t>“What builds a relationship, </a:t>
            </a:r>
            <a:br>
              <a:rPr lang="en-US" sz="6600" b="0" dirty="0"/>
            </a:br>
            <a:r>
              <a:rPr lang="en-US" sz="6600" b="0" dirty="0"/>
              <a:t>what solves problems, </a:t>
            </a:r>
            <a:br>
              <a:rPr lang="en-US" sz="6600" b="0" dirty="0"/>
            </a:br>
            <a:r>
              <a:rPr lang="en-US" sz="6600" b="0" dirty="0"/>
              <a:t>what moves things forward…</a:t>
            </a:r>
            <a:endParaRPr lang="en-US" sz="6600" dirty="0"/>
          </a:p>
        </p:txBody>
      </p:sp>
      <p:sp>
        <p:nvSpPr>
          <p:cNvPr id="5" name="Content Placeholder 4">
            <a:extLst>
              <a:ext uri="{FF2B5EF4-FFF2-40B4-BE49-F238E27FC236}">
                <a16:creationId xmlns:a16="http://schemas.microsoft.com/office/drawing/2014/main" id="{BB5FE39D-A6E4-F143-A135-3BEF9FB1314F}"/>
              </a:ext>
            </a:extLst>
          </p:cNvPr>
          <p:cNvSpPr>
            <a:spLocks noGrp="1"/>
          </p:cNvSpPr>
          <p:nvPr>
            <p:ph sz="quarter" idx="15"/>
          </p:nvPr>
        </p:nvSpPr>
        <p:spPr>
          <a:xfrm>
            <a:off x="12573000" y="9250824"/>
            <a:ext cx="5334000" cy="720811"/>
          </a:xfrm>
        </p:spPr>
        <p:txBody>
          <a:bodyPr>
            <a:normAutofit/>
          </a:bodyPr>
          <a:lstStyle/>
          <a:p>
            <a:pPr marL="0" indent="0" algn="r">
              <a:buNone/>
            </a:pPr>
            <a:r>
              <a:rPr lang="en-US" sz="4000" b="0" dirty="0"/>
              <a:t>Schein,  (2013) </a:t>
            </a:r>
          </a:p>
        </p:txBody>
      </p:sp>
      <p:pic>
        <p:nvPicPr>
          <p:cNvPr id="6" name="Content Placeholder 5" descr="Humble Inquiry Book Cover">
            <a:extLst>
              <a:ext uri="{FF2B5EF4-FFF2-40B4-BE49-F238E27FC236}">
                <a16:creationId xmlns:a16="http://schemas.microsoft.com/office/drawing/2014/main" id="{79B23F52-647A-B144-BDE0-6E19F3110EF2}"/>
              </a:ext>
            </a:extLst>
          </p:cNvPr>
          <p:cNvPicPr>
            <a:picLocks noGrp="1" noChangeAspect="1"/>
          </p:cNvPicPr>
          <p:nvPr>
            <p:ph sz="quarter" idx="14"/>
          </p:nvPr>
        </p:nvPicPr>
        <p:blipFill>
          <a:blip r:embed="rId2"/>
          <a:stretch>
            <a:fillRect/>
          </a:stretch>
        </p:blipFill>
        <p:spPr>
          <a:xfrm rot="19914402">
            <a:off x="7926818" y="5494891"/>
            <a:ext cx="2434363" cy="3764946"/>
          </a:xfrm>
          <a:prstGeom prst="rect">
            <a:avLst/>
          </a:prstGeom>
        </p:spPr>
      </p:pic>
    </p:spTree>
    <p:extLst>
      <p:ext uri="{BB962C8B-B14F-4D97-AF65-F5344CB8AC3E}">
        <p14:creationId xmlns:p14="http://schemas.microsoft.com/office/powerpoint/2010/main" val="5803002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F435924-665F-4E4D-9095-4E8552835500}"/>
              </a:ext>
            </a:extLst>
          </p:cNvPr>
          <p:cNvSpPr>
            <a:spLocks noGrp="1"/>
          </p:cNvSpPr>
          <p:nvPr>
            <p:ph type="title"/>
          </p:nvPr>
        </p:nvSpPr>
        <p:spPr/>
        <p:txBody>
          <a:bodyPr/>
          <a:lstStyle/>
          <a:p>
            <a:r>
              <a:rPr lang="en-US" dirty="0"/>
              <a:t>Humble Inquiry (Response)</a:t>
            </a:r>
          </a:p>
        </p:txBody>
      </p:sp>
      <p:sp>
        <p:nvSpPr>
          <p:cNvPr id="3" name="Content Placeholder 2">
            <a:extLst>
              <a:ext uri="{FF2B5EF4-FFF2-40B4-BE49-F238E27FC236}">
                <a16:creationId xmlns:a16="http://schemas.microsoft.com/office/drawing/2014/main" id="{A98709AF-C3EF-AF47-BF5A-0A307EFB9B3B}"/>
              </a:ext>
            </a:extLst>
          </p:cNvPr>
          <p:cNvSpPr>
            <a:spLocks noGrp="1"/>
          </p:cNvSpPr>
          <p:nvPr>
            <p:ph sz="quarter" idx="13"/>
          </p:nvPr>
        </p:nvSpPr>
        <p:spPr>
          <a:xfrm>
            <a:off x="914399" y="486099"/>
            <a:ext cx="16992601" cy="4467732"/>
          </a:xfrm>
        </p:spPr>
        <p:txBody>
          <a:bodyPr>
            <a:normAutofit/>
          </a:bodyPr>
          <a:lstStyle/>
          <a:p>
            <a:pPr marL="0" indent="0" algn="ctr">
              <a:buNone/>
            </a:pPr>
            <a:r>
              <a:rPr lang="en-US" sz="6600" b="0" dirty="0"/>
              <a:t>“What builds a relationship, </a:t>
            </a:r>
            <a:br>
              <a:rPr lang="en-US" sz="6600" b="0" dirty="0"/>
            </a:br>
            <a:r>
              <a:rPr lang="en-US" sz="6600" b="0" dirty="0"/>
              <a:t>what solves problems, </a:t>
            </a:r>
            <a:br>
              <a:rPr lang="en-US" sz="6600" b="0" dirty="0"/>
            </a:br>
            <a:r>
              <a:rPr lang="en-US" sz="6600" b="0" dirty="0"/>
              <a:t>what moves things forward…</a:t>
            </a:r>
          </a:p>
          <a:p>
            <a:pPr marL="0" indent="0" algn="ctr">
              <a:buNone/>
            </a:pPr>
            <a:r>
              <a:rPr lang="en-US" sz="6600" b="0" dirty="0"/>
              <a:t>is </a:t>
            </a:r>
            <a:r>
              <a:rPr lang="en-US" sz="6600" b="0" i="1" dirty="0"/>
              <a:t>asking the right questions</a:t>
            </a:r>
            <a:r>
              <a:rPr lang="en-US" sz="6600" b="0" dirty="0"/>
              <a:t>.”</a:t>
            </a:r>
          </a:p>
          <a:p>
            <a:pPr marL="0" indent="0" algn="ctr">
              <a:buNone/>
            </a:pPr>
            <a:endParaRPr lang="en-US" sz="6600" dirty="0"/>
          </a:p>
        </p:txBody>
      </p:sp>
      <p:sp>
        <p:nvSpPr>
          <p:cNvPr id="5" name="Content Placeholder 4">
            <a:extLst>
              <a:ext uri="{FF2B5EF4-FFF2-40B4-BE49-F238E27FC236}">
                <a16:creationId xmlns:a16="http://schemas.microsoft.com/office/drawing/2014/main" id="{BB5FE39D-A6E4-F143-A135-3BEF9FB1314F}"/>
              </a:ext>
            </a:extLst>
          </p:cNvPr>
          <p:cNvSpPr>
            <a:spLocks noGrp="1"/>
          </p:cNvSpPr>
          <p:nvPr>
            <p:ph sz="quarter" idx="15"/>
          </p:nvPr>
        </p:nvSpPr>
        <p:spPr>
          <a:xfrm>
            <a:off x="12573000" y="9250824"/>
            <a:ext cx="5334000" cy="720811"/>
          </a:xfrm>
        </p:spPr>
        <p:txBody>
          <a:bodyPr>
            <a:normAutofit/>
          </a:bodyPr>
          <a:lstStyle/>
          <a:p>
            <a:pPr marL="0" indent="0" algn="r">
              <a:buNone/>
            </a:pPr>
            <a:r>
              <a:rPr lang="en-US" sz="4000" b="0" dirty="0"/>
              <a:t>Schein,  (2013) </a:t>
            </a:r>
          </a:p>
        </p:txBody>
      </p:sp>
      <p:pic>
        <p:nvPicPr>
          <p:cNvPr id="6" name="Content Placeholder 5" descr="Humble Inquiry Book Cover">
            <a:extLst>
              <a:ext uri="{FF2B5EF4-FFF2-40B4-BE49-F238E27FC236}">
                <a16:creationId xmlns:a16="http://schemas.microsoft.com/office/drawing/2014/main" id="{79B23F52-647A-B144-BDE0-6E19F3110EF2}"/>
              </a:ext>
            </a:extLst>
          </p:cNvPr>
          <p:cNvPicPr>
            <a:picLocks noGrp="1" noChangeAspect="1"/>
          </p:cNvPicPr>
          <p:nvPr>
            <p:ph sz="quarter" idx="14"/>
          </p:nvPr>
        </p:nvPicPr>
        <p:blipFill>
          <a:blip r:embed="rId2"/>
          <a:stretch>
            <a:fillRect/>
          </a:stretch>
        </p:blipFill>
        <p:spPr>
          <a:xfrm rot="19914402">
            <a:off x="7926818" y="5494891"/>
            <a:ext cx="2434363" cy="3764946"/>
          </a:xfrm>
          <a:prstGeom prst="rect">
            <a:avLst/>
          </a:prstGeom>
        </p:spPr>
      </p:pic>
    </p:spTree>
    <p:extLst>
      <p:ext uri="{BB962C8B-B14F-4D97-AF65-F5344CB8AC3E}">
        <p14:creationId xmlns:p14="http://schemas.microsoft.com/office/powerpoint/2010/main" val="10942257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7EB69-1E32-1C4D-BC52-CA56780E17D1}"/>
              </a:ext>
            </a:extLst>
          </p:cNvPr>
          <p:cNvSpPr>
            <a:spLocks noGrp="1"/>
          </p:cNvSpPr>
          <p:nvPr>
            <p:ph type="title"/>
          </p:nvPr>
        </p:nvSpPr>
        <p:spPr/>
        <p:txBody>
          <a:bodyPr>
            <a:normAutofit/>
          </a:bodyPr>
          <a:lstStyle/>
          <a:p>
            <a:r>
              <a:rPr lang="en-US" sz="7200" b="0" dirty="0"/>
              <a:t>Proactive Inquiry</a:t>
            </a:r>
            <a:endParaRPr lang="en-US" sz="7200" dirty="0"/>
          </a:p>
        </p:txBody>
      </p:sp>
      <p:sp>
        <p:nvSpPr>
          <p:cNvPr id="3" name="Content Placeholder 2">
            <a:extLst>
              <a:ext uri="{FF2B5EF4-FFF2-40B4-BE49-F238E27FC236}">
                <a16:creationId xmlns:a16="http://schemas.microsoft.com/office/drawing/2014/main" id="{EA250927-F83D-C140-8690-E0543481C965}"/>
              </a:ext>
            </a:extLst>
          </p:cNvPr>
          <p:cNvSpPr>
            <a:spLocks noGrp="1"/>
          </p:cNvSpPr>
          <p:nvPr>
            <p:ph sz="half" idx="1"/>
          </p:nvPr>
        </p:nvSpPr>
        <p:spPr>
          <a:xfrm>
            <a:off x="914400" y="2400302"/>
            <a:ext cx="16805190" cy="6788945"/>
          </a:xfrm>
        </p:spPr>
        <p:txBody>
          <a:bodyPr>
            <a:normAutofit/>
          </a:bodyPr>
          <a:lstStyle/>
          <a:p>
            <a:pPr marL="0" indent="0">
              <a:buNone/>
            </a:pPr>
            <a:r>
              <a:rPr lang="en-US" sz="6000" b="0" dirty="0"/>
              <a:t>Since we are not born with a proactive mindset, we need to constantly check our assumptions and biases (</a:t>
            </a:r>
            <a:r>
              <a:rPr lang="en-US" sz="6000" b="0" dirty="0">
                <a:solidFill>
                  <a:srgbClr val="0253FF"/>
                </a:solidFill>
              </a:rPr>
              <a:t>naïve realism</a:t>
            </a:r>
            <a:r>
              <a:rPr lang="en-US" sz="6000" b="0" dirty="0"/>
              <a:t>).</a:t>
            </a:r>
            <a:r>
              <a:rPr lang="en-US" sz="6000" b="0" dirty="0">
                <a:solidFill>
                  <a:srgbClr val="0253FF"/>
                </a:solidFill>
              </a:rPr>
              <a:t> </a:t>
            </a:r>
            <a:r>
              <a:rPr lang="en-US" sz="6000" b="0" dirty="0"/>
              <a:t>Often—</a:t>
            </a:r>
            <a:r>
              <a:rPr lang="en-US" sz="6000" b="0" dirty="0">
                <a:solidFill>
                  <a:srgbClr val="0253FF"/>
                </a:solidFill>
              </a:rPr>
              <a:t>we fail to be curious</a:t>
            </a:r>
            <a:r>
              <a:rPr lang="en-US" sz="6000" b="0" dirty="0"/>
              <a:t>.</a:t>
            </a:r>
          </a:p>
          <a:p>
            <a:pPr lvl="1"/>
            <a:r>
              <a:rPr lang="en-US" sz="6000" b="0" dirty="0"/>
              <a:t> “What else could it be?”</a:t>
            </a:r>
          </a:p>
          <a:p>
            <a:pPr lvl="1"/>
            <a:r>
              <a:rPr lang="en-US" sz="6000" b="0" dirty="0"/>
              <a:t>  “How else can we look at this?”</a:t>
            </a:r>
          </a:p>
          <a:p>
            <a:pPr lvl="1"/>
            <a:r>
              <a:rPr lang="en-US" sz="6000" b="0" dirty="0"/>
              <a:t> “What else could we do?”</a:t>
            </a:r>
          </a:p>
        </p:txBody>
      </p:sp>
      <p:pic>
        <p:nvPicPr>
          <p:cNvPr id="5" name="Content Placeholder 4" descr="Proactive Badge">
            <a:extLst>
              <a:ext uri="{FF2B5EF4-FFF2-40B4-BE49-F238E27FC236}">
                <a16:creationId xmlns:a16="http://schemas.microsoft.com/office/drawing/2014/main" id="{C103AB8A-710F-0A4D-8845-8F65C9F1D99C}"/>
              </a:ext>
            </a:extLst>
          </p:cNvPr>
          <p:cNvPicPr>
            <a:picLocks noGrp="1"/>
          </p:cNvPicPr>
          <p:nvPr>
            <p:ph sz="half" idx="2"/>
          </p:nvPr>
        </p:nvPicPr>
        <p:blipFill rotWithShape="1">
          <a:blip r:embed="rId2"/>
          <a:srcRect b="10369"/>
          <a:stretch/>
        </p:blipFill>
        <p:spPr>
          <a:xfrm>
            <a:off x="13394924" y="6717782"/>
            <a:ext cx="4324666" cy="3157261"/>
          </a:xfrm>
          <a:prstGeom prst="rect">
            <a:avLst/>
          </a:prstGeom>
        </p:spPr>
      </p:pic>
    </p:spTree>
    <p:extLst>
      <p:ext uri="{BB962C8B-B14F-4D97-AF65-F5344CB8AC3E}">
        <p14:creationId xmlns:p14="http://schemas.microsoft.com/office/powerpoint/2010/main" val="1361247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19A02-8C77-234A-8670-BE4E57C8AA83}"/>
              </a:ext>
            </a:extLst>
          </p:cNvPr>
          <p:cNvSpPr>
            <a:spLocks noGrp="1"/>
          </p:cNvSpPr>
          <p:nvPr>
            <p:ph type="title"/>
          </p:nvPr>
        </p:nvSpPr>
        <p:spPr/>
        <p:txBody>
          <a:bodyPr>
            <a:normAutofit fontScale="90000"/>
          </a:bodyPr>
          <a:lstStyle/>
          <a:p>
            <a:r>
              <a:rPr lang="en-US" sz="6400" b="0" dirty="0"/>
              <a:t>We cannot assume that everyone understands </a:t>
            </a:r>
            <a:br>
              <a:rPr lang="en-US" sz="6400" b="0" dirty="0"/>
            </a:br>
            <a:r>
              <a:rPr lang="en-US" sz="6400" b="0" dirty="0"/>
              <a:t>the work in the same way, </a:t>
            </a:r>
          </a:p>
        </p:txBody>
      </p:sp>
      <p:sp>
        <p:nvSpPr>
          <p:cNvPr id="4" name="Content Placeholder 3">
            <a:extLst>
              <a:ext uri="{FF2B5EF4-FFF2-40B4-BE49-F238E27FC236}">
                <a16:creationId xmlns:a16="http://schemas.microsoft.com/office/drawing/2014/main" id="{D125CA0A-8FB3-4442-8E49-654819E19D29}"/>
              </a:ext>
            </a:extLst>
          </p:cNvPr>
          <p:cNvSpPr>
            <a:spLocks noGrp="1"/>
          </p:cNvSpPr>
          <p:nvPr>
            <p:ph idx="1"/>
          </p:nvPr>
        </p:nvSpPr>
        <p:spPr>
          <a:xfrm>
            <a:off x="13956632" y="9489785"/>
            <a:ext cx="4331368" cy="797215"/>
          </a:xfrm>
        </p:spPr>
        <p:txBody>
          <a:bodyPr/>
          <a:lstStyle/>
          <a:p>
            <a:pPr marL="0" indent="0">
              <a:buNone/>
            </a:pPr>
            <a:r>
              <a:rPr lang="en-US" sz="4000" b="0" dirty="0"/>
              <a:t>Edmondson 2012</a:t>
            </a:r>
          </a:p>
          <a:p>
            <a:endParaRPr lang="en-US" dirty="0"/>
          </a:p>
        </p:txBody>
      </p:sp>
      <p:pic>
        <p:nvPicPr>
          <p:cNvPr id="8" name="Picture 7">
            <a:extLst>
              <a:ext uri="{FF2B5EF4-FFF2-40B4-BE49-F238E27FC236}">
                <a16:creationId xmlns:a16="http://schemas.microsoft.com/office/drawing/2014/main" id="{CB92BC56-F422-6140-A83B-58FCF3C456B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549804" y="2686600"/>
            <a:ext cx="7310203" cy="486460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7884051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EEF72-A6D9-774B-BB1A-557729F2C67F}"/>
              </a:ext>
            </a:extLst>
          </p:cNvPr>
          <p:cNvSpPr>
            <a:spLocks noGrp="1"/>
          </p:cNvSpPr>
          <p:nvPr>
            <p:ph type="title"/>
          </p:nvPr>
        </p:nvSpPr>
        <p:spPr/>
        <p:txBody>
          <a:bodyPr>
            <a:normAutofit/>
          </a:bodyPr>
          <a:lstStyle/>
          <a:p>
            <a:r>
              <a:rPr lang="en-US" altLang="en-US" sz="8800" b="0" dirty="0">
                <a:ea typeface="ＭＳ Ｐゴシック" panose="020B0600070205080204" pitchFamily="34" charset="-128"/>
              </a:rPr>
              <a:t>“Drive out fear.”</a:t>
            </a:r>
            <a:endParaRPr lang="en-US" sz="8800" dirty="0"/>
          </a:p>
        </p:txBody>
      </p:sp>
      <p:sp>
        <p:nvSpPr>
          <p:cNvPr id="3" name="Content Placeholder 2">
            <a:extLst>
              <a:ext uri="{FF2B5EF4-FFF2-40B4-BE49-F238E27FC236}">
                <a16:creationId xmlns:a16="http://schemas.microsoft.com/office/drawing/2014/main" id="{1119B6CE-11F5-E24C-8604-357EDBD176B0}"/>
              </a:ext>
            </a:extLst>
          </p:cNvPr>
          <p:cNvSpPr>
            <a:spLocks noGrp="1"/>
          </p:cNvSpPr>
          <p:nvPr>
            <p:ph sz="half" idx="1"/>
          </p:nvPr>
        </p:nvSpPr>
        <p:spPr>
          <a:xfrm>
            <a:off x="914400" y="2029593"/>
            <a:ext cx="16459200" cy="936022"/>
          </a:xfrm>
        </p:spPr>
        <p:txBody>
          <a:bodyPr/>
          <a:lstStyle/>
          <a:p>
            <a:pPr marL="0" indent="0" algn="ctr">
              <a:buNone/>
            </a:pPr>
            <a:r>
              <a:rPr lang="en-US" sz="4000" b="0" dirty="0"/>
              <a:t>—</a:t>
            </a:r>
            <a:r>
              <a:rPr lang="en-US" altLang="en-US" sz="4000" b="0" dirty="0">
                <a:ea typeface="ＭＳ Ｐゴシック" panose="020B0600070205080204" pitchFamily="34" charset="-128"/>
              </a:rPr>
              <a:t>Edward Deming</a:t>
            </a:r>
            <a:endParaRPr lang="en-US" dirty="0"/>
          </a:p>
        </p:txBody>
      </p:sp>
      <p:pic>
        <p:nvPicPr>
          <p:cNvPr id="5" name="Picture 1">
            <a:extLst>
              <a:ext uri="{FF2B5EF4-FFF2-40B4-BE49-F238E27FC236}">
                <a16:creationId xmlns:a16="http://schemas.microsoft.com/office/drawing/2014/main" id="{E9750994-7B8D-0E4E-956A-9645FBEDA172}"/>
              </a:ext>
              <a:ext uri="{C183D7F6-B498-43B3-948B-1728B52AA6E4}">
                <adec:decorative xmlns:adec="http://schemas.microsoft.com/office/drawing/2017/decorative" val="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094093" y="3610171"/>
            <a:ext cx="12099814" cy="49474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4803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E29BA-828E-1142-99EF-9BC52C558700}"/>
              </a:ext>
            </a:extLst>
          </p:cNvPr>
          <p:cNvSpPr>
            <a:spLocks noGrp="1"/>
          </p:cNvSpPr>
          <p:nvPr>
            <p:ph type="title"/>
          </p:nvPr>
        </p:nvSpPr>
        <p:spPr>
          <a:xfrm>
            <a:off x="914400" y="411956"/>
            <a:ext cx="16459200" cy="2186781"/>
          </a:xfrm>
        </p:spPr>
        <p:txBody>
          <a:bodyPr>
            <a:normAutofit/>
          </a:bodyPr>
          <a:lstStyle/>
          <a:p>
            <a:r>
              <a:rPr lang="en-US" b="0" dirty="0"/>
              <a:t>Schools that failed to develop an inquiry culture were alike in one important respect. 1</a:t>
            </a:r>
            <a:endParaRPr lang="en-US" dirty="0"/>
          </a:p>
        </p:txBody>
      </p:sp>
      <p:sp>
        <p:nvSpPr>
          <p:cNvPr id="4" name="Content Placeholder 3">
            <a:extLst>
              <a:ext uri="{FF2B5EF4-FFF2-40B4-BE49-F238E27FC236}">
                <a16:creationId xmlns:a16="http://schemas.microsoft.com/office/drawing/2014/main" id="{12D937E0-657F-4444-9947-207056ED6B0F}"/>
              </a:ext>
            </a:extLst>
          </p:cNvPr>
          <p:cNvSpPr>
            <a:spLocks noGrp="1"/>
          </p:cNvSpPr>
          <p:nvPr>
            <p:ph sz="quarter" idx="14"/>
          </p:nvPr>
        </p:nvSpPr>
        <p:spPr>
          <a:xfrm>
            <a:off x="914400" y="9539416"/>
            <a:ext cx="8115300" cy="599302"/>
          </a:xfrm>
        </p:spPr>
        <p:txBody>
          <a:bodyPr>
            <a:normAutofit fontScale="92500" lnSpcReduction="10000"/>
          </a:bodyPr>
          <a:lstStyle/>
          <a:p>
            <a:pPr marL="0" indent="0" algn="ctr">
              <a:buNone/>
            </a:pPr>
            <a:r>
              <a:rPr lang="en-US" sz="4000" b="0" dirty="0" err="1"/>
              <a:t>Paanero</a:t>
            </a:r>
            <a:r>
              <a:rPr lang="en-US" sz="4000" b="0" dirty="0"/>
              <a:t> &amp; Talbert 2013</a:t>
            </a:r>
          </a:p>
        </p:txBody>
      </p:sp>
      <p:pic>
        <p:nvPicPr>
          <p:cNvPr id="6" name="Content Placeholder 5">
            <a:extLst>
              <a:ext uri="{FF2B5EF4-FFF2-40B4-BE49-F238E27FC236}">
                <a16:creationId xmlns:a16="http://schemas.microsoft.com/office/drawing/2014/main" id="{7BC4A5A3-AD69-144D-80C7-A732D3FF39A5}"/>
              </a:ext>
              <a:ext uri="{C183D7F6-B498-43B3-948B-1728B52AA6E4}">
                <adec:decorative xmlns:adec="http://schemas.microsoft.com/office/drawing/2017/decorative" val="1"/>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12107747" y="3361038"/>
            <a:ext cx="5265853" cy="3159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99800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E29BA-828E-1142-99EF-9BC52C558700}"/>
              </a:ext>
            </a:extLst>
          </p:cNvPr>
          <p:cNvSpPr>
            <a:spLocks noGrp="1"/>
          </p:cNvSpPr>
          <p:nvPr>
            <p:ph type="title"/>
          </p:nvPr>
        </p:nvSpPr>
        <p:spPr>
          <a:xfrm>
            <a:off x="914400" y="411956"/>
            <a:ext cx="16459200" cy="2186781"/>
          </a:xfrm>
        </p:spPr>
        <p:txBody>
          <a:bodyPr>
            <a:normAutofit/>
          </a:bodyPr>
          <a:lstStyle/>
          <a:p>
            <a:r>
              <a:rPr lang="en-US" b="0" dirty="0"/>
              <a:t>Schools that failed to develop an inquiry culture were alike in one important respect. 2</a:t>
            </a:r>
            <a:endParaRPr lang="en-US" dirty="0"/>
          </a:p>
        </p:txBody>
      </p:sp>
      <p:sp>
        <p:nvSpPr>
          <p:cNvPr id="3" name="Content Placeholder 2">
            <a:extLst>
              <a:ext uri="{FF2B5EF4-FFF2-40B4-BE49-F238E27FC236}">
                <a16:creationId xmlns:a16="http://schemas.microsoft.com/office/drawing/2014/main" id="{8C8DEF5E-26E1-894D-BC74-578551FA5B58}"/>
              </a:ext>
            </a:extLst>
          </p:cNvPr>
          <p:cNvSpPr>
            <a:spLocks noGrp="1"/>
          </p:cNvSpPr>
          <p:nvPr>
            <p:ph sz="quarter" idx="13"/>
          </p:nvPr>
        </p:nvSpPr>
        <p:spPr>
          <a:xfrm>
            <a:off x="914400" y="3361038"/>
            <a:ext cx="10896600" cy="5412258"/>
          </a:xfrm>
        </p:spPr>
        <p:txBody>
          <a:bodyPr>
            <a:normAutofit/>
          </a:bodyPr>
          <a:lstStyle/>
          <a:p>
            <a:pPr marL="0" indent="0">
              <a:buNone/>
            </a:pPr>
            <a:r>
              <a:rPr lang="en-US" sz="6600" b="0" dirty="0"/>
              <a:t>School administration did not make strategic inquiry </a:t>
            </a:r>
            <a:r>
              <a:rPr lang="en-US" sz="6600" b="0" i="1" dirty="0">
                <a:solidFill>
                  <a:srgbClr val="0000FF"/>
                </a:solidFill>
              </a:rPr>
              <a:t>the </a:t>
            </a:r>
            <a:r>
              <a:rPr lang="en-US" sz="6600" b="0" dirty="0">
                <a:solidFill>
                  <a:srgbClr val="0000FF"/>
                </a:solidFill>
              </a:rPr>
              <a:t>engine for school improvement </a:t>
            </a:r>
            <a:r>
              <a:rPr lang="en-US" sz="6600" b="0" dirty="0"/>
              <a:t>or invest in developing a critical mass of change leaders.</a:t>
            </a:r>
          </a:p>
        </p:txBody>
      </p:sp>
      <p:sp>
        <p:nvSpPr>
          <p:cNvPr id="4" name="Content Placeholder 3">
            <a:extLst>
              <a:ext uri="{FF2B5EF4-FFF2-40B4-BE49-F238E27FC236}">
                <a16:creationId xmlns:a16="http://schemas.microsoft.com/office/drawing/2014/main" id="{12D937E0-657F-4444-9947-207056ED6B0F}"/>
              </a:ext>
            </a:extLst>
          </p:cNvPr>
          <p:cNvSpPr>
            <a:spLocks noGrp="1"/>
          </p:cNvSpPr>
          <p:nvPr>
            <p:ph sz="quarter" idx="14"/>
          </p:nvPr>
        </p:nvSpPr>
        <p:spPr>
          <a:xfrm>
            <a:off x="914400" y="9539416"/>
            <a:ext cx="8115300" cy="599302"/>
          </a:xfrm>
        </p:spPr>
        <p:txBody>
          <a:bodyPr>
            <a:normAutofit fontScale="92500" lnSpcReduction="10000"/>
          </a:bodyPr>
          <a:lstStyle/>
          <a:p>
            <a:pPr marL="0" indent="0" algn="ctr">
              <a:buNone/>
            </a:pPr>
            <a:r>
              <a:rPr lang="en-US" sz="4000" b="0" dirty="0" err="1"/>
              <a:t>Paanero</a:t>
            </a:r>
            <a:r>
              <a:rPr lang="en-US" sz="4000" b="0" dirty="0"/>
              <a:t> &amp; Talbert 2013</a:t>
            </a:r>
          </a:p>
        </p:txBody>
      </p:sp>
      <p:pic>
        <p:nvPicPr>
          <p:cNvPr id="6" name="Content Placeholder 5">
            <a:extLst>
              <a:ext uri="{FF2B5EF4-FFF2-40B4-BE49-F238E27FC236}">
                <a16:creationId xmlns:a16="http://schemas.microsoft.com/office/drawing/2014/main" id="{7BC4A5A3-AD69-144D-80C7-A732D3FF39A5}"/>
              </a:ext>
              <a:ext uri="{C183D7F6-B498-43B3-948B-1728B52AA6E4}">
                <adec:decorative xmlns:adec="http://schemas.microsoft.com/office/drawing/2017/decorative" val="1"/>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12107747" y="3361038"/>
            <a:ext cx="5265853" cy="3159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723467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ADBA428-BBCF-D940-AEF5-0473B6CD821C}"/>
              </a:ext>
            </a:extLst>
          </p:cNvPr>
          <p:cNvSpPr>
            <a:spLocks noGrp="1"/>
          </p:cNvSpPr>
          <p:nvPr>
            <p:ph type="title"/>
          </p:nvPr>
        </p:nvSpPr>
        <p:spPr/>
        <p:txBody>
          <a:bodyPr/>
          <a:lstStyle/>
          <a:p>
            <a:r>
              <a:rPr lang="en-US" altLang="en-US" b="0" dirty="0">
                <a:ea typeface="ＭＳ Ｐゴシック" panose="020B0600070205080204" pitchFamily="34" charset="-128"/>
              </a:rPr>
              <a:t>Internal accountability</a:t>
            </a:r>
            <a:endParaRPr lang="en-US" dirty="0"/>
          </a:p>
        </p:txBody>
      </p:sp>
      <p:sp>
        <p:nvSpPr>
          <p:cNvPr id="3" name="Content Placeholder 2">
            <a:extLst>
              <a:ext uri="{FF2B5EF4-FFF2-40B4-BE49-F238E27FC236}">
                <a16:creationId xmlns:a16="http://schemas.microsoft.com/office/drawing/2014/main" id="{26E7A558-40AF-784B-9140-CA67857ED6F5}"/>
              </a:ext>
            </a:extLst>
          </p:cNvPr>
          <p:cNvSpPr>
            <a:spLocks noGrp="1"/>
          </p:cNvSpPr>
          <p:nvPr>
            <p:ph sz="quarter" idx="13"/>
          </p:nvPr>
        </p:nvSpPr>
        <p:spPr>
          <a:xfrm>
            <a:off x="914399" y="415776"/>
            <a:ext cx="16459199" cy="2937089"/>
          </a:xfrm>
        </p:spPr>
        <p:txBody>
          <a:bodyPr>
            <a:noAutofit/>
          </a:bodyPr>
          <a:lstStyle/>
          <a:p>
            <a:pPr marL="0" indent="0" algn="ctr">
              <a:buNone/>
            </a:pPr>
            <a:r>
              <a:rPr lang="en-US" altLang="en-US" sz="6600" b="0" dirty="0">
                <a:ea typeface="ＭＳ Ｐゴシック" panose="020B0600070205080204" pitchFamily="34" charset="-128"/>
              </a:rPr>
              <a:t>Internal accountability to one another…is the most powerful sources of continuous improvement in teaching and learning.</a:t>
            </a:r>
            <a:endParaRPr lang="en-US" sz="6600" dirty="0"/>
          </a:p>
        </p:txBody>
      </p:sp>
      <p:sp>
        <p:nvSpPr>
          <p:cNvPr id="5" name="Content Placeholder 4">
            <a:extLst>
              <a:ext uri="{FF2B5EF4-FFF2-40B4-BE49-F238E27FC236}">
                <a16:creationId xmlns:a16="http://schemas.microsoft.com/office/drawing/2014/main" id="{9FEB1EF7-240E-EF4E-B103-14EF9BAA92C8}"/>
              </a:ext>
            </a:extLst>
          </p:cNvPr>
          <p:cNvSpPr>
            <a:spLocks noGrp="1"/>
          </p:cNvSpPr>
          <p:nvPr>
            <p:ph sz="quarter" idx="15"/>
          </p:nvPr>
        </p:nvSpPr>
        <p:spPr>
          <a:xfrm>
            <a:off x="12573000" y="9228373"/>
            <a:ext cx="5334000" cy="646670"/>
          </a:xfrm>
        </p:spPr>
        <p:txBody>
          <a:bodyPr>
            <a:normAutofit lnSpcReduction="10000"/>
          </a:bodyPr>
          <a:lstStyle/>
          <a:p>
            <a:pPr marL="0" indent="0" algn="r">
              <a:buNone/>
            </a:pPr>
            <a:r>
              <a:rPr lang="en-US" altLang="en-US" sz="4000" b="0" dirty="0"/>
              <a:t>Sparks,  (2005)</a:t>
            </a:r>
          </a:p>
        </p:txBody>
      </p:sp>
      <p:pic>
        <p:nvPicPr>
          <p:cNvPr id="6" name="Content Placeholder 5">
            <a:extLst>
              <a:ext uri="{FF2B5EF4-FFF2-40B4-BE49-F238E27FC236}">
                <a16:creationId xmlns:a16="http://schemas.microsoft.com/office/drawing/2014/main" id="{9A4662F5-4221-EC47-8043-FC16D8BDE0A8}"/>
              </a:ext>
              <a:ext uri="{C183D7F6-B498-43B3-948B-1728B52AA6E4}">
                <adec:decorative xmlns:adec="http://schemas.microsoft.com/office/drawing/2017/decorative" val="1"/>
              </a:ext>
            </a:extLst>
          </p:cNvPr>
          <p:cNvPicPr>
            <a:picLocks noGrp="1" noChangeAspect="1"/>
          </p:cNvPicPr>
          <p:nvPr>
            <p:ph sz="quarter" idx="14"/>
          </p:nvPr>
        </p:nvPicPr>
        <p:blipFill>
          <a:blip r:embed="rId2"/>
          <a:stretch>
            <a:fillRect/>
          </a:stretch>
        </p:blipFill>
        <p:spPr>
          <a:xfrm>
            <a:off x="4773633" y="4092520"/>
            <a:ext cx="8740734" cy="489481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2083190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39D7-3FD9-A449-9C96-1FE9F5151A38}"/>
              </a:ext>
            </a:extLst>
          </p:cNvPr>
          <p:cNvSpPr>
            <a:spLocks noGrp="1"/>
          </p:cNvSpPr>
          <p:nvPr>
            <p:ph type="title"/>
          </p:nvPr>
        </p:nvSpPr>
        <p:spPr>
          <a:xfrm>
            <a:off x="914400" y="7949578"/>
            <a:ext cx="16459200" cy="1714500"/>
          </a:xfrm>
        </p:spPr>
        <p:txBody>
          <a:bodyPr>
            <a:noAutofit/>
          </a:bodyPr>
          <a:lstStyle/>
          <a:p>
            <a:r>
              <a:rPr lang="en-US" sz="11000" b="0" dirty="0"/>
              <a:t>POSTSCRIPT</a:t>
            </a:r>
          </a:p>
        </p:txBody>
      </p:sp>
      <p:pic>
        <p:nvPicPr>
          <p:cNvPr id="4" name="Content Placeholder 3">
            <a:extLst>
              <a:ext uri="{FF2B5EF4-FFF2-40B4-BE49-F238E27FC236}">
                <a16:creationId xmlns:a16="http://schemas.microsoft.com/office/drawing/2014/main" id="{599C562A-4182-A148-A783-B2929FF4D711}"/>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3659096" y="622922"/>
            <a:ext cx="10969808" cy="731320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6035908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5A5A5-E966-B34A-B8C5-4A289FDC56A2}"/>
              </a:ext>
            </a:extLst>
          </p:cNvPr>
          <p:cNvSpPr>
            <a:spLocks noGrp="1"/>
          </p:cNvSpPr>
          <p:nvPr>
            <p:ph type="title"/>
          </p:nvPr>
        </p:nvSpPr>
        <p:spPr>
          <a:xfrm>
            <a:off x="914400" y="1347683"/>
            <a:ext cx="10896600" cy="1714500"/>
          </a:xfrm>
        </p:spPr>
        <p:txBody>
          <a:bodyPr>
            <a:normAutofit/>
          </a:bodyPr>
          <a:lstStyle/>
          <a:p>
            <a:pPr algn="l"/>
            <a:r>
              <a:rPr lang="en-US" sz="8800" b="0" dirty="0"/>
              <a:t>Vulnerability 1</a:t>
            </a:r>
            <a:endParaRPr lang="en-US" sz="8800" dirty="0"/>
          </a:p>
        </p:txBody>
      </p:sp>
      <p:sp>
        <p:nvSpPr>
          <p:cNvPr id="4" name="Content Placeholder 3">
            <a:extLst>
              <a:ext uri="{FF2B5EF4-FFF2-40B4-BE49-F238E27FC236}">
                <a16:creationId xmlns:a16="http://schemas.microsoft.com/office/drawing/2014/main" id="{70DCFCE1-E14F-A042-879A-A0D2ACE9610D}"/>
              </a:ext>
              <a:ext uri="{C183D7F6-B498-43B3-948B-1728B52AA6E4}">
                <adec:decorative xmlns:adec="http://schemas.microsoft.com/office/drawing/2017/decorative" val="1"/>
              </a:ext>
            </a:extLst>
          </p:cNvPr>
          <p:cNvSpPr>
            <a:spLocks noGrp="1"/>
          </p:cNvSpPr>
          <p:nvPr>
            <p:ph sz="quarter" idx="14"/>
          </p:nvPr>
        </p:nvSpPr>
        <p:spPr>
          <a:xfrm>
            <a:off x="12484442" y="9268598"/>
            <a:ext cx="5334000" cy="738018"/>
          </a:xfrm>
        </p:spPr>
        <p:txBody>
          <a:bodyPr>
            <a:normAutofit/>
          </a:bodyPr>
          <a:lstStyle/>
          <a:p>
            <a:pPr marL="0" indent="0" algn="r">
              <a:buNone/>
            </a:pPr>
            <a:r>
              <a:rPr lang="en-US" sz="4000" b="0" dirty="0"/>
              <a:t>Reeves 2020</a:t>
            </a:r>
          </a:p>
        </p:txBody>
      </p:sp>
      <p:pic>
        <p:nvPicPr>
          <p:cNvPr id="6" name="Content Placeholder 5">
            <a:extLst>
              <a:ext uri="{FF2B5EF4-FFF2-40B4-BE49-F238E27FC236}">
                <a16:creationId xmlns:a16="http://schemas.microsoft.com/office/drawing/2014/main" id="{EF2F11B8-969A-CD43-A671-2E598E22257D}"/>
              </a:ext>
              <a:ext uri="{C183D7F6-B498-43B3-948B-1728B52AA6E4}">
                <adec:decorative xmlns:adec="http://schemas.microsoft.com/office/drawing/2017/decorative" val="1"/>
              </a:ext>
            </a:extLst>
          </p:cNvPr>
          <p:cNvPicPr>
            <a:picLocks noGrp="1" noChangeAspect="1"/>
          </p:cNvPicPr>
          <p:nvPr>
            <p:ph sz="quarter" idx="15"/>
          </p:nvPr>
        </p:nvPicPr>
        <p:blipFill>
          <a:blip r:embed="rId2"/>
          <a:stretch>
            <a:fillRect/>
          </a:stretch>
        </p:blipFill>
        <p:spPr>
          <a:xfrm>
            <a:off x="12484442" y="411957"/>
            <a:ext cx="5333999" cy="2650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187264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5A5A5-E966-B34A-B8C5-4A289FDC56A2}"/>
              </a:ext>
            </a:extLst>
          </p:cNvPr>
          <p:cNvSpPr>
            <a:spLocks noGrp="1"/>
          </p:cNvSpPr>
          <p:nvPr>
            <p:ph type="title"/>
          </p:nvPr>
        </p:nvSpPr>
        <p:spPr>
          <a:xfrm>
            <a:off x="914400" y="1347683"/>
            <a:ext cx="10896600" cy="1714500"/>
          </a:xfrm>
        </p:spPr>
        <p:txBody>
          <a:bodyPr>
            <a:normAutofit/>
          </a:bodyPr>
          <a:lstStyle/>
          <a:p>
            <a:pPr algn="l"/>
            <a:r>
              <a:rPr lang="en-US" sz="8800" b="0" dirty="0"/>
              <a:t>Vulnerability 2</a:t>
            </a:r>
            <a:endParaRPr lang="en-US" sz="8800" dirty="0"/>
          </a:p>
        </p:txBody>
      </p:sp>
      <p:sp>
        <p:nvSpPr>
          <p:cNvPr id="3" name="Content Placeholder 2">
            <a:extLst>
              <a:ext uri="{FF2B5EF4-FFF2-40B4-BE49-F238E27FC236}">
                <a16:creationId xmlns:a16="http://schemas.microsoft.com/office/drawing/2014/main" id="{B58D3BCB-ABC6-6946-ABDA-D41A3A1380A1}"/>
              </a:ext>
            </a:extLst>
          </p:cNvPr>
          <p:cNvSpPr>
            <a:spLocks noGrp="1"/>
          </p:cNvSpPr>
          <p:nvPr>
            <p:ph sz="quarter" idx="13"/>
          </p:nvPr>
        </p:nvSpPr>
        <p:spPr>
          <a:xfrm>
            <a:off x="914400" y="3534464"/>
            <a:ext cx="16459198" cy="5630862"/>
          </a:xfrm>
        </p:spPr>
        <p:txBody>
          <a:bodyPr>
            <a:normAutofit/>
          </a:bodyPr>
          <a:lstStyle/>
          <a:p>
            <a:r>
              <a:rPr lang="en-US" sz="5400" b="0" dirty="0"/>
              <a:t>Our expertise is a deep part of our professionalism. </a:t>
            </a:r>
          </a:p>
          <a:p>
            <a:endParaRPr lang="en-US" sz="5400" dirty="0"/>
          </a:p>
        </p:txBody>
      </p:sp>
      <p:sp>
        <p:nvSpPr>
          <p:cNvPr id="4" name="Content Placeholder 3">
            <a:extLst>
              <a:ext uri="{FF2B5EF4-FFF2-40B4-BE49-F238E27FC236}">
                <a16:creationId xmlns:a16="http://schemas.microsoft.com/office/drawing/2014/main" id="{70DCFCE1-E14F-A042-879A-A0D2ACE9610D}"/>
              </a:ext>
              <a:ext uri="{C183D7F6-B498-43B3-948B-1728B52AA6E4}">
                <adec:decorative xmlns:adec="http://schemas.microsoft.com/office/drawing/2017/decorative" val="1"/>
              </a:ext>
            </a:extLst>
          </p:cNvPr>
          <p:cNvSpPr>
            <a:spLocks noGrp="1"/>
          </p:cNvSpPr>
          <p:nvPr>
            <p:ph sz="quarter" idx="14"/>
          </p:nvPr>
        </p:nvSpPr>
        <p:spPr>
          <a:xfrm>
            <a:off x="12484442" y="9268598"/>
            <a:ext cx="5334000" cy="738018"/>
          </a:xfrm>
        </p:spPr>
        <p:txBody>
          <a:bodyPr>
            <a:normAutofit/>
          </a:bodyPr>
          <a:lstStyle/>
          <a:p>
            <a:pPr marL="0" indent="0" algn="r">
              <a:buNone/>
            </a:pPr>
            <a:r>
              <a:rPr lang="en-US" sz="4000" b="0" dirty="0"/>
              <a:t>Reeves 2020</a:t>
            </a:r>
          </a:p>
        </p:txBody>
      </p:sp>
      <p:pic>
        <p:nvPicPr>
          <p:cNvPr id="6" name="Content Placeholder 5">
            <a:extLst>
              <a:ext uri="{FF2B5EF4-FFF2-40B4-BE49-F238E27FC236}">
                <a16:creationId xmlns:a16="http://schemas.microsoft.com/office/drawing/2014/main" id="{EF2F11B8-969A-CD43-A671-2E598E22257D}"/>
              </a:ext>
              <a:ext uri="{C183D7F6-B498-43B3-948B-1728B52AA6E4}">
                <adec:decorative xmlns:adec="http://schemas.microsoft.com/office/drawing/2017/decorative" val="1"/>
              </a:ext>
            </a:extLst>
          </p:cNvPr>
          <p:cNvPicPr>
            <a:picLocks noGrp="1" noChangeAspect="1"/>
          </p:cNvPicPr>
          <p:nvPr>
            <p:ph sz="quarter" idx="15"/>
          </p:nvPr>
        </p:nvPicPr>
        <p:blipFill>
          <a:blip r:embed="rId2"/>
          <a:stretch>
            <a:fillRect/>
          </a:stretch>
        </p:blipFill>
        <p:spPr>
          <a:xfrm>
            <a:off x="12484442" y="411957"/>
            <a:ext cx="5333999" cy="2650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958519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5A5A5-E966-B34A-B8C5-4A289FDC56A2}"/>
              </a:ext>
            </a:extLst>
          </p:cNvPr>
          <p:cNvSpPr>
            <a:spLocks noGrp="1"/>
          </p:cNvSpPr>
          <p:nvPr>
            <p:ph type="title"/>
          </p:nvPr>
        </p:nvSpPr>
        <p:spPr>
          <a:xfrm>
            <a:off x="914400" y="1347683"/>
            <a:ext cx="10896600" cy="1714500"/>
          </a:xfrm>
        </p:spPr>
        <p:txBody>
          <a:bodyPr>
            <a:normAutofit/>
          </a:bodyPr>
          <a:lstStyle/>
          <a:p>
            <a:pPr algn="l"/>
            <a:r>
              <a:rPr lang="en-US" sz="8800" b="0" dirty="0"/>
              <a:t>Vulnerability 3</a:t>
            </a:r>
            <a:endParaRPr lang="en-US" sz="8800" dirty="0"/>
          </a:p>
        </p:txBody>
      </p:sp>
      <p:sp>
        <p:nvSpPr>
          <p:cNvPr id="3" name="Content Placeholder 2">
            <a:extLst>
              <a:ext uri="{FF2B5EF4-FFF2-40B4-BE49-F238E27FC236}">
                <a16:creationId xmlns:a16="http://schemas.microsoft.com/office/drawing/2014/main" id="{B58D3BCB-ABC6-6946-ABDA-D41A3A1380A1}"/>
              </a:ext>
            </a:extLst>
          </p:cNvPr>
          <p:cNvSpPr>
            <a:spLocks noGrp="1"/>
          </p:cNvSpPr>
          <p:nvPr>
            <p:ph sz="quarter" idx="13"/>
          </p:nvPr>
        </p:nvSpPr>
        <p:spPr>
          <a:xfrm>
            <a:off x="914400" y="3534464"/>
            <a:ext cx="16459198" cy="5630862"/>
          </a:xfrm>
        </p:spPr>
        <p:txBody>
          <a:bodyPr>
            <a:normAutofit/>
          </a:bodyPr>
          <a:lstStyle/>
          <a:p>
            <a:pPr>
              <a:spcBef>
                <a:spcPts val="0"/>
              </a:spcBef>
              <a:spcAft>
                <a:spcPts val="1200"/>
              </a:spcAft>
            </a:pPr>
            <a:r>
              <a:rPr lang="en-US" sz="5400" b="0" dirty="0"/>
              <a:t>Our expertise is a deep part of our professionalism. </a:t>
            </a:r>
          </a:p>
          <a:p>
            <a:pPr>
              <a:spcBef>
                <a:spcPts val="0"/>
              </a:spcBef>
              <a:spcAft>
                <a:spcPts val="1200"/>
              </a:spcAft>
            </a:pPr>
            <a:r>
              <a:rPr lang="en-US" sz="5400" b="0" dirty="0"/>
              <a:t>Therefore, it is naive to think that when we publicly question our knowledge and authority, we can get defensive.</a:t>
            </a:r>
          </a:p>
        </p:txBody>
      </p:sp>
      <p:sp>
        <p:nvSpPr>
          <p:cNvPr id="4" name="Content Placeholder 3">
            <a:extLst>
              <a:ext uri="{FF2B5EF4-FFF2-40B4-BE49-F238E27FC236}">
                <a16:creationId xmlns:a16="http://schemas.microsoft.com/office/drawing/2014/main" id="{70DCFCE1-E14F-A042-879A-A0D2ACE9610D}"/>
              </a:ext>
              <a:ext uri="{C183D7F6-B498-43B3-948B-1728B52AA6E4}">
                <adec:decorative xmlns:adec="http://schemas.microsoft.com/office/drawing/2017/decorative" val="1"/>
              </a:ext>
            </a:extLst>
          </p:cNvPr>
          <p:cNvSpPr>
            <a:spLocks noGrp="1"/>
          </p:cNvSpPr>
          <p:nvPr>
            <p:ph sz="quarter" idx="14"/>
          </p:nvPr>
        </p:nvSpPr>
        <p:spPr>
          <a:xfrm>
            <a:off x="12484442" y="9268598"/>
            <a:ext cx="5334000" cy="738018"/>
          </a:xfrm>
        </p:spPr>
        <p:txBody>
          <a:bodyPr>
            <a:normAutofit/>
          </a:bodyPr>
          <a:lstStyle/>
          <a:p>
            <a:pPr marL="0" indent="0" algn="r">
              <a:buNone/>
            </a:pPr>
            <a:r>
              <a:rPr lang="en-US" sz="4000" b="0" dirty="0"/>
              <a:t>Reeves 2020</a:t>
            </a:r>
          </a:p>
        </p:txBody>
      </p:sp>
      <p:pic>
        <p:nvPicPr>
          <p:cNvPr id="6" name="Content Placeholder 5">
            <a:extLst>
              <a:ext uri="{FF2B5EF4-FFF2-40B4-BE49-F238E27FC236}">
                <a16:creationId xmlns:a16="http://schemas.microsoft.com/office/drawing/2014/main" id="{EF2F11B8-969A-CD43-A671-2E598E22257D}"/>
              </a:ext>
              <a:ext uri="{C183D7F6-B498-43B3-948B-1728B52AA6E4}">
                <adec:decorative xmlns:adec="http://schemas.microsoft.com/office/drawing/2017/decorative" val="1"/>
              </a:ext>
            </a:extLst>
          </p:cNvPr>
          <p:cNvPicPr>
            <a:picLocks noGrp="1" noChangeAspect="1"/>
          </p:cNvPicPr>
          <p:nvPr>
            <p:ph sz="quarter" idx="15"/>
          </p:nvPr>
        </p:nvPicPr>
        <p:blipFill>
          <a:blip r:embed="rId2"/>
          <a:stretch>
            <a:fillRect/>
          </a:stretch>
        </p:blipFill>
        <p:spPr>
          <a:xfrm>
            <a:off x="12484442" y="411957"/>
            <a:ext cx="5333999" cy="2650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715011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5A5A5-E966-B34A-B8C5-4A289FDC56A2}"/>
              </a:ext>
            </a:extLst>
          </p:cNvPr>
          <p:cNvSpPr>
            <a:spLocks noGrp="1"/>
          </p:cNvSpPr>
          <p:nvPr>
            <p:ph type="title"/>
          </p:nvPr>
        </p:nvSpPr>
        <p:spPr>
          <a:xfrm>
            <a:off x="914400" y="1347683"/>
            <a:ext cx="10896600" cy="1714500"/>
          </a:xfrm>
        </p:spPr>
        <p:txBody>
          <a:bodyPr>
            <a:normAutofit/>
          </a:bodyPr>
          <a:lstStyle/>
          <a:p>
            <a:pPr algn="l"/>
            <a:r>
              <a:rPr lang="en-US" sz="8800" b="0" dirty="0"/>
              <a:t>Vulnerability 4</a:t>
            </a:r>
            <a:endParaRPr lang="en-US" sz="8800" dirty="0"/>
          </a:p>
        </p:txBody>
      </p:sp>
      <p:sp>
        <p:nvSpPr>
          <p:cNvPr id="3" name="Content Placeholder 2">
            <a:extLst>
              <a:ext uri="{FF2B5EF4-FFF2-40B4-BE49-F238E27FC236}">
                <a16:creationId xmlns:a16="http://schemas.microsoft.com/office/drawing/2014/main" id="{B58D3BCB-ABC6-6946-ABDA-D41A3A1380A1}"/>
              </a:ext>
            </a:extLst>
          </p:cNvPr>
          <p:cNvSpPr>
            <a:spLocks noGrp="1"/>
          </p:cNvSpPr>
          <p:nvPr>
            <p:ph sz="quarter" idx="13"/>
          </p:nvPr>
        </p:nvSpPr>
        <p:spPr>
          <a:xfrm>
            <a:off x="914400" y="3534464"/>
            <a:ext cx="16459198" cy="5630862"/>
          </a:xfrm>
        </p:spPr>
        <p:txBody>
          <a:bodyPr>
            <a:normAutofit/>
          </a:bodyPr>
          <a:lstStyle/>
          <a:p>
            <a:pPr>
              <a:spcBef>
                <a:spcPts val="0"/>
              </a:spcBef>
              <a:spcAft>
                <a:spcPts val="1200"/>
              </a:spcAft>
            </a:pPr>
            <a:r>
              <a:rPr lang="en-US" sz="5400" b="0" dirty="0"/>
              <a:t>Our expertise is a deep part of our professionalism. </a:t>
            </a:r>
          </a:p>
          <a:p>
            <a:pPr>
              <a:spcBef>
                <a:spcPts val="0"/>
              </a:spcBef>
              <a:spcAft>
                <a:spcPts val="1200"/>
              </a:spcAft>
            </a:pPr>
            <a:r>
              <a:rPr lang="en-US" sz="5400" b="0" dirty="0"/>
              <a:t>Therefore, it is naive to think that when we publicly question our knowledge and authority, we can get defensive.</a:t>
            </a:r>
          </a:p>
          <a:p>
            <a:pPr>
              <a:spcBef>
                <a:spcPts val="0"/>
              </a:spcBef>
              <a:spcAft>
                <a:spcPts val="1200"/>
              </a:spcAft>
            </a:pPr>
            <a:r>
              <a:rPr lang="en-US" sz="5400" b="0" dirty="0"/>
              <a:t>So if we are learning to be vulnerable, it has to be safe for us.</a:t>
            </a:r>
          </a:p>
        </p:txBody>
      </p:sp>
      <p:sp>
        <p:nvSpPr>
          <p:cNvPr id="4" name="Content Placeholder 3">
            <a:extLst>
              <a:ext uri="{FF2B5EF4-FFF2-40B4-BE49-F238E27FC236}">
                <a16:creationId xmlns:a16="http://schemas.microsoft.com/office/drawing/2014/main" id="{70DCFCE1-E14F-A042-879A-A0D2ACE9610D}"/>
              </a:ext>
              <a:ext uri="{C183D7F6-B498-43B3-948B-1728B52AA6E4}">
                <adec:decorative xmlns:adec="http://schemas.microsoft.com/office/drawing/2017/decorative" val="1"/>
              </a:ext>
            </a:extLst>
          </p:cNvPr>
          <p:cNvSpPr>
            <a:spLocks noGrp="1"/>
          </p:cNvSpPr>
          <p:nvPr>
            <p:ph sz="quarter" idx="14"/>
          </p:nvPr>
        </p:nvSpPr>
        <p:spPr>
          <a:xfrm>
            <a:off x="12484442" y="9268598"/>
            <a:ext cx="5334000" cy="738018"/>
          </a:xfrm>
        </p:spPr>
        <p:txBody>
          <a:bodyPr>
            <a:normAutofit/>
          </a:bodyPr>
          <a:lstStyle/>
          <a:p>
            <a:pPr marL="0" indent="0" algn="r">
              <a:buNone/>
            </a:pPr>
            <a:r>
              <a:rPr lang="en-US" sz="4000" b="0" dirty="0"/>
              <a:t>Reeves 2020</a:t>
            </a:r>
          </a:p>
        </p:txBody>
      </p:sp>
      <p:pic>
        <p:nvPicPr>
          <p:cNvPr id="6" name="Content Placeholder 5">
            <a:extLst>
              <a:ext uri="{FF2B5EF4-FFF2-40B4-BE49-F238E27FC236}">
                <a16:creationId xmlns:a16="http://schemas.microsoft.com/office/drawing/2014/main" id="{EF2F11B8-969A-CD43-A671-2E598E22257D}"/>
              </a:ext>
              <a:ext uri="{C183D7F6-B498-43B3-948B-1728B52AA6E4}">
                <adec:decorative xmlns:adec="http://schemas.microsoft.com/office/drawing/2017/decorative" val="1"/>
              </a:ext>
            </a:extLst>
          </p:cNvPr>
          <p:cNvPicPr>
            <a:picLocks noGrp="1" noChangeAspect="1"/>
          </p:cNvPicPr>
          <p:nvPr>
            <p:ph sz="quarter" idx="15"/>
          </p:nvPr>
        </p:nvPicPr>
        <p:blipFill>
          <a:blip r:embed="rId2"/>
          <a:stretch>
            <a:fillRect/>
          </a:stretch>
        </p:blipFill>
        <p:spPr>
          <a:xfrm>
            <a:off x="12484442" y="411957"/>
            <a:ext cx="5333999" cy="2650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134170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C5BE5-6F35-B740-9881-5396F52F1E5A}"/>
              </a:ext>
            </a:extLst>
          </p:cNvPr>
          <p:cNvSpPr>
            <a:spLocks noGrp="1"/>
          </p:cNvSpPr>
          <p:nvPr>
            <p:ph type="title"/>
          </p:nvPr>
        </p:nvSpPr>
        <p:spPr>
          <a:xfrm>
            <a:off x="2286000" y="287079"/>
            <a:ext cx="13716000" cy="1839378"/>
          </a:xfrm>
        </p:spPr>
        <p:txBody>
          <a:bodyPr>
            <a:normAutofit/>
          </a:bodyPr>
          <a:lstStyle/>
          <a:p>
            <a:r>
              <a:rPr lang="en-US" sz="7200" b="0" dirty="0"/>
              <a:t>Supports for Psychological Safety 5</a:t>
            </a:r>
          </a:p>
        </p:txBody>
      </p:sp>
      <p:sp>
        <p:nvSpPr>
          <p:cNvPr id="3" name="Content Placeholder 2">
            <a:extLst>
              <a:ext uri="{FF2B5EF4-FFF2-40B4-BE49-F238E27FC236}">
                <a16:creationId xmlns:a16="http://schemas.microsoft.com/office/drawing/2014/main" id="{E96193DC-E9BB-D545-9523-5CBDD4B3C44D}"/>
              </a:ext>
            </a:extLst>
          </p:cNvPr>
          <p:cNvSpPr>
            <a:spLocks noGrp="1"/>
          </p:cNvSpPr>
          <p:nvPr>
            <p:ph idx="1"/>
          </p:nvPr>
        </p:nvSpPr>
        <p:spPr>
          <a:xfrm>
            <a:off x="1432560" y="2126457"/>
            <a:ext cx="12710160" cy="5974080"/>
          </a:xfrm>
        </p:spPr>
        <p:txBody>
          <a:bodyPr>
            <a:noAutofit/>
          </a:bodyPr>
          <a:lstStyle/>
          <a:p>
            <a:pPr marL="1114425" indent="-1114425">
              <a:buFont typeface="+mj-lt"/>
              <a:buAutoNum type="arabicPeriod"/>
            </a:pPr>
            <a:r>
              <a:rPr lang="en-US" sz="5400" b="0" dirty="0"/>
              <a:t>Framing</a:t>
            </a:r>
          </a:p>
          <a:p>
            <a:pPr marL="1114425" indent="-1114425">
              <a:buFont typeface="+mj-lt"/>
              <a:buAutoNum type="arabicPeriod"/>
            </a:pPr>
            <a:r>
              <a:rPr lang="en-US" sz="5400" b="0" dirty="0"/>
              <a:t>Radical Transparency/ Extreme Candor</a:t>
            </a:r>
          </a:p>
          <a:p>
            <a:pPr marL="1114425" indent="-1114425">
              <a:buFont typeface="+mj-lt"/>
              <a:buAutoNum type="arabicPeriod"/>
            </a:pPr>
            <a:r>
              <a:rPr lang="en-US" sz="5400" b="0" dirty="0"/>
              <a:t>Humility and Inquiry</a:t>
            </a:r>
          </a:p>
          <a:p>
            <a:pPr marL="600075" lvl="1" indent="0">
              <a:buNone/>
            </a:pPr>
            <a:r>
              <a:rPr lang="en-US" sz="5400" b="0" dirty="0"/>
              <a:t>a. Situational humility</a:t>
            </a:r>
          </a:p>
          <a:p>
            <a:pPr marL="600075" lvl="1" indent="0">
              <a:buNone/>
            </a:pPr>
            <a:r>
              <a:rPr lang="en-US" sz="5400" b="0" dirty="0"/>
              <a:t>b. Proactive inquiry</a:t>
            </a:r>
          </a:p>
          <a:p>
            <a:pPr marL="1114425" indent="-1114425">
              <a:buFont typeface="+mj-lt"/>
              <a:buAutoNum type="arabicPeriod"/>
            </a:pPr>
            <a:r>
              <a:rPr lang="en-US" sz="5400" b="0" dirty="0"/>
              <a:t>Essential (Authentic) questions</a:t>
            </a:r>
          </a:p>
        </p:txBody>
      </p:sp>
      <p:pic>
        <p:nvPicPr>
          <p:cNvPr id="7" name="Picture 6">
            <a:extLst>
              <a:ext uri="{FF2B5EF4-FFF2-40B4-BE49-F238E27FC236}">
                <a16:creationId xmlns:a16="http://schemas.microsoft.com/office/drawing/2014/main" id="{328915DD-8C85-F440-A54F-2623019C50D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858750" y="6476523"/>
            <a:ext cx="5124450" cy="3581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Rectangle 5">
            <a:extLst>
              <a:ext uri="{FF2B5EF4-FFF2-40B4-BE49-F238E27FC236}">
                <a16:creationId xmlns:a16="http://schemas.microsoft.com/office/drawing/2014/main" id="{67847FDF-7308-8F40-91FA-7CAFBC896D81}"/>
              </a:ext>
              <a:ext uri="{C183D7F6-B498-43B3-948B-1728B52AA6E4}">
                <adec:decorative xmlns:adec="http://schemas.microsoft.com/office/drawing/2017/decorative" val="1"/>
              </a:ext>
            </a:extLst>
          </p:cNvPr>
          <p:cNvSpPr/>
          <p:nvPr/>
        </p:nvSpPr>
        <p:spPr>
          <a:xfrm>
            <a:off x="944880" y="6965157"/>
            <a:ext cx="11064240" cy="1112520"/>
          </a:xfrm>
          <a:prstGeom prst="rect">
            <a:avLst/>
          </a:prstGeom>
          <a:noFill/>
          <a:ln w="5715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251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1F19A02-8C77-234A-8670-BE4E57C8AA83}"/>
              </a:ext>
            </a:extLst>
          </p:cNvPr>
          <p:cNvSpPr>
            <a:spLocks noGrp="1"/>
          </p:cNvSpPr>
          <p:nvPr>
            <p:ph type="title"/>
          </p:nvPr>
        </p:nvSpPr>
        <p:spPr/>
        <p:txBody>
          <a:bodyPr>
            <a:normAutofit/>
          </a:bodyPr>
          <a:lstStyle/>
          <a:p>
            <a:r>
              <a:rPr lang="en-US" sz="6400" b="0" dirty="0"/>
              <a:t>Quote Continued</a:t>
            </a:r>
          </a:p>
        </p:txBody>
      </p:sp>
      <p:sp>
        <p:nvSpPr>
          <p:cNvPr id="9" name="Subtitle 8">
            <a:extLst>
              <a:ext uri="{FF2B5EF4-FFF2-40B4-BE49-F238E27FC236}">
                <a16:creationId xmlns:a16="http://schemas.microsoft.com/office/drawing/2014/main" id="{18E4226F-149D-C249-9332-E61EACFEE0B5}"/>
              </a:ext>
            </a:extLst>
          </p:cNvPr>
          <p:cNvSpPr>
            <a:spLocks noGrp="1"/>
          </p:cNvSpPr>
          <p:nvPr>
            <p:ph sz="half" idx="1"/>
          </p:nvPr>
        </p:nvSpPr>
        <p:spPr>
          <a:xfrm>
            <a:off x="914399" y="1130969"/>
            <a:ext cx="17156793" cy="7603958"/>
          </a:xfrm>
        </p:spPr>
        <p:txBody>
          <a:bodyPr>
            <a:noAutofit/>
          </a:bodyPr>
          <a:lstStyle/>
          <a:p>
            <a:pPr marL="0" indent="0" algn="ctr">
              <a:spcAft>
                <a:spcPts val="36600"/>
              </a:spcAft>
              <a:buNone/>
            </a:pPr>
            <a:r>
              <a:rPr lang="en-US" sz="6400" b="0" dirty="0"/>
              <a:t>We cannot assume that everyone understands </a:t>
            </a:r>
            <a:br>
              <a:rPr lang="en-US" sz="6400" b="0" dirty="0"/>
            </a:br>
            <a:r>
              <a:rPr lang="en-US" sz="6400" b="0" dirty="0"/>
              <a:t>the work in the same way,</a:t>
            </a:r>
          </a:p>
          <a:p>
            <a:pPr marL="0" indent="0" algn="ctr">
              <a:spcAft>
                <a:spcPts val="10200"/>
              </a:spcAft>
              <a:buNone/>
            </a:pPr>
            <a:r>
              <a:rPr lang="en-US" sz="6400" b="0" dirty="0"/>
              <a:t> …therefore we must actively “frame” it for them. </a:t>
            </a:r>
          </a:p>
        </p:txBody>
      </p:sp>
      <p:sp>
        <p:nvSpPr>
          <p:cNvPr id="3" name="Content Placeholder 2">
            <a:extLst>
              <a:ext uri="{FF2B5EF4-FFF2-40B4-BE49-F238E27FC236}">
                <a16:creationId xmlns:a16="http://schemas.microsoft.com/office/drawing/2014/main" id="{3A7F948F-5EA0-8541-A2C7-4C494A68FA5F}"/>
              </a:ext>
            </a:extLst>
          </p:cNvPr>
          <p:cNvSpPr>
            <a:spLocks noGrp="1"/>
          </p:cNvSpPr>
          <p:nvPr>
            <p:ph sz="half" idx="2"/>
          </p:nvPr>
        </p:nvSpPr>
        <p:spPr>
          <a:xfrm>
            <a:off x="13796210" y="9426744"/>
            <a:ext cx="4948990" cy="1076824"/>
          </a:xfrm>
        </p:spPr>
        <p:txBody>
          <a:bodyPr/>
          <a:lstStyle/>
          <a:p>
            <a:pPr marL="0" indent="0">
              <a:buNone/>
            </a:pPr>
            <a:r>
              <a:rPr lang="en-US" sz="4400" b="0" dirty="0"/>
              <a:t>Edmondson 2012</a:t>
            </a:r>
          </a:p>
          <a:p>
            <a:endParaRPr lang="en-US" dirty="0"/>
          </a:p>
        </p:txBody>
      </p:sp>
      <p:pic>
        <p:nvPicPr>
          <p:cNvPr id="8" name="Picture 7">
            <a:extLst>
              <a:ext uri="{FF2B5EF4-FFF2-40B4-BE49-F238E27FC236}">
                <a16:creationId xmlns:a16="http://schemas.microsoft.com/office/drawing/2014/main" id="{CB92BC56-F422-6140-A83B-58FCF3C456B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79199" y="3422480"/>
            <a:ext cx="6329601" cy="421206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875312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7E77C-A04C-D544-903C-0B5A8047CFE5}"/>
              </a:ext>
            </a:extLst>
          </p:cNvPr>
          <p:cNvSpPr>
            <a:spLocks noGrp="1"/>
          </p:cNvSpPr>
          <p:nvPr>
            <p:ph type="title"/>
          </p:nvPr>
        </p:nvSpPr>
        <p:spPr/>
        <p:txBody>
          <a:bodyPr>
            <a:normAutofit/>
          </a:bodyPr>
          <a:lstStyle/>
          <a:p>
            <a:r>
              <a:rPr lang="en-US" sz="7200" b="0" dirty="0"/>
              <a:t>Reflection Through Authentic Questioning 1</a:t>
            </a:r>
            <a:endParaRPr lang="en-US" sz="7200" dirty="0"/>
          </a:p>
        </p:txBody>
      </p:sp>
      <p:sp>
        <p:nvSpPr>
          <p:cNvPr id="3" name="Content Placeholder 2">
            <a:extLst>
              <a:ext uri="{FF2B5EF4-FFF2-40B4-BE49-F238E27FC236}">
                <a16:creationId xmlns:a16="http://schemas.microsoft.com/office/drawing/2014/main" id="{E1AC0FEF-4ABE-9244-BF70-0624A8473012}"/>
              </a:ext>
            </a:extLst>
          </p:cNvPr>
          <p:cNvSpPr>
            <a:spLocks noGrp="1"/>
          </p:cNvSpPr>
          <p:nvPr>
            <p:ph sz="quarter" idx="13"/>
          </p:nvPr>
        </p:nvSpPr>
        <p:spPr>
          <a:xfrm>
            <a:off x="914399" y="2147201"/>
            <a:ext cx="16731049" cy="7031745"/>
          </a:xfrm>
        </p:spPr>
        <p:txBody>
          <a:bodyPr>
            <a:noAutofit/>
          </a:bodyPr>
          <a:lstStyle/>
          <a:p>
            <a:pPr marL="0" indent="0" algn="ctr">
              <a:spcAft>
                <a:spcPts val="34000"/>
              </a:spcAft>
              <a:buNone/>
            </a:pPr>
            <a:r>
              <a:rPr lang="en-US" sz="5600" b="0" dirty="0"/>
              <a:t>“The usefulness of the knowledge we acquire and the effectiveness of the action that we take</a:t>
            </a:r>
            <a:r>
              <a:rPr lang="mr-IN" sz="5600" b="0" dirty="0"/>
              <a:t>…</a:t>
            </a:r>
            <a:endParaRPr lang="en-US" sz="5600" b="0" dirty="0"/>
          </a:p>
        </p:txBody>
      </p:sp>
      <p:sp>
        <p:nvSpPr>
          <p:cNvPr id="5" name="Content Placeholder 4">
            <a:extLst>
              <a:ext uri="{FF2B5EF4-FFF2-40B4-BE49-F238E27FC236}">
                <a16:creationId xmlns:a16="http://schemas.microsoft.com/office/drawing/2014/main" id="{E9DC2313-0649-A347-B4F8-4BF183C01925}"/>
              </a:ext>
            </a:extLst>
          </p:cNvPr>
          <p:cNvSpPr>
            <a:spLocks noGrp="1"/>
          </p:cNvSpPr>
          <p:nvPr>
            <p:ph sz="quarter" idx="15"/>
          </p:nvPr>
        </p:nvSpPr>
        <p:spPr>
          <a:xfrm>
            <a:off x="12573000" y="9178946"/>
            <a:ext cx="5334000" cy="696097"/>
          </a:xfrm>
        </p:spPr>
        <p:txBody>
          <a:bodyPr>
            <a:normAutofit lnSpcReduction="10000"/>
          </a:bodyPr>
          <a:lstStyle/>
          <a:p>
            <a:pPr marL="0" indent="0" algn="r">
              <a:buNone/>
            </a:pPr>
            <a:r>
              <a:rPr lang="en-US" sz="4000" b="0" dirty="0"/>
              <a:t>Cashman 2012</a:t>
            </a:r>
          </a:p>
        </p:txBody>
      </p:sp>
      <p:pic>
        <p:nvPicPr>
          <p:cNvPr id="6" name="Content Placeholder 5" descr="Keep Calm and Ask Quality Questions">
            <a:extLst>
              <a:ext uri="{FF2B5EF4-FFF2-40B4-BE49-F238E27FC236}">
                <a16:creationId xmlns:a16="http://schemas.microsoft.com/office/drawing/2014/main" id="{E4D56B5D-17DB-4141-ADF6-F32D1DE55932}"/>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7500179" y="4152765"/>
            <a:ext cx="3287642" cy="3838750"/>
          </a:xfrm>
          <a:prstGeom prst="rect">
            <a:avLst/>
          </a:prstGeom>
        </p:spPr>
      </p:pic>
    </p:spTree>
    <p:extLst>
      <p:ext uri="{BB962C8B-B14F-4D97-AF65-F5344CB8AC3E}">
        <p14:creationId xmlns:p14="http://schemas.microsoft.com/office/powerpoint/2010/main" val="175093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7E77C-A04C-D544-903C-0B5A8047CFE5}"/>
              </a:ext>
            </a:extLst>
          </p:cNvPr>
          <p:cNvSpPr>
            <a:spLocks noGrp="1"/>
          </p:cNvSpPr>
          <p:nvPr>
            <p:ph type="title"/>
          </p:nvPr>
        </p:nvSpPr>
        <p:spPr/>
        <p:txBody>
          <a:bodyPr>
            <a:normAutofit/>
          </a:bodyPr>
          <a:lstStyle/>
          <a:p>
            <a:r>
              <a:rPr lang="en-US" sz="7200" b="0" dirty="0"/>
              <a:t>Reflection Through Authentic Questioning 2</a:t>
            </a:r>
            <a:endParaRPr lang="en-US" sz="7200" dirty="0"/>
          </a:p>
        </p:txBody>
      </p:sp>
      <p:sp>
        <p:nvSpPr>
          <p:cNvPr id="3" name="Content Placeholder 2">
            <a:extLst>
              <a:ext uri="{FF2B5EF4-FFF2-40B4-BE49-F238E27FC236}">
                <a16:creationId xmlns:a16="http://schemas.microsoft.com/office/drawing/2014/main" id="{E1AC0FEF-4ABE-9244-BF70-0624A8473012}"/>
              </a:ext>
            </a:extLst>
          </p:cNvPr>
          <p:cNvSpPr>
            <a:spLocks noGrp="1"/>
          </p:cNvSpPr>
          <p:nvPr>
            <p:ph sz="quarter" idx="13"/>
          </p:nvPr>
        </p:nvSpPr>
        <p:spPr>
          <a:xfrm>
            <a:off x="914399" y="2147201"/>
            <a:ext cx="16731049" cy="7031745"/>
          </a:xfrm>
        </p:spPr>
        <p:txBody>
          <a:bodyPr>
            <a:noAutofit/>
          </a:bodyPr>
          <a:lstStyle/>
          <a:p>
            <a:pPr marL="0" indent="0" algn="ctr">
              <a:spcAft>
                <a:spcPts val="34000"/>
              </a:spcAft>
              <a:buNone/>
            </a:pPr>
            <a:r>
              <a:rPr lang="en-US" sz="5600" b="0" dirty="0"/>
              <a:t>“The usefulness of the knowledge we acquire and the effectiveness of the action that we take</a:t>
            </a:r>
            <a:r>
              <a:rPr lang="mr-IN" sz="5600" b="0" dirty="0"/>
              <a:t>…</a:t>
            </a:r>
            <a:endParaRPr lang="en-US" sz="5600" b="0" dirty="0"/>
          </a:p>
          <a:p>
            <a:pPr marL="0" indent="0" algn="ctr">
              <a:buNone/>
            </a:pPr>
            <a:r>
              <a:rPr lang="en-US" sz="5600" b="0" dirty="0"/>
              <a:t>…depends on the quality of the questions that we ask.”</a:t>
            </a:r>
          </a:p>
          <a:p>
            <a:pPr marL="0" indent="0" algn="ctr">
              <a:buNone/>
            </a:pPr>
            <a:endParaRPr lang="en-US" sz="5600" b="0" dirty="0"/>
          </a:p>
        </p:txBody>
      </p:sp>
      <p:sp>
        <p:nvSpPr>
          <p:cNvPr id="5" name="Content Placeholder 4">
            <a:extLst>
              <a:ext uri="{FF2B5EF4-FFF2-40B4-BE49-F238E27FC236}">
                <a16:creationId xmlns:a16="http://schemas.microsoft.com/office/drawing/2014/main" id="{E9DC2313-0649-A347-B4F8-4BF183C01925}"/>
              </a:ext>
            </a:extLst>
          </p:cNvPr>
          <p:cNvSpPr>
            <a:spLocks noGrp="1"/>
          </p:cNvSpPr>
          <p:nvPr>
            <p:ph sz="quarter" idx="15"/>
          </p:nvPr>
        </p:nvSpPr>
        <p:spPr>
          <a:xfrm>
            <a:off x="12573000" y="9178946"/>
            <a:ext cx="5334000" cy="696097"/>
          </a:xfrm>
        </p:spPr>
        <p:txBody>
          <a:bodyPr>
            <a:normAutofit lnSpcReduction="10000"/>
          </a:bodyPr>
          <a:lstStyle/>
          <a:p>
            <a:pPr marL="0" indent="0" algn="r">
              <a:buNone/>
            </a:pPr>
            <a:r>
              <a:rPr lang="en-US" sz="4000" b="0" dirty="0"/>
              <a:t>Cashman 2012</a:t>
            </a:r>
          </a:p>
        </p:txBody>
      </p:sp>
      <p:pic>
        <p:nvPicPr>
          <p:cNvPr id="6" name="Content Placeholder 5" descr="Keep Calm and Ask Quality Questions">
            <a:extLst>
              <a:ext uri="{FF2B5EF4-FFF2-40B4-BE49-F238E27FC236}">
                <a16:creationId xmlns:a16="http://schemas.microsoft.com/office/drawing/2014/main" id="{E4D56B5D-17DB-4141-ADF6-F32D1DE55932}"/>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7500179" y="4152765"/>
            <a:ext cx="3287642" cy="3838750"/>
          </a:xfrm>
          <a:prstGeom prst="rect">
            <a:avLst/>
          </a:prstGeom>
        </p:spPr>
      </p:pic>
    </p:spTree>
    <p:extLst>
      <p:ext uri="{BB962C8B-B14F-4D97-AF65-F5344CB8AC3E}">
        <p14:creationId xmlns:p14="http://schemas.microsoft.com/office/powerpoint/2010/main" val="313116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CDDB40B-A0DF-9C47-B4E7-2BEFAFF94FFC}"/>
              </a:ext>
            </a:extLst>
          </p:cNvPr>
          <p:cNvSpPr>
            <a:spLocks noGrp="1"/>
          </p:cNvSpPr>
          <p:nvPr>
            <p:ph type="title"/>
          </p:nvPr>
        </p:nvSpPr>
        <p:spPr/>
        <p:txBody>
          <a:bodyPr/>
          <a:lstStyle/>
          <a:p>
            <a:r>
              <a:rPr lang="en-US" dirty="0"/>
              <a:t>Enlighten 1</a:t>
            </a:r>
          </a:p>
        </p:txBody>
      </p:sp>
      <p:sp>
        <p:nvSpPr>
          <p:cNvPr id="3" name="Content Placeholder 2">
            <a:extLst>
              <a:ext uri="{FF2B5EF4-FFF2-40B4-BE49-F238E27FC236}">
                <a16:creationId xmlns:a16="http://schemas.microsoft.com/office/drawing/2014/main" id="{A5089B3F-671B-EE48-87D2-E8C143D5B577}"/>
              </a:ext>
            </a:extLst>
          </p:cNvPr>
          <p:cNvSpPr>
            <a:spLocks noGrp="1"/>
          </p:cNvSpPr>
          <p:nvPr>
            <p:ph sz="quarter" idx="13"/>
          </p:nvPr>
        </p:nvSpPr>
        <p:spPr>
          <a:xfrm>
            <a:off x="914400" y="695797"/>
            <a:ext cx="16992600" cy="1361603"/>
          </a:xfrm>
        </p:spPr>
        <p:txBody>
          <a:bodyPr>
            <a:normAutofit/>
          </a:bodyPr>
          <a:lstStyle/>
          <a:p>
            <a:pPr marL="0" indent="0" algn="ctr">
              <a:buNone/>
            </a:pPr>
            <a:r>
              <a:rPr lang="en-US" sz="7600" b="0" dirty="0"/>
              <a:t>“It’s not the answer that enlightens,</a:t>
            </a:r>
            <a:endParaRPr lang="en-US" sz="7600" dirty="0"/>
          </a:p>
        </p:txBody>
      </p:sp>
      <p:sp>
        <p:nvSpPr>
          <p:cNvPr id="5" name="Content Placeholder 4">
            <a:extLst>
              <a:ext uri="{FF2B5EF4-FFF2-40B4-BE49-F238E27FC236}">
                <a16:creationId xmlns:a16="http://schemas.microsoft.com/office/drawing/2014/main" id="{5F5C865A-908B-4641-9AD3-1F2B8FF6159D}"/>
              </a:ext>
            </a:extLst>
          </p:cNvPr>
          <p:cNvSpPr>
            <a:spLocks noGrp="1"/>
          </p:cNvSpPr>
          <p:nvPr>
            <p:ph sz="quarter" idx="15"/>
          </p:nvPr>
        </p:nvSpPr>
        <p:spPr>
          <a:xfrm>
            <a:off x="12573000" y="8845679"/>
            <a:ext cx="5334000" cy="745524"/>
          </a:xfrm>
        </p:spPr>
        <p:txBody>
          <a:bodyPr>
            <a:normAutofit/>
          </a:bodyPr>
          <a:lstStyle/>
          <a:p>
            <a:pPr marL="0" indent="0" algn="r">
              <a:buNone/>
            </a:pPr>
            <a:r>
              <a:rPr lang="en-US" sz="4000" b="0" dirty="0">
                <a:ea typeface="Calibri" panose="020F0502020204030204" pitchFamily="34" charset="0"/>
                <a:cs typeface="Times New Roman" panose="02020603050405020304" pitchFamily="18" charset="0"/>
              </a:rPr>
              <a:t>—Eugene Ionesco</a:t>
            </a:r>
          </a:p>
        </p:txBody>
      </p:sp>
      <p:pic>
        <p:nvPicPr>
          <p:cNvPr id="6" name="Content Placeholder 5" descr="Enlighten Logo">
            <a:extLst>
              <a:ext uri="{FF2B5EF4-FFF2-40B4-BE49-F238E27FC236}">
                <a16:creationId xmlns:a16="http://schemas.microsoft.com/office/drawing/2014/main" id="{7DCEA53F-9A0C-1949-95C5-7D6B769A44EA}"/>
              </a:ext>
            </a:extLst>
          </p:cNvPr>
          <p:cNvPicPr>
            <a:picLocks noGrp="1" noChangeAspect="1"/>
          </p:cNvPicPr>
          <p:nvPr>
            <p:ph sz="quarter" idx="14"/>
          </p:nvPr>
        </p:nvPicPr>
        <p:blipFill>
          <a:blip r:embed="rId2"/>
          <a:stretch>
            <a:fillRect/>
          </a:stretch>
        </p:blipFill>
        <p:spPr>
          <a:xfrm>
            <a:off x="7142205" y="3661748"/>
            <a:ext cx="4003589" cy="4703245"/>
          </a:xfrm>
          <a:prstGeom prst="rect">
            <a:avLst/>
          </a:prstGeom>
        </p:spPr>
      </p:pic>
    </p:spTree>
    <p:extLst>
      <p:ext uri="{BB962C8B-B14F-4D97-AF65-F5344CB8AC3E}">
        <p14:creationId xmlns:p14="http://schemas.microsoft.com/office/powerpoint/2010/main" val="7421612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CDDB40B-A0DF-9C47-B4E7-2BEFAFF94FFC}"/>
              </a:ext>
            </a:extLst>
          </p:cNvPr>
          <p:cNvSpPr>
            <a:spLocks noGrp="1"/>
          </p:cNvSpPr>
          <p:nvPr>
            <p:ph type="title"/>
          </p:nvPr>
        </p:nvSpPr>
        <p:spPr/>
        <p:txBody>
          <a:bodyPr/>
          <a:lstStyle/>
          <a:p>
            <a:r>
              <a:rPr lang="en-US" dirty="0"/>
              <a:t>Enlighten 2</a:t>
            </a:r>
          </a:p>
        </p:txBody>
      </p:sp>
      <p:sp>
        <p:nvSpPr>
          <p:cNvPr id="3" name="Content Placeholder 2">
            <a:extLst>
              <a:ext uri="{FF2B5EF4-FFF2-40B4-BE49-F238E27FC236}">
                <a16:creationId xmlns:a16="http://schemas.microsoft.com/office/drawing/2014/main" id="{A5089B3F-671B-EE48-87D2-E8C143D5B577}"/>
              </a:ext>
            </a:extLst>
          </p:cNvPr>
          <p:cNvSpPr>
            <a:spLocks noGrp="1"/>
          </p:cNvSpPr>
          <p:nvPr>
            <p:ph sz="quarter" idx="13"/>
          </p:nvPr>
        </p:nvSpPr>
        <p:spPr>
          <a:xfrm>
            <a:off x="914400" y="695797"/>
            <a:ext cx="16992600" cy="2965951"/>
          </a:xfrm>
        </p:spPr>
        <p:txBody>
          <a:bodyPr>
            <a:normAutofit/>
          </a:bodyPr>
          <a:lstStyle/>
          <a:p>
            <a:pPr marL="0" indent="0" algn="ctr">
              <a:buNone/>
            </a:pPr>
            <a:r>
              <a:rPr lang="en-US" sz="7600" b="0" dirty="0"/>
              <a:t>“It’s not the answer that enlightens,</a:t>
            </a:r>
          </a:p>
          <a:p>
            <a:pPr marL="0" indent="0" algn="ctr">
              <a:buNone/>
            </a:pPr>
            <a:r>
              <a:rPr lang="en-US" sz="8000" b="0" dirty="0"/>
              <a:t>but the question.”</a:t>
            </a:r>
            <a:endParaRPr lang="en-US" sz="7600" b="0" dirty="0"/>
          </a:p>
          <a:p>
            <a:pPr marL="0" indent="0" algn="ctr">
              <a:buNone/>
            </a:pPr>
            <a:endParaRPr lang="en-US" sz="7600" dirty="0"/>
          </a:p>
        </p:txBody>
      </p:sp>
      <p:sp>
        <p:nvSpPr>
          <p:cNvPr id="5" name="Content Placeholder 4">
            <a:extLst>
              <a:ext uri="{FF2B5EF4-FFF2-40B4-BE49-F238E27FC236}">
                <a16:creationId xmlns:a16="http://schemas.microsoft.com/office/drawing/2014/main" id="{5F5C865A-908B-4641-9AD3-1F2B8FF6159D}"/>
              </a:ext>
            </a:extLst>
          </p:cNvPr>
          <p:cNvSpPr>
            <a:spLocks noGrp="1"/>
          </p:cNvSpPr>
          <p:nvPr>
            <p:ph sz="quarter" idx="15"/>
          </p:nvPr>
        </p:nvSpPr>
        <p:spPr>
          <a:xfrm>
            <a:off x="12573000" y="8845679"/>
            <a:ext cx="5334000" cy="745524"/>
          </a:xfrm>
        </p:spPr>
        <p:txBody>
          <a:bodyPr>
            <a:normAutofit/>
          </a:bodyPr>
          <a:lstStyle/>
          <a:p>
            <a:pPr marL="0" indent="0" algn="r">
              <a:buNone/>
            </a:pPr>
            <a:r>
              <a:rPr lang="en-US" sz="4000" b="0" dirty="0">
                <a:ea typeface="Calibri" panose="020F0502020204030204" pitchFamily="34" charset="0"/>
                <a:cs typeface="Times New Roman" panose="02020603050405020304" pitchFamily="18" charset="0"/>
              </a:rPr>
              <a:t>—Eugene Ionesco</a:t>
            </a:r>
          </a:p>
        </p:txBody>
      </p:sp>
      <p:pic>
        <p:nvPicPr>
          <p:cNvPr id="6" name="Content Placeholder 5" descr="Enlighten Logo">
            <a:extLst>
              <a:ext uri="{FF2B5EF4-FFF2-40B4-BE49-F238E27FC236}">
                <a16:creationId xmlns:a16="http://schemas.microsoft.com/office/drawing/2014/main" id="{7DCEA53F-9A0C-1949-95C5-7D6B769A44EA}"/>
              </a:ext>
            </a:extLst>
          </p:cNvPr>
          <p:cNvPicPr>
            <a:picLocks noGrp="1" noChangeAspect="1"/>
          </p:cNvPicPr>
          <p:nvPr>
            <p:ph sz="quarter" idx="14"/>
          </p:nvPr>
        </p:nvPicPr>
        <p:blipFill>
          <a:blip r:embed="rId2"/>
          <a:stretch>
            <a:fillRect/>
          </a:stretch>
        </p:blipFill>
        <p:spPr>
          <a:xfrm>
            <a:off x="7142205" y="3661748"/>
            <a:ext cx="4003589" cy="4703245"/>
          </a:xfrm>
          <a:prstGeom prst="rect">
            <a:avLst/>
          </a:prstGeom>
        </p:spPr>
      </p:pic>
    </p:spTree>
    <p:extLst>
      <p:ext uri="{BB962C8B-B14F-4D97-AF65-F5344CB8AC3E}">
        <p14:creationId xmlns:p14="http://schemas.microsoft.com/office/powerpoint/2010/main" val="20540705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0B56-1339-5948-9CE0-CC7294ADF414}"/>
              </a:ext>
            </a:extLst>
          </p:cNvPr>
          <p:cNvSpPr>
            <a:spLocks noGrp="1"/>
          </p:cNvSpPr>
          <p:nvPr>
            <p:ph type="title"/>
          </p:nvPr>
        </p:nvSpPr>
        <p:spPr/>
        <p:txBody>
          <a:bodyPr>
            <a:normAutofit/>
          </a:bodyPr>
          <a:lstStyle/>
          <a:p>
            <a:r>
              <a:rPr lang="en-US" sz="7600" b="0" dirty="0"/>
              <a:t>Essential (Authentic) Questions 1</a:t>
            </a:r>
            <a:endParaRPr lang="en-US" sz="7600" dirty="0"/>
          </a:p>
        </p:txBody>
      </p:sp>
      <p:pic>
        <p:nvPicPr>
          <p:cNvPr id="6" name="Content Placeholder 5" descr="Investigating Authentic Questions">
            <a:extLst>
              <a:ext uri="{FF2B5EF4-FFF2-40B4-BE49-F238E27FC236}">
                <a16:creationId xmlns:a16="http://schemas.microsoft.com/office/drawing/2014/main" id="{A5A770E4-B551-8249-887F-55C0B614925E}"/>
              </a:ext>
            </a:extLst>
          </p:cNvPr>
          <p:cNvPicPr>
            <a:picLocks noGrp="1" noChangeAspect="1"/>
          </p:cNvPicPr>
          <p:nvPr>
            <p:ph sz="quarter" idx="15"/>
          </p:nvPr>
        </p:nvPicPr>
        <p:blipFill>
          <a:blip r:embed="rId2"/>
          <a:stretch>
            <a:fillRect/>
          </a:stretch>
        </p:blipFill>
        <p:spPr>
          <a:xfrm>
            <a:off x="12160713" y="2598738"/>
            <a:ext cx="5340550" cy="30107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281220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0B56-1339-5948-9CE0-CC7294ADF414}"/>
              </a:ext>
            </a:extLst>
          </p:cNvPr>
          <p:cNvSpPr>
            <a:spLocks noGrp="1"/>
          </p:cNvSpPr>
          <p:nvPr>
            <p:ph type="title"/>
          </p:nvPr>
        </p:nvSpPr>
        <p:spPr/>
        <p:txBody>
          <a:bodyPr>
            <a:normAutofit/>
          </a:bodyPr>
          <a:lstStyle/>
          <a:p>
            <a:r>
              <a:rPr lang="en-US" sz="7600" b="0" dirty="0"/>
              <a:t>Essential (Authentic) Questions 2</a:t>
            </a:r>
            <a:endParaRPr lang="en-US" sz="7600" dirty="0"/>
          </a:p>
        </p:txBody>
      </p:sp>
      <p:sp>
        <p:nvSpPr>
          <p:cNvPr id="3" name="Content Placeholder 2">
            <a:extLst>
              <a:ext uri="{FF2B5EF4-FFF2-40B4-BE49-F238E27FC236}">
                <a16:creationId xmlns:a16="http://schemas.microsoft.com/office/drawing/2014/main" id="{D57A9B62-EA2E-C043-931A-32E370125BC5}"/>
              </a:ext>
            </a:extLst>
          </p:cNvPr>
          <p:cNvSpPr>
            <a:spLocks noGrp="1"/>
          </p:cNvSpPr>
          <p:nvPr>
            <p:ph sz="quarter" idx="13"/>
          </p:nvPr>
        </p:nvSpPr>
        <p:spPr>
          <a:xfrm>
            <a:off x="914400" y="2598738"/>
            <a:ext cx="10896600" cy="7136252"/>
          </a:xfrm>
        </p:spPr>
        <p:txBody>
          <a:bodyPr>
            <a:normAutofit/>
          </a:bodyPr>
          <a:lstStyle/>
          <a:p>
            <a:r>
              <a:rPr lang="en-US" sz="5000" b="0" dirty="0"/>
              <a:t>Asking questions that you do not already know the answer to.</a:t>
            </a:r>
          </a:p>
        </p:txBody>
      </p:sp>
      <p:sp>
        <p:nvSpPr>
          <p:cNvPr id="4" name="Content Placeholder 3">
            <a:extLst>
              <a:ext uri="{FF2B5EF4-FFF2-40B4-BE49-F238E27FC236}">
                <a16:creationId xmlns:a16="http://schemas.microsoft.com/office/drawing/2014/main" id="{45BA6A7F-A168-804E-B994-C91343BC5ABD}"/>
              </a:ext>
            </a:extLst>
          </p:cNvPr>
          <p:cNvSpPr>
            <a:spLocks noGrp="1"/>
          </p:cNvSpPr>
          <p:nvPr>
            <p:ph sz="quarter" idx="14"/>
          </p:nvPr>
        </p:nvSpPr>
        <p:spPr>
          <a:xfrm>
            <a:off x="12160713" y="9059497"/>
            <a:ext cx="5334000" cy="815546"/>
          </a:xfrm>
        </p:spPr>
        <p:txBody>
          <a:bodyPr>
            <a:normAutofit/>
          </a:bodyPr>
          <a:lstStyle/>
          <a:p>
            <a:pPr marL="0" indent="0" algn="r">
              <a:buNone/>
            </a:pPr>
            <a:r>
              <a:rPr lang="en-US" sz="4000" b="0" dirty="0"/>
              <a:t>Schein,  (2013) </a:t>
            </a:r>
          </a:p>
        </p:txBody>
      </p:sp>
      <p:pic>
        <p:nvPicPr>
          <p:cNvPr id="6" name="Content Placeholder 5" descr="Investigating Authentic Questions">
            <a:extLst>
              <a:ext uri="{FF2B5EF4-FFF2-40B4-BE49-F238E27FC236}">
                <a16:creationId xmlns:a16="http://schemas.microsoft.com/office/drawing/2014/main" id="{A5A770E4-B551-8249-887F-55C0B614925E}"/>
              </a:ext>
            </a:extLst>
          </p:cNvPr>
          <p:cNvPicPr>
            <a:picLocks noGrp="1" noChangeAspect="1"/>
          </p:cNvPicPr>
          <p:nvPr>
            <p:ph sz="quarter" idx="15"/>
          </p:nvPr>
        </p:nvPicPr>
        <p:blipFill>
          <a:blip r:embed="rId2"/>
          <a:stretch>
            <a:fillRect/>
          </a:stretch>
        </p:blipFill>
        <p:spPr>
          <a:xfrm>
            <a:off x="12160713" y="2598738"/>
            <a:ext cx="5340550" cy="30107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244003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0B56-1339-5948-9CE0-CC7294ADF414}"/>
              </a:ext>
            </a:extLst>
          </p:cNvPr>
          <p:cNvSpPr>
            <a:spLocks noGrp="1"/>
          </p:cNvSpPr>
          <p:nvPr>
            <p:ph type="title"/>
          </p:nvPr>
        </p:nvSpPr>
        <p:spPr/>
        <p:txBody>
          <a:bodyPr>
            <a:normAutofit/>
          </a:bodyPr>
          <a:lstStyle/>
          <a:p>
            <a:r>
              <a:rPr lang="en-US" sz="7600" b="0" dirty="0"/>
              <a:t>Essential (Authentic) Questions 3</a:t>
            </a:r>
            <a:endParaRPr lang="en-US" sz="7600" dirty="0"/>
          </a:p>
        </p:txBody>
      </p:sp>
      <p:sp>
        <p:nvSpPr>
          <p:cNvPr id="3" name="Content Placeholder 2">
            <a:extLst>
              <a:ext uri="{FF2B5EF4-FFF2-40B4-BE49-F238E27FC236}">
                <a16:creationId xmlns:a16="http://schemas.microsoft.com/office/drawing/2014/main" id="{D57A9B62-EA2E-C043-931A-32E370125BC5}"/>
              </a:ext>
            </a:extLst>
          </p:cNvPr>
          <p:cNvSpPr>
            <a:spLocks noGrp="1"/>
          </p:cNvSpPr>
          <p:nvPr>
            <p:ph sz="quarter" idx="13"/>
          </p:nvPr>
        </p:nvSpPr>
        <p:spPr>
          <a:xfrm>
            <a:off x="914400" y="2598738"/>
            <a:ext cx="10896600" cy="7136252"/>
          </a:xfrm>
        </p:spPr>
        <p:txBody>
          <a:bodyPr>
            <a:normAutofit/>
          </a:bodyPr>
          <a:lstStyle/>
          <a:p>
            <a:r>
              <a:rPr lang="en-US" sz="5000" b="0" dirty="0"/>
              <a:t>Asking questions that you do not already know the answer to.</a:t>
            </a:r>
          </a:p>
          <a:p>
            <a:r>
              <a:rPr lang="en-US" sz="5000" b="0" dirty="0"/>
              <a:t>Authentic questions are the opposite of “Leading Questions.”</a:t>
            </a:r>
          </a:p>
        </p:txBody>
      </p:sp>
      <p:sp>
        <p:nvSpPr>
          <p:cNvPr id="4" name="Content Placeholder 3">
            <a:extLst>
              <a:ext uri="{FF2B5EF4-FFF2-40B4-BE49-F238E27FC236}">
                <a16:creationId xmlns:a16="http://schemas.microsoft.com/office/drawing/2014/main" id="{45BA6A7F-A168-804E-B994-C91343BC5ABD}"/>
              </a:ext>
            </a:extLst>
          </p:cNvPr>
          <p:cNvSpPr>
            <a:spLocks noGrp="1"/>
          </p:cNvSpPr>
          <p:nvPr>
            <p:ph sz="quarter" idx="14"/>
          </p:nvPr>
        </p:nvSpPr>
        <p:spPr>
          <a:xfrm>
            <a:off x="12160713" y="9059497"/>
            <a:ext cx="5334000" cy="815546"/>
          </a:xfrm>
        </p:spPr>
        <p:txBody>
          <a:bodyPr>
            <a:normAutofit/>
          </a:bodyPr>
          <a:lstStyle/>
          <a:p>
            <a:pPr marL="0" indent="0" algn="r">
              <a:buNone/>
            </a:pPr>
            <a:r>
              <a:rPr lang="en-US" sz="4000" b="0" dirty="0"/>
              <a:t>Schein,  (2013) </a:t>
            </a:r>
          </a:p>
        </p:txBody>
      </p:sp>
      <p:pic>
        <p:nvPicPr>
          <p:cNvPr id="6" name="Content Placeholder 5" descr="Investigating Authentic Questions">
            <a:extLst>
              <a:ext uri="{FF2B5EF4-FFF2-40B4-BE49-F238E27FC236}">
                <a16:creationId xmlns:a16="http://schemas.microsoft.com/office/drawing/2014/main" id="{A5A770E4-B551-8249-887F-55C0B614925E}"/>
              </a:ext>
            </a:extLst>
          </p:cNvPr>
          <p:cNvPicPr>
            <a:picLocks noGrp="1" noChangeAspect="1"/>
          </p:cNvPicPr>
          <p:nvPr>
            <p:ph sz="quarter" idx="15"/>
          </p:nvPr>
        </p:nvPicPr>
        <p:blipFill>
          <a:blip r:embed="rId2"/>
          <a:stretch>
            <a:fillRect/>
          </a:stretch>
        </p:blipFill>
        <p:spPr>
          <a:xfrm>
            <a:off x="12160713" y="2598738"/>
            <a:ext cx="5340550" cy="30107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106118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0B56-1339-5948-9CE0-CC7294ADF414}"/>
              </a:ext>
            </a:extLst>
          </p:cNvPr>
          <p:cNvSpPr>
            <a:spLocks noGrp="1"/>
          </p:cNvSpPr>
          <p:nvPr>
            <p:ph type="title"/>
          </p:nvPr>
        </p:nvSpPr>
        <p:spPr/>
        <p:txBody>
          <a:bodyPr>
            <a:normAutofit/>
          </a:bodyPr>
          <a:lstStyle/>
          <a:p>
            <a:r>
              <a:rPr lang="en-US" sz="7600" b="0" dirty="0"/>
              <a:t>Essential (Authentic) Questions 4</a:t>
            </a:r>
            <a:endParaRPr lang="en-US" sz="7600" dirty="0"/>
          </a:p>
        </p:txBody>
      </p:sp>
      <p:sp>
        <p:nvSpPr>
          <p:cNvPr id="3" name="Content Placeholder 2">
            <a:extLst>
              <a:ext uri="{FF2B5EF4-FFF2-40B4-BE49-F238E27FC236}">
                <a16:creationId xmlns:a16="http://schemas.microsoft.com/office/drawing/2014/main" id="{D57A9B62-EA2E-C043-931A-32E370125BC5}"/>
              </a:ext>
            </a:extLst>
          </p:cNvPr>
          <p:cNvSpPr>
            <a:spLocks noGrp="1"/>
          </p:cNvSpPr>
          <p:nvPr>
            <p:ph sz="quarter" idx="13"/>
          </p:nvPr>
        </p:nvSpPr>
        <p:spPr>
          <a:xfrm>
            <a:off x="914400" y="2598738"/>
            <a:ext cx="10896600" cy="7688262"/>
          </a:xfrm>
        </p:spPr>
        <p:txBody>
          <a:bodyPr>
            <a:normAutofit/>
          </a:bodyPr>
          <a:lstStyle/>
          <a:p>
            <a:r>
              <a:rPr lang="en-US" sz="5000" b="0" dirty="0"/>
              <a:t>Asking questions that you do not already know the answer to.</a:t>
            </a:r>
          </a:p>
          <a:p>
            <a:r>
              <a:rPr lang="en-US" sz="5000" b="0" dirty="0"/>
              <a:t>Authentic questions are the opposite of “Leading Questions.”</a:t>
            </a:r>
          </a:p>
          <a:p>
            <a:r>
              <a:rPr lang="en-US" sz="5000" b="0" dirty="0"/>
              <a:t>When a question is asked in the team, it is important to impose a rule that everyone gets to answer the questions before any back-and-forth discussion is allowed.</a:t>
            </a:r>
          </a:p>
        </p:txBody>
      </p:sp>
      <p:sp>
        <p:nvSpPr>
          <p:cNvPr id="4" name="Content Placeholder 3">
            <a:extLst>
              <a:ext uri="{FF2B5EF4-FFF2-40B4-BE49-F238E27FC236}">
                <a16:creationId xmlns:a16="http://schemas.microsoft.com/office/drawing/2014/main" id="{45BA6A7F-A168-804E-B994-C91343BC5ABD}"/>
              </a:ext>
            </a:extLst>
          </p:cNvPr>
          <p:cNvSpPr>
            <a:spLocks noGrp="1"/>
          </p:cNvSpPr>
          <p:nvPr>
            <p:ph sz="quarter" idx="14"/>
          </p:nvPr>
        </p:nvSpPr>
        <p:spPr>
          <a:xfrm>
            <a:off x="12160713" y="9059497"/>
            <a:ext cx="5334000" cy="815546"/>
          </a:xfrm>
        </p:spPr>
        <p:txBody>
          <a:bodyPr>
            <a:normAutofit/>
          </a:bodyPr>
          <a:lstStyle/>
          <a:p>
            <a:pPr marL="0" indent="0" algn="r">
              <a:buNone/>
            </a:pPr>
            <a:r>
              <a:rPr lang="en-US" sz="4000" b="0" dirty="0"/>
              <a:t>Schein,  (2013) </a:t>
            </a:r>
          </a:p>
        </p:txBody>
      </p:sp>
      <p:pic>
        <p:nvPicPr>
          <p:cNvPr id="6" name="Content Placeholder 5" descr="Investigating Authentic Questions">
            <a:extLst>
              <a:ext uri="{FF2B5EF4-FFF2-40B4-BE49-F238E27FC236}">
                <a16:creationId xmlns:a16="http://schemas.microsoft.com/office/drawing/2014/main" id="{A5A770E4-B551-8249-887F-55C0B614925E}"/>
              </a:ext>
            </a:extLst>
          </p:cNvPr>
          <p:cNvPicPr>
            <a:picLocks noGrp="1" noChangeAspect="1"/>
          </p:cNvPicPr>
          <p:nvPr>
            <p:ph sz="quarter" idx="15"/>
          </p:nvPr>
        </p:nvPicPr>
        <p:blipFill>
          <a:blip r:embed="rId2"/>
          <a:stretch>
            <a:fillRect/>
          </a:stretch>
        </p:blipFill>
        <p:spPr>
          <a:xfrm>
            <a:off x="12160713" y="2598738"/>
            <a:ext cx="5340550" cy="30107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367163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0B56-1339-5948-9CE0-CC7294ADF414}"/>
              </a:ext>
            </a:extLst>
          </p:cNvPr>
          <p:cNvSpPr>
            <a:spLocks noGrp="1"/>
          </p:cNvSpPr>
          <p:nvPr>
            <p:ph type="title"/>
          </p:nvPr>
        </p:nvSpPr>
        <p:spPr/>
        <p:txBody>
          <a:bodyPr>
            <a:normAutofit/>
          </a:bodyPr>
          <a:lstStyle/>
          <a:p>
            <a:r>
              <a:rPr lang="en-US" sz="7600" b="0" dirty="0"/>
              <a:t>Essential (Authentic) Questions 5</a:t>
            </a:r>
            <a:endParaRPr lang="en-US" sz="7600" dirty="0"/>
          </a:p>
        </p:txBody>
      </p:sp>
      <p:sp>
        <p:nvSpPr>
          <p:cNvPr id="3" name="Content Placeholder 2">
            <a:extLst>
              <a:ext uri="{FF2B5EF4-FFF2-40B4-BE49-F238E27FC236}">
                <a16:creationId xmlns:a16="http://schemas.microsoft.com/office/drawing/2014/main" id="{D57A9B62-EA2E-C043-931A-32E370125BC5}"/>
              </a:ext>
            </a:extLst>
          </p:cNvPr>
          <p:cNvSpPr>
            <a:spLocks noGrp="1"/>
          </p:cNvSpPr>
          <p:nvPr>
            <p:ph sz="quarter" idx="13"/>
          </p:nvPr>
        </p:nvSpPr>
        <p:spPr>
          <a:xfrm>
            <a:off x="914400" y="2598738"/>
            <a:ext cx="10896600" cy="7688262"/>
          </a:xfrm>
        </p:spPr>
        <p:txBody>
          <a:bodyPr>
            <a:normAutofit/>
          </a:bodyPr>
          <a:lstStyle/>
          <a:p>
            <a:r>
              <a:rPr lang="en-US" sz="5000" b="0" dirty="0"/>
              <a:t>The purpose of Authentic Questions are to drive the conversation and our thinking deeper.</a:t>
            </a:r>
          </a:p>
          <a:p>
            <a:r>
              <a:rPr lang="en-US" sz="5000" b="0" dirty="0"/>
              <a:t>If we walk out of our team meeting without some new perspective or understanding, then we didn’t achieve our purpose or goal.</a:t>
            </a:r>
          </a:p>
        </p:txBody>
      </p:sp>
      <p:sp>
        <p:nvSpPr>
          <p:cNvPr id="4" name="Content Placeholder 3">
            <a:extLst>
              <a:ext uri="{FF2B5EF4-FFF2-40B4-BE49-F238E27FC236}">
                <a16:creationId xmlns:a16="http://schemas.microsoft.com/office/drawing/2014/main" id="{45BA6A7F-A168-804E-B994-C91343BC5ABD}"/>
              </a:ext>
            </a:extLst>
          </p:cNvPr>
          <p:cNvSpPr>
            <a:spLocks noGrp="1"/>
          </p:cNvSpPr>
          <p:nvPr>
            <p:ph sz="quarter" idx="14"/>
          </p:nvPr>
        </p:nvSpPr>
        <p:spPr>
          <a:xfrm>
            <a:off x="12160713" y="9059497"/>
            <a:ext cx="5334000" cy="815546"/>
          </a:xfrm>
        </p:spPr>
        <p:txBody>
          <a:bodyPr>
            <a:normAutofit/>
          </a:bodyPr>
          <a:lstStyle/>
          <a:p>
            <a:pPr marL="0" indent="0" algn="r">
              <a:buNone/>
            </a:pPr>
            <a:r>
              <a:rPr lang="en-US" sz="4000" b="0" dirty="0"/>
              <a:t>Schein,  (2013) </a:t>
            </a:r>
          </a:p>
        </p:txBody>
      </p:sp>
      <p:pic>
        <p:nvPicPr>
          <p:cNvPr id="6" name="Content Placeholder 5" descr="Investigating Authentic Questions">
            <a:extLst>
              <a:ext uri="{FF2B5EF4-FFF2-40B4-BE49-F238E27FC236}">
                <a16:creationId xmlns:a16="http://schemas.microsoft.com/office/drawing/2014/main" id="{A5A770E4-B551-8249-887F-55C0B614925E}"/>
              </a:ext>
            </a:extLst>
          </p:cNvPr>
          <p:cNvPicPr>
            <a:picLocks noGrp="1" noChangeAspect="1"/>
          </p:cNvPicPr>
          <p:nvPr>
            <p:ph sz="quarter" idx="15"/>
          </p:nvPr>
        </p:nvPicPr>
        <p:blipFill>
          <a:blip r:embed="rId2"/>
          <a:stretch>
            <a:fillRect/>
          </a:stretch>
        </p:blipFill>
        <p:spPr>
          <a:xfrm>
            <a:off x="12160713" y="2598738"/>
            <a:ext cx="5340550" cy="30107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039327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CF836-4B69-724F-BED4-037E3027BC3B}"/>
              </a:ext>
            </a:extLst>
          </p:cNvPr>
          <p:cNvSpPr>
            <a:spLocks noGrp="1"/>
          </p:cNvSpPr>
          <p:nvPr>
            <p:ph type="title"/>
          </p:nvPr>
        </p:nvSpPr>
        <p:spPr/>
        <p:txBody>
          <a:bodyPr>
            <a:normAutofit/>
          </a:bodyPr>
          <a:lstStyle/>
          <a:p>
            <a:r>
              <a:rPr lang="en-US" b="0" dirty="0"/>
              <a:t>Essential (Authentic) Questions</a:t>
            </a:r>
            <a:endParaRPr lang="en-US" dirty="0"/>
          </a:p>
        </p:txBody>
      </p:sp>
      <p:sp>
        <p:nvSpPr>
          <p:cNvPr id="3" name="Content Placeholder 2">
            <a:extLst>
              <a:ext uri="{FF2B5EF4-FFF2-40B4-BE49-F238E27FC236}">
                <a16:creationId xmlns:a16="http://schemas.microsoft.com/office/drawing/2014/main" id="{C5B0245E-D4F1-A442-B0FB-EE8C93940E8F}"/>
              </a:ext>
            </a:extLst>
          </p:cNvPr>
          <p:cNvSpPr>
            <a:spLocks noGrp="1"/>
          </p:cNvSpPr>
          <p:nvPr>
            <p:ph sz="quarter" idx="13"/>
          </p:nvPr>
        </p:nvSpPr>
        <p:spPr>
          <a:xfrm>
            <a:off x="1588167" y="2126457"/>
            <a:ext cx="14437896" cy="1323557"/>
          </a:xfrm>
          <a:solidFill>
            <a:srgbClr val="9354A3"/>
          </a:solidFill>
        </p:spPr>
        <p:txBody>
          <a:bodyPr>
            <a:normAutofit/>
          </a:bodyPr>
          <a:lstStyle/>
          <a:p>
            <a:pPr marL="0" indent="0" algn="ctr">
              <a:buNone/>
            </a:pPr>
            <a:r>
              <a:rPr lang="en-US" sz="6600" b="0" dirty="0">
                <a:solidFill>
                  <a:schemeClr val="bg1"/>
                </a:solidFill>
              </a:rPr>
              <a:t>A Virtuous Cycle</a:t>
            </a:r>
            <a:endParaRPr lang="en-US" sz="6600" dirty="0"/>
          </a:p>
        </p:txBody>
      </p:sp>
      <p:sp>
        <p:nvSpPr>
          <p:cNvPr id="4" name="Content Placeholder 3">
            <a:extLst>
              <a:ext uri="{FF2B5EF4-FFF2-40B4-BE49-F238E27FC236}">
                <a16:creationId xmlns:a16="http://schemas.microsoft.com/office/drawing/2014/main" id="{6259FAEB-04B3-034E-B9F5-7631BF669D5A}"/>
              </a:ext>
            </a:extLst>
          </p:cNvPr>
          <p:cNvSpPr>
            <a:spLocks noGrp="1"/>
          </p:cNvSpPr>
          <p:nvPr>
            <p:ph sz="quarter" idx="14"/>
          </p:nvPr>
        </p:nvSpPr>
        <p:spPr>
          <a:xfrm>
            <a:off x="2261936" y="3531102"/>
            <a:ext cx="11790947" cy="5630862"/>
          </a:xfrm>
        </p:spPr>
        <p:txBody>
          <a:bodyPr>
            <a:normAutofit/>
          </a:bodyPr>
          <a:lstStyle/>
          <a:p>
            <a:r>
              <a:rPr lang="en-US" b="0" dirty="0"/>
              <a:t>Asking questions that we don’t know the answer to can increase our EQ</a:t>
            </a:r>
          </a:p>
          <a:p>
            <a:r>
              <a:rPr lang="en-US" b="0" dirty="0"/>
              <a:t>Which in turn can lead to even better questions</a:t>
            </a:r>
          </a:p>
          <a:p>
            <a:endParaRPr lang="en-US" dirty="0"/>
          </a:p>
        </p:txBody>
      </p:sp>
      <p:pic>
        <p:nvPicPr>
          <p:cNvPr id="6" name="Content Placeholder 5">
            <a:extLst>
              <a:ext uri="{FF2B5EF4-FFF2-40B4-BE49-F238E27FC236}">
                <a16:creationId xmlns:a16="http://schemas.microsoft.com/office/drawing/2014/main" id="{0FA98BF3-27B7-9640-B443-DD9E7E4507C6}"/>
              </a:ext>
              <a:ext uri="{C183D7F6-B498-43B3-948B-1728B52AA6E4}">
                <adec:decorative xmlns:adec="http://schemas.microsoft.com/office/drawing/2017/decorative" val="1"/>
              </a:ext>
            </a:extLst>
          </p:cNvPr>
          <p:cNvPicPr>
            <a:picLocks noGrp="1" noChangeAspect="1"/>
          </p:cNvPicPr>
          <p:nvPr>
            <p:ph sz="quarter" idx="15"/>
          </p:nvPr>
        </p:nvPicPr>
        <p:blipFill>
          <a:blip r:embed="rId2"/>
          <a:stretch>
            <a:fillRect/>
          </a:stretch>
        </p:blipFill>
        <p:spPr>
          <a:xfrm>
            <a:off x="7555830" y="8660161"/>
            <a:ext cx="4235117" cy="15093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98296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987391" y="0"/>
            <a:ext cx="15956280" cy="1856585"/>
          </a:xfrm>
        </p:spPr>
        <p:txBody>
          <a:bodyPr>
            <a:noAutofit/>
          </a:bodyPr>
          <a:lstStyle/>
          <a:p>
            <a:r>
              <a:rPr lang="en-US" sz="4800" b="0" dirty="0"/>
              <a:t>Learning Frames</a:t>
            </a:r>
          </a:p>
        </p:txBody>
      </p:sp>
      <p:sp>
        <p:nvSpPr>
          <p:cNvPr id="3" name="Text Placeholder 2"/>
          <p:cNvSpPr>
            <a:spLocks noGrp="1"/>
          </p:cNvSpPr>
          <p:nvPr>
            <p:ph type="body" sz="quarter" idx="10"/>
          </p:nvPr>
        </p:nvSpPr>
        <p:spPr>
          <a:xfrm>
            <a:off x="745958" y="1371600"/>
            <a:ext cx="16940464" cy="7267074"/>
          </a:xfrm>
        </p:spPr>
        <p:txBody>
          <a:bodyPr>
            <a:normAutofit/>
          </a:bodyPr>
          <a:lstStyle/>
          <a:p>
            <a:pPr>
              <a:spcAft>
                <a:spcPts val="36000"/>
              </a:spcAft>
            </a:pPr>
            <a:r>
              <a:rPr lang="en-US" sz="4800" b="0" dirty="0"/>
              <a:t>When people frame a task as a </a:t>
            </a:r>
            <a:r>
              <a:rPr lang="en-US" sz="4800" b="0" i="1" dirty="0">
                <a:solidFill>
                  <a:srgbClr val="0253FF"/>
                </a:solidFill>
              </a:rPr>
              <a:t>performance situation</a:t>
            </a:r>
            <a:r>
              <a:rPr lang="en-US" sz="4800" b="0" dirty="0">
                <a:solidFill>
                  <a:srgbClr val="0253FF"/>
                </a:solidFill>
              </a:rPr>
              <a:t>, </a:t>
            </a:r>
            <a:r>
              <a:rPr lang="en-US" sz="4800" b="0" dirty="0"/>
              <a:t>they are more risk averse and less willing to persist through obstacles… </a:t>
            </a:r>
          </a:p>
          <a:p>
            <a:r>
              <a:rPr lang="en-US" sz="4800" b="0" dirty="0">
                <a:latin typeface="Arial" panose="020B0604020202020204" pitchFamily="34" charset="0"/>
                <a:cs typeface="Arial" panose="020B0604020202020204" pitchFamily="34" charset="0"/>
              </a:rPr>
              <a:t>…than when the same task is framed as a </a:t>
            </a:r>
            <a:r>
              <a:rPr lang="en-US" sz="4800" b="0" i="1" dirty="0">
                <a:solidFill>
                  <a:srgbClr val="0253FF"/>
                </a:solidFill>
                <a:latin typeface="Arial" panose="020B0604020202020204" pitchFamily="34" charset="0"/>
                <a:cs typeface="Arial" panose="020B0604020202020204" pitchFamily="34" charset="0"/>
              </a:rPr>
              <a:t>learning situation</a:t>
            </a:r>
            <a:r>
              <a:rPr lang="en-US" sz="4800" b="0" dirty="0">
                <a:solidFill>
                  <a:srgbClr val="0253FF"/>
                </a:solidFill>
                <a:latin typeface="Arial" panose="020B0604020202020204" pitchFamily="34" charset="0"/>
                <a:cs typeface="Arial" panose="020B0604020202020204" pitchFamily="34" charset="0"/>
              </a:rPr>
              <a:t>. </a:t>
            </a:r>
          </a:p>
        </p:txBody>
      </p:sp>
      <p:pic>
        <p:nvPicPr>
          <p:cNvPr id="10" name="Picture 9" descr="Learning Frames">
            <a:extLst>
              <a:ext uri="{FF2B5EF4-FFF2-40B4-BE49-F238E27FC236}">
                <a16:creationId xmlns:a16="http://schemas.microsoft.com/office/drawing/2014/main" id="{2896569E-3A89-3341-A328-BA524A6156ED}"/>
              </a:ext>
            </a:extLst>
          </p:cNvPr>
          <p:cNvPicPr>
            <a:picLocks noChangeAspect="1"/>
          </p:cNvPicPr>
          <p:nvPr/>
        </p:nvPicPr>
        <p:blipFill>
          <a:blip r:embed="rId2"/>
          <a:stretch>
            <a:fillRect/>
          </a:stretch>
        </p:blipFill>
        <p:spPr>
          <a:xfrm>
            <a:off x="4348002" y="3908592"/>
            <a:ext cx="9591993" cy="3106972"/>
          </a:xfrm>
          <a:prstGeom prst="rect">
            <a:avLst/>
          </a:prstGeom>
        </p:spPr>
      </p:pic>
      <p:sp>
        <p:nvSpPr>
          <p:cNvPr id="11" name="Content Placeholder 2">
            <a:extLst>
              <a:ext uri="{FF2B5EF4-FFF2-40B4-BE49-F238E27FC236}">
                <a16:creationId xmlns:a16="http://schemas.microsoft.com/office/drawing/2014/main" id="{E7B6BFA4-4573-C147-87E4-23067CFC842A}"/>
              </a:ext>
            </a:extLst>
          </p:cNvPr>
          <p:cNvSpPr txBox="1">
            <a:spLocks/>
          </p:cNvSpPr>
          <p:nvPr/>
        </p:nvSpPr>
        <p:spPr>
          <a:xfrm>
            <a:off x="13730037" y="9365294"/>
            <a:ext cx="4948990" cy="1076824"/>
          </a:xfrm>
          <a:prstGeom prst="rect">
            <a:avLst/>
          </a:prstGeom>
        </p:spPr>
        <p:txBody>
          <a:bodyPr/>
          <a:lstStyle>
            <a:lvl1pPr marL="514350" indent="-514350" algn="l" defTabSz="685800" rtl="0" eaLnBrk="1" latinLnBrk="0" hangingPunct="1">
              <a:spcBef>
                <a:spcPct val="20000"/>
              </a:spcBef>
              <a:buFont typeface="Arial"/>
              <a:buChar char="•"/>
              <a:defRPr sz="6000" b="1" kern="1200">
                <a:solidFill>
                  <a:schemeClr val="tx1"/>
                </a:solidFill>
                <a:latin typeface="+mn-lt"/>
                <a:ea typeface="+mn-ea"/>
                <a:cs typeface="+mn-cs"/>
              </a:defRPr>
            </a:lvl1pPr>
            <a:lvl2pPr marL="1114425" indent="-428625" algn="l" defTabSz="685800" rtl="0" eaLnBrk="1" latinLnBrk="0" hangingPunct="1">
              <a:spcBef>
                <a:spcPct val="20000"/>
              </a:spcBef>
              <a:buFont typeface="Arial"/>
              <a:buChar char="–"/>
              <a:defRPr sz="6000" b="1" kern="1200">
                <a:solidFill>
                  <a:schemeClr val="tx1"/>
                </a:solidFill>
                <a:latin typeface="+mn-lt"/>
                <a:ea typeface="+mn-ea"/>
                <a:cs typeface="+mn-cs"/>
              </a:defRPr>
            </a:lvl2pPr>
            <a:lvl3pPr marL="1714500" indent="-342900" algn="l" defTabSz="685800" rtl="0" eaLnBrk="1" latinLnBrk="0" hangingPunct="1">
              <a:spcBef>
                <a:spcPct val="20000"/>
              </a:spcBef>
              <a:buFont typeface="Arial"/>
              <a:buChar char="•"/>
              <a:defRPr sz="6000" b="1" kern="1200">
                <a:solidFill>
                  <a:schemeClr val="tx1"/>
                </a:solidFill>
                <a:latin typeface="+mn-lt"/>
                <a:ea typeface="+mn-ea"/>
                <a:cs typeface="+mn-cs"/>
              </a:defRPr>
            </a:lvl3pPr>
            <a:lvl4pPr marL="2400300" indent="-342900" algn="l" defTabSz="685800" rtl="0" eaLnBrk="1" latinLnBrk="0" hangingPunct="1">
              <a:spcBef>
                <a:spcPct val="20000"/>
              </a:spcBef>
              <a:buFont typeface="Arial"/>
              <a:buChar char="–"/>
              <a:defRPr sz="6000" b="1" kern="1200">
                <a:solidFill>
                  <a:schemeClr val="tx1"/>
                </a:solidFill>
                <a:latin typeface="+mn-lt"/>
                <a:ea typeface="+mn-ea"/>
                <a:cs typeface="+mn-cs"/>
              </a:defRPr>
            </a:lvl4pPr>
            <a:lvl5pPr marL="3086100" indent="-342900" algn="l" defTabSz="685800" rtl="0" eaLnBrk="1" latinLnBrk="0" hangingPunct="1">
              <a:spcBef>
                <a:spcPct val="20000"/>
              </a:spcBef>
              <a:buFont typeface="Arial"/>
              <a:buChar char="»"/>
              <a:defRPr sz="6000" b="1" kern="1200">
                <a:solidFill>
                  <a:schemeClr val="tx1"/>
                </a:solidFill>
                <a:latin typeface="+mn-lt"/>
                <a:ea typeface="+mn-ea"/>
                <a:cs typeface="+mn-cs"/>
              </a:defRPr>
            </a:lvl5pPr>
            <a:lvl6pPr marL="3771900" indent="-342900" algn="l" defTabSz="685800" rtl="0" eaLnBrk="1" latinLnBrk="0" hangingPunct="1">
              <a:spcBef>
                <a:spcPct val="20000"/>
              </a:spcBef>
              <a:buFont typeface="Arial"/>
              <a:buChar char="•"/>
              <a:defRPr sz="3000" kern="1200">
                <a:solidFill>
                  <a:schemeClr val="tx1"/>
                </a:solidFill>
                <a:latin typeface="+mn-lt"/>
                <a:ea typeface="+mn-ea"/>
                <a:cs typeface="+mn-cs"/>
              </a:defRPr>
            </a:lvl6pPr>
            <a:lvl7pPr marL="4457700" indent="-342900" algn="l" defTabSz="685800" rtl="0" eaLnBrk="1" latinLnBrk="0" hangingPunct="1">
              <a:spcBef>
                <a:spcPct val="20000"/>
              </a:spcBef>
              <a:buFont typeface="Arial"/>
              <a:buChar char="•"/>
              <a:defRPr sz="3000" kern="1200">
                <a:solidFill>
                  <a:schemeClr val="tx1"/>
                </a:solidFill>
                <a:latin typeface="+mn-lt"/>
                <a:ea typeface="+mn-ea"/>
                <a:cs typeface="+mn-cs"/>
              </a:defRPr>
            </a:lvl7pPr>
            <a:lvl8pPr marL="5143500" indent="-342900" algn="l" defTabSz="685800" rtl="0" eaLnBrk="1" latinLnBrk="0" hangingPunct="1">
              <a:spcBef>
                <a:spcPct val="20000"/>
              </a:spcBef>
              <a:buFont typeface="Arial"/>
              <a:buChar char="•"/>
              <a:defRPr sz="3000" kern="1200">
                <a:solidFill>
                  <a:schemeClr val="tx1"/>
                </a:solidFill>
                <a:latin typeface="+mn-lt"/>
                <a:ea typeface="+mn-ea"/>
                <a:cs typeface="+mn-cs"/>
              </a:defRPr>
            </a:lvl8pPr>
            <a:lvl9pPr marL="5829300" indent="-342900" algn="l" defTabSz="685800" rtl="0" eaLnBrk="1" latinLnBrk="0" hangingPunct="1">
              <a:spcBef>
                <a:spcPct val="20000"/>
              </a:spcBef>
              <a:buFont typeface="Arial"/>
              <a:buChar char="•"/>
              <a:defRPr sz="3000" kern="1200">
                <a:solidFill>
                  <a:schemeClr val="tx1"/>
                </a:solidFill>
                <a:latin typeface="+mn-lt"/>
                <a:ea typeface="+mn-ea"/>
                <a:cs typeface="+mn-cs"/>
              </a:defRPr>
            </a:lvl9pPr>
          </a:lstStyle>
          <a:p>
            <a:pPr marL="0" indent="0">
              <a:buFont typeface="Arial"/>
              <a:buNone/>
            </a:pPr>
            <a:r>
              <a:rPr lang="en-US" sz="4400" b="0" dirty="0"/>
              <a:t>Edmondson 2012</a:t>
            </a:r>
          </a:p>
          <a:p>
            <a:endParaRPr lang="en-US" dirty="0"/>
          </a:p>
        </p:txBody>
      </p:sp>
    </p:spTree>
    <p:extLst>
      <p:ext uri="{BB962C8B-B14F-4D97-AF65-F5344CB8AC3E}">
        <p14:creationId xmlns:p14="http://schemas.microsoft.com/office/powerpoint/2010/main" val="293637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CF836-4B69-724F-BED4-037E3027BC3B}"/>
              </a:ext>
            </a:extLst>
          </p:cNvPr>
          <p:cNvSpPr>
            <a:spLocks noGrp="1"/>
          </p:cNvSpPr>
          <p:nvPr>
            <p:ph type="title"/>
          </p:nvPr>
        </p:nvSpPr>
        <p:spPr/>
        <p:txBody>
          <a:bodyPr>
            <a:normAutofit/>
          </a:bodyPr>
          <a:lstStyle/>
          <a:p>
            <a:r>
              <a:rPr lang="en-US" b="0" dirty="0"/>
              <a:t>Essential (Authentic) Questions (Continued)</a:t>
            </a:r>
            <a:endParaRPr lang="en-US" dirty="0"/>
          </a:p>
        </p:txBody>
      </p:sp>
      <p:sp>
        <p:nvSpPr>
          <p:cNvPr id="3" name="Content Placeholder 2">
            <a:extLst>
              <a:ext uri="{FF2B5EF4-FFF2-40B4-BE49-F238E27FC236}">
                <a16:creationId xmlns:a16="http://schemas.microsoft.com/office/drawing/2014/main" id="{C5B0245E-D4F1-A442-B0FB-EE8C93940E8F}"/>
              </a:ext>
            </a:extLst>
          </p:cNvPr>
          <p:cNvSpPr>
            <a:spLocks noGrp="1"/>
          </p:cNvSpPr>
          <p:nvPr>
            <p:ph sz="quarter" idx="13"/>
          </p:nvPr>
        </p:nvSpPr>
        <p:spPr>
          <a:xfrm>
            <a:off x="1588167" y="2126457"/>
            <a:ext cx="14437896" cy="1323557"/>
          </a:xfrm>
          <a:solidFill>
            <a:srgbClr val="9354A3"/>
          </a:solidFill>
        </p:spPr>
        <p:txBody>
          <a:bodyPr>
            <a:normAutofit/>
          </a:bodyPr>
          <a:lstStyle/>
          <a:p>
            <a:pPr marL="0" indent="0" algn="ctr">
              <a:buNone/>
            </a:pPr>
            <a:r>
              <a:rPr lang="en-US" sz="6600" b="0" dirty="0">
                <a:solidFill>
                  <a:schemeClr val="bg1"/>
                </a:solidFill>
              </a:rPr>
              <a:t>A Virtuous Cycle</a:t>
            </a:r>
            <a:endParaRPr lang="en-US" sz="6600" dirty="0"/>
          </a:p>
        </p:txBody>
      </p:sp>
      <p:sp>
        <p:nvSpPr>
          <p:cNvPr id="4" name="Content Placeholder 3">
            <a:extLst>
              <a:ext uri="{FF2B5EF4-FFF2-40B4-BE49-F238E27FC236}">
                <a16:creationId xmlns:a16="http://schemas.microsoft.com/office/drawing/2014/main" id="{6259FAEB-04B3-034E-B9F5-7631BF669D5A}"/>
              </a:ext>
            </a:extLst>
          </p:cNvPr>
          <p:cNvSpPr>
            <a:spLocks noGrp="1"/>
          </p:cNvSpPr>
          <p:nvPr>
            <p:ph sz="quarter" idx="14"/>
          </p:nvPr>
        </p:nvSpPr>
        <p:spPr>
          <a:xfrm>
            <a:off x="1588167" y="4267771"/>
            <a:ext cx="15111664" cy="3805502"/>
          </a:xfrm>
        </p:spPr>
        <p:txBody>
          <a:bodyPr numCol="2">
            <a:normAutofit fontScale="77500" lnSpcReduction="20000"/>
          </a:bodyPr>
          <a:lstStyle/>
          <a:p>
            <a:r>
              <a:rPr lang="en-US" b="0" dirty="0"/>
              <a:t>Asking questions that we don’t know the answer to can increase our EQ</a:t>
            </a:r>
          </a:p>
          <a:p>
            <a:r>
              <a:rPr lang="en-US" b="0" dirty="0"/>
              <a:t>Which in turn can lead to even better questions</a:t>
            </a:r>
          </a:p>
          <a:p>
            <a:r>
              <a:rPr lang="en-US" b="0" dirty="0"/>
              <a:t>Questions are an invitation</a:t>
            </a:r>
          </a:p>
          <a:p>
            <a:pPr lvl="1"/>
            <a:r>
              <a:rPr lang="en-US" b="0" dirty="0"/>
              <a:t> To Learn </a:t>
            </a:r>
          </a:p>
          <a:p>
            <a:pPr lvl="1"/>
            <a:r>
              <a:rPr lang="en-US" b="0" dirty="0"/>
              <a:t>To Connect</a:t>
            </a:r>
          </a:p>
          <a:p>
            <a:endParaRPr lang="en-US" b="0" dirty="0"/>
          </a:p>
          <a:p>
            <a:endParaRPr lang="en-US" dirty="0"/>
          </a:p>
        </p:txBody>
      </p:sp>
      <p:pic>
        <p:nvPicPr>
          <p:cNvPr id="6" name="Content Placeholder 5">
            <a:extLst>
              <a:ext uri="{FF2B5EF4-FFF2-40B4-BE49-F238E27FC236}">
                <a16:creationId xmlns:a16="http://schemas.microsoft.com/office/drawing/2014/main" id="{0FA98BF3-27B7-9640-B443-DD9E7E4507C6}"/>
              </a:ext>
              <a:ext uri="{C183D7F6-B498-43B3-948B-1728B52AA6E4}">
                <adec:decorative xmlns:adec="http://schemas.microsoft.com/office/drawing/2017/decorative" val="1"/>
              </a:ext>
            </a:extLst>
          </p:cNvPr>
          <p:cNvPicPr>
            <a:picLocks noGrp="1" noChangeAspect="1"/>
          </p:cNvPicPr>
          <p:nvPr>
            <p:ph sz="quarter" idx="15"/>
          </p:nvPr>
        </p:nvPicPr>
        <p:blipFill>
          <a:blip r:embed="rId2"/>
          <a:stretch>
            <a:fillRect/>
          </a:stretch>
        </p:blipFill>
        <p:spPr>
          <a:xfrm>
            <a:off x="7555830" y="8660161"/>
            <a:ext cx="4235117" cy="15093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183306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197BB-B952-C44B-8B67-8C7FA242D2E6}"/>
              </a:ext>
            </a:extLst>
          </p:cNvPr>
          <p:cNvSpPr>
            <a:spLocks noGrp="1"/>
          </p:cNvSpPr>
          <p:nvPr>
            <p:ph type="title"/>
          </p:nvPr>
        </p:nvSpPr>
        <p:spPr/>
        <p:txBody>
          <a:bodyPr>
            <a:normAutofit/>
          </a:bodyPr>
          <a:lstStyle/>
          <a:p>
            <a:r>
              <a:rPr lang="en-US" sz="7600" b="0" dirty="0"/>
              <a:t>The Learning Leader (E.S. = 0.84)</a:t>
            </a:r>
            <a:endParaRPr lang="en-US" sz="7600" dirty="0"/>
          </a:p>
        </p:txBody>
      </p:sp>
      <p:sp>
        <p:nvSpPr>
          <p:cNvPr id="3" name="Content Placeholder 2">
            <a:extLst>
              <a:ext uri="{FF2B5EF4-FFF2-40B4-BE49-F238E27FC236}">
                <a16:creationId xmlns:a16="http://schemas.microsoft.com/office/drawing/2014/main" id="{651FCA02-BE81-7840-B6D9-DB3E14257C53}"/>
              </a:ext>
            </a:extLst>
          </p:cNvPr>
          <p:cNvSpPr>
            <a:spLocks noGrp="1"/>
          </p:cNvSpPr>
          <p:nvPr>
            <p:ph sz="quarter" idx="13"/>
          </p:nvPr>
        </p:nvSpPr>
        <p:spPr>
          <a:xfrm>
            <a:off x="2735992" y="3279539"/>
            <a:ext cx="3590668" cy="3727921"/>
          </a:xfrm>
        </p:spPr>
        <p:txBody>
          <a:bodyPr>
            <a:normAutofit/>
          </a:bodyPr>
          <a:lstStyle/>
          <a:p>
            <a:r>
              <a:rPr lang="en-US" sz="6800" b="0" dirty="0"/>
              <a:t> Ask</a:t>
            </a:r>
          </a:p>
          <a:p>
            <a:r>
              <a:rPr lang="en-US" sz="6800" b="0" dirty="0"/>
              <a:t> Listen</a:t>
            </a:r>
          </a:p>
          <a:p>
            <a:r>
              <a:rPr lang="en-US" sz="6800" b="0" dirty="0"/>
              <a:t> Learn</a:t>
            </a:r>
          </a:p>
        </p:txBody>
      </p:sp>
      <p:sp>
        <p:nvSpPr>
          <p:cNvPr id="5" name="Content Placeholder 4">
            <a:extLst>
              <a:ext uri="{FF2B5EF4-FFF2-40B4-BE49-F238E27FC236}">
                <a16:creationId xmlns:a16="http://schemas.microsoft.com/office/drawing/2014/main" id="{30A91C95-843F-E14D-8BBA-D14AF96EBE95}"/>
              </a:ext>
            </a:extLst>
          </p:cNvPr>
          <p:cNvSpPr>
            <a:spLocks noGrp="1"/>
          </p:cNvSpPr>
          <p:nvPr>
            <p:ph sz="quarter" idx="15"/>
          </p:nvPr>
        </p:nvSpPr>
        <p:spPr>
          <a:xfrm>
            <a:off x="12573000" y="9030665"/>
            <a:ext cx="5334000" cy="844378"/>
          </a:xfrm>
        </p:spPr>
        <p:txBody>
          <a:bodyPr>
            <a:normAutofit/>
          </a:bodyPr>
          <a:lstStyle/>
          <a:p>
            <a:pPr marL="0" indent="0" algn="r">
              <a:buNone/>
            </a:pPr>
            <a:r>
              <a:rPr lang="en-US" sz="4000" b="0" dirty="0">
                <a:solidFill>
                  <a:srgbClr val="2A2C2D"/>
                </a:solidFill>
                <a:latin typeface="Arial" pitchFamily="34" charset="0"/>
                <a:cs typeface="Arial" pitchFamily="34" charset="0"/>
              </a:rPr>
              <a:t>Robinson 2011</a:t>
            </a:r>
          </a:p>
        </p:txBody>
      </p:sp>
      <p:pic>
        <p:nvPicPr>
          <p:cNvPr id="6" name="Content Placeholder 5" descr="Learn and Lead">
            <a:extLst>
              <a:ext uri="{FF2B5EF4-FFF2-40B4-BE49-F238E27FC236}">
                <a16:creationId xmlns:a16="http://schemas.microsoft.com/office/drawing/2014/main" id="{5C622085-032F-A14F-8F72-D12AC0CDEAF9}"/>
              </a:ext>
            </a:extLst>
          </p:cNvPr>
          <p:cNvPicPr>
            <a:picLocks noGrp="1" noChangeAspect="1"/>
          </p:cNvPicPr>
          <p:nvPr>
            <p:ph sz="quarter" idx="14"/>
          </p:nvPr>
        </p:nvPicPr>
        <p:blipFill>
          <a:blip r:embed="rId2"/>
          <a:stretch>
            <a:fillRect/>
          </a:stretch>
        </p:blipFill>
        <p:spPr>
          <a:xfrm>
            <a:off x="7155591" y="2598738"/>
            <a:ext cx="8539110" cy="56308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513804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82E3F-9530-004B-A56F-527AEAA72521}"/>
              </a:ext>
            </a:extLst>
          </p:cNvPr>
          <p:cNvSpPr>
            <a:spLocks noGrp="1"/>
          </p:cNvSpPr>
          <p:nvPr>
            <p:ph type="title"/>
          </p:nvPr>
        </p:nvSpPr>
        <p:spPr>
          <a:xfrm>
            <a:off x="914400" y="411956"/>
            <a:ext cx="16459200" cy="2652519"/>
          </a:xfrm>
        </p:spPr>
        <p:txBody>
          <a:bodyPr>
            <a:normAutofit/>
          </a:bodyPr>
          <a:lstStyle/>
          <a:p>
            <a:r>
              <a:rPr lang="en-US" b="0" dirty="0"/>
              <a:t>Remember that our goal </a:t>
            </a:r>
            <a:br>
              <a:rPr lang="en-US" b="0" dirty="0"/>
            </a:br>
            <a:r>
              <a:rPr lang="en-US" b="0" dirty="0"/>
              <a:t>(Big Question) is to find out…</a:t>
            </a:r>
            <a:endParaRPr lang="en-US" dirty="0"/>
          </a:p>
        </p:txBody>
      </p:sp>
    </p:spTree>
    <p:extLst>
      <p:ext uri="{BB962C8B-B14F-4D97-AF65-F5344CB8AC3E}">
        <p14:creationId xmlns:p14="http://schemas.microsoft.com/office/powerpoint/2010/main" val="42395564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82E3F-9530-004B-A56F-527AEAA72521}"/>
              </a:ext>
            </a:extLst>
          </p:cNvPr>
          <p:cNvSpPr>
            <a:spLocks noGrp="1"/>
          </p:cNvSpPr>
          <p:nvPr>
            <p:ph type="title"/>
          </p:nvPr>
        </p:nvSpPr>
        <p:spPr>
          <a:xfrm>
            <a:off x="914400" y="411956"/>
            <a:ext cx="16459200" cy="2652519"/>
          </a:xfrm>
        </p:spPr>
        <p:txBody>
          <a:bodyPr>
            <a:normAutofit/>
          </a:bodyPr>
          <a:lstStyle/>
          <a:p>
            <a:r>
              <a:rPr lang="en-US" b="0" dirty="0"/>
              <a:t>Remember that our goal </a:t>
            </a:r>
            <a:br>
              <a:rPr lang="en-US" b="0" dirty="0"/>
            </a:br>
            <a:r>
              <a:rPr lang="en-US" b="0" dirty="0"/>
              <a:t>(Big Question) is to find out… (Continued)</a:t>
            </a:r>
            <a:endParaRPr lang="en-US" dirty="0"/>
          </a:p>
        </p:txBody>
      </p:sp>
      <p:sp>
        <p:nvSpPr>
          <p:cNvPr id="3" name="Content Placeholder 2">
            <a:extLst>
              <a:ext uri="{FF2B5EF4-FFF2-40B4-BE49-F238E27FC236}">
                <a16:creationId xmlns:a16="http://schemas.microsoft.com/office/drawing/2014/main" id="{441B6684-AF0A-4E43-A817-164AFAF222E0}"/>
              </a:ext>
            </a:extLst>
          </p:cNvPr>
          <p:cNvSpPr>
            <a:spLocks noGrp="1"/>
          </p:cNvSpPr>
          <p:nvPr>
            <p:ph sz="half" idx="1"/>
          </p:nvPr>
        </p:nvSpPr>
        <p:spPr>
          <a:xfrm>
            <a:off x="914400" y="3262182"/>
            <a:ext cx="8077200" cy="6086669"/>
          </a:xfrm>
        </p:spPr>
        <p:txBody>
          <a:bodyPr/>
          <a:lstStyle/>
          <a:p>
            <a:r>
              <a:rPr lang="en-US" sz="5400" b="0" dirty="0"/>
              <a:t>What works best </a:t>
            </a:r>
          </a:p>
          <a:p>
            <a:pPr lvl="1"/>
            <a:r>
              <a:rPr lang="en-US" sz="5400" b="0" dirty="0"/>
              <a:t>for our kids? </a:t>
            </a:r>
          </a:p>
          <a:p>
            <a:pPr lvl="1"/>
            <a:r>
              <a:rPr lang="en-US" sz="5400" b="0" dirty="0"/>
              <a:t>here in our school?</a:t>
            </a:r>
          </a:p>
          <a:p>
            <a:r>
              <a:rPr lang="en-US" sz="5400" b="0" dirty="0"/>
              <a:t>How do we learn this?</a:t>
            </a:r>
          </a:p>
          <a:p>
            <a:r>
              <a:rPr lang="en-US" sz="5400" b="0" dirty="0"/>
              <a:t>How do we share this knowledge?</a:t>
            </a:r>
          </a:p>
        </p:txBody>
      </p:sp>
      <p:pic>
        <p:nvPicPr>
          <p:cNvPr id="5" name="Content Placeholder 4" descr="Good, better, best">
            <a:extLst>
              <a:ext uri="{FF2B5EF4-FFF2-40B4-BE49-F238E27FC236}">
                <a16:creationId xmlns:a16="http://schemas.microsoft.com/office/drawing/2014/main" id="{73F931E5-5635-464D-A0E8-FB48F387CE4E}"/>
              </a:ext>
            </a:extLst>
          </p:cNvPr>
          <p:cNvPicPr>
            <a:picLocks noGrp="1" noChangeAspect="1"/>
          </p:cNvPicPr>
          <p:nvPr>
            <p:ph sz="half" idx="2"/>
          </p:nvPr>
        </p:nvPicPr>
        <p:blipFill>
          <a:blip r:embed="rId2"/>
          <a:stretch>
            <a:fillRect/>
          </a:stretch>
        </p:blipFill>
        <p:spPr>
          <a:xfrm>
            <a:off x="9296402" y="3311610"/>
            <a:ext cx="8425668" cy="5617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043837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1127E-5530-DD41-BC0A-A7399538D4B7}"/>
              </a:ext>
            </a:extLst>
          </p:cNvPr>
          <p:cNvSpPr>
            <a:spLocks noGrp="1"/>
          </p:cNvSpPr>
          <p:nvPr>
            <p:ph type="title"/>
          </p:nvPr>
        </p:nvSpPr>
        <p:spPr>
          <a:xfrm>
            <a:off x="914400" y="411956"/>
            <a:ext cx="16459200" cy="3072649"/>
          </a:xfrm>
        </p:spPr>
        <p:txBody>
          <a:bodyPr/>
          <a:lstStyle/>
          <a:p>
            <a:r>
              <a:rPr lang="en-US" b="0" dirty="0"/>
              <a:t>If we can’t answer that question,</a:t>
            </a:r>
            <a:br>
              <a:rPr lang="en-US" b="0" dirty="0"/>
            </a:br>
            <a:r>
              <a:rPr lang="en-US" b="0" dirty="0"/>
              <a:t>we are stuck with what we have always had.</a:t>
            </a:r>
            <a:endParaRPr lang="en-US" dirty="0"/>
          </a:p>
        </p:txBody>
      </p:sp>
    </p:spTree>
    <p:extLst>
      <p:ext uri="{BB962C8B-B14F-4D97-AF65-F5344CB8AC3E}">
        <p14:creationId xmlns:p14="http://schemas.microsoft.com/office/powerpoint/2010/main" val="24746884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1127E-5530-DD41-BC0A-A7399538D4B7}"/>
              </a:ext>
            </a:extLst>
          </p:cNvPr>
          <p:cNvSpPr>
            <a:spLocks noGrp="1"/>
          </p:cNvSpPr>
          <p:nvPr>
            <p:ph type="title"/>
          </p:nvPr>
        </p:nvSpPr>
        <p:spPr>
          <a:xfrm>
            <a:off x="914400" y="411956"/>
            <a:ext cx="16459200" cy="3764627"/>
          </a:xfrm>
        </p:spPr>
        <p:txBody>
          <a:bodyPr>
            <a:normAutofit/>
          </a:bodyPr>
          <a:lstStyle/>
          <a:p>
            <a:r>
              <a:rPr lang="en-US" b="0" dirty="0"/>
              <a:t>If we can’t answer that question,</a:t>
            </a:r>
            <a:br>
              <a:rPr lang="en-US" b="0" dirty="0"/>
            </a:br>
            <a:r>
              <a:rPr lang="en-US" b="0" dirty="0"/>
              <a:t>we are stuck with what we have always had. (Continued)</a:t>
            </a:r>
            <a:endParaRPr lang="en-US" dirty="0"/>
          </a:p>
        </p:txBody>
      </p:sp>
      <p:sp>
        <p:nvSpPr>
          <p:cNvPr id="3" name="Content Placeholder 2">
            <a:extLst>
              <a:ext uri="{FF2B5EF4-FFF2-40B4-BE49-F238E27FC236}">
                <a16:creationId xmlns:a16="http://schemas.microsoft.com/office/drawing/2014/main" id="{C45F3ED8-E06F-B848-9CE8-5652DBD62C10}"/>
              </a:ext>
            </a:extLst>
          </p:cNvPr>
          <p:cNvSpPr>
            <a:spLocks noGrp="1"/>
          </p:cNvSpPr>
          <p:nvPr>
            <p:ph idx="1"/>
          </p:nvPr>
        </p:nvSpPr>
        <p:spPr>
          <a:xfrm>
            <a:off x="-146116" y="4176583"/>
            <a:ext cx="18580232" cy="3072649"/>
          </a:xfrm>
          <a:solidFill>
            <a:srgbClr val="F8E71D"/>
          </a:solidFill>
          <a:ln>
            <a:solidFill>
              <a:schemeClr val="tx1"/>
            </a:solidFill>
          </a:ln>
        </p:spPr>
        <p:txBody>
          <a:bodyPr anchor="ctr">
            <a:normAutofit/>
          </a:bodyPr>
          <a:lstStyle/>
          <a:p>
            <a:pPr marL="0" indent="0" algn="ctr">
              <a:buNone/>
            </a:pPr>
            <a:r>
              <a:rPr lang="en-US" sz="8800" b="0" i="1" dirty="0"/>
              <a:t>Figure it out, on your own.</a:t>
            </a:r>
          </a:p>
        </p:txBody>
      </p:sp>
    </p:spTree>
    <p:extLst>
      <p:ext uri="{BB962C8B-B14F-4D97-AF65-F5344CB8AC3E}">
        <p14:creationId xmlns:p14="http://schemas.microsoft.com/office/powerpoint/2010/main" val="39644797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22609-5DD7-E842-A273-9F2F653C0895}"/>
              </a:ext>
            </a:extLst>
          </p:cNvPr>
          <p:cNvSpPr>
            <a:spLocks noGrp="1"/>
          </p:cNvSpPr>
          <p:nvPr>
            <p:ph type="title"/>
          </p:nvPr>
        </p:nvSpPr>
        <p:spPr/>
        <p:txBody>
          <a:bodyPr>
            <a:normAutofit/>
          </a:bodyPr>
          <a:lstStyle/>
          <a:p>
            <a:r>
              <a:rPr lang="en-US" sz="7800" b="0" dirty="0"/>
              <a:t>First Step</a:t>
            </a:r>
            <a:endParaRPr lang="en-US" sz="7800" dirty="0"/>
          </a:p>
        </p:txBody>
      </p:sp>
      <p:sp>
        <p:nvSpPr>
          <p:cNvPr id="3" name="Content Placeholder 2">
            <a:extLst>
              <a:ext uri="{FF2B5EF4-FFF2-40B4-BE49-F238E27FC236}">
                <a16:creationId xmlns:a16="http://schemas.microsoft.com/office/drawing/2014/main" id="{2440D853-94A1-A244-A1E1-A437030261E4}"/>
              </a:ext>
            </a:extLst>
          </p:cNvPr>
          <p:cNvSpPr>
            <a:spLocks noGrp="1"/>
          </p:cNvSpPr>
          <p:nvPr>
            <p:ph sz="half" idx="1"/>
          </p:nvPr>
        </p:nvSpPr>
        <p:spPr>
          <a:xfrm>
            <a:off x="914400" y="2400302"/>
            <a:ext cx="17110848" cy="6788945"/>
          </a:xfrm>
        </p:spPr>
        <p:txBody>
          <a:bodyPr>
            <a:normAutofit/>
          </a:bodyPr>
          <a:lstStyle/>
          <a:p>
            <a:r>
              <a:rPr lang="en-US" sz="5600" b="0" dirty="0"/>
              <a:t>What are the right questions to ask as a BLT or TBT?</a:t>
            </a:r>
          </a:p>
          <a:p>
            <a:r>
              <a:rPr lang="en-US" sz="5600" b="0" dirty="0"/>
              <a:t>Start with a BIG important question.</a:t>
            </a:r>
          </a:p>
          <a:p>
            <a:r>
              <a:rPr lang="en-US" sz="5600" b="0" dirty="0"/>
              <a:t>What are our biggest challenges?</a:t>
            </a:r>
          </a:p>
          <a:p>
            <a:pPr lvl="1"/>
            <a:r>
              <a:rPr lang="en-US" sz="5600" b="0" dirty="0"/>
              <a:t>  Academically?</a:t>
            </a:r>
          </a:p>
          <a:p>
            <a:pPr lvl="1"/>
            <a:r>
              <a:rPr lang="en-US" sz="5600" b="0" dirty="0"/>
              <a:t>  Socially?</a:t>
            </a:r>
          </a:p>
        </p:txBody>
      </p:sp>
      <p:pic>
        <p:nvPicPr>
          <p:cNvPr id="5" name="Content Placeholder 4" descr="Taking the first step">
            <a:extLst>
              <a:ext uri="{FF2B5EF4-FFF2-40B4-BE49-F238E27FC236}">
                <a16:creationId xmlns:a16="http://schemas.microsoft.com/office/drawing/2014/main" id="{C21D2EC5-752E-3A41-9630-C9BD9398C3FF}"/>
              </a:ext>
              <a:ext uri="{C183D7F6-B498-43B3-948B-1728B52AA6E4}">
                <adec:decorative xmlns:adec="http://schemas.microsoft.com/office/drawing/2017/decorative" val="0"/>
              </a:ext>
            </a:extLst>
          </p:cNvPr>
          <p:cNvPicPr>
            <a:picLocks noGrp="1" noChangeAspect="1"/>
          </p:cNvPicPr>
          <p:nvPr>
            <p:ph sz="half" idx="2"/>
          </p:nvPr>
        </p:nvPicPr>
        <p:blipFill rotWithShape="1">
          <a:blip r:embed="rId2"/>
          <a:srcRect b="15706"/>
          <a:stretch/>
        </p:blipFill>
        <p:spPr>
          <a:xfrm>
            <a:off x="12293522" y="7553833"/>
            <a:ext cx="5731726" cy="25248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92092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71E60-9933-1F4C-A3ED-C05B290DD571}"/>
              </a:ext>
            </a:extLst>
          </p:cNvPr>
          <p:cNvSpPr>
            <a:spLocks noGrp="1"/>
          </p:cNvSpPr>
          <p:nvPr>
            <p:ph type="title"/>
          </p:nvPr>
        </p:nvSpPr>
        <p:spPr>
          <a:xfrm>
            <a:off x="914400" y="0"/>
            <a:ext cx="16459200" cy="1714500"/>
          </a:xfrm>
        </p:spPr>
        <p:txBody>
          <a:bodyPr>
            <a:normAutofit/>
          </a:bodyPr>
          <a:lstStyle/>
          <a:p>
            <a:r>
              <a:rPr lang="en-US" sz="7800" b="0" dirty="0"/>
              <a:t>Examples 1</a:t>
            </a:r>
            <a:endParaRPr lang="en-US" sz="7800" dirty="0"/>
          </a:p>
        </p:txBody>
      </p:sp>
      <p:pic>
        <p:nvPicPr>
          <p:cNvPr id="5" name="Content Placeholder 4" descr="Examples">
            <a:extLst>
              <a:ext uri="{FF2B5EF4-FFF2-40B4-BE49-F238E27FC236}">
                <a16:creationId xmlns:a16="http://schemas.microsoft.com/office/drawing/2014/main" id="{EC247F70-AFB9-3F40-9F10-E645A86A2299}"/>
              </a:ext>
            </a:extLst>
          </p:cNvPr>
          <p:cNvPicPr>
            <a:picLocks noGrp="1" noChangeAspect="1"/>
          </p:cNvPicPr>
          <p:nvPr>
            <p:ph sz="half" idx="2"/>
          </p:nvPr>
        </p:nvPicPr>
        <p:blipFill rotWithShape="1">
          <a:blip r:embed="rId2"/>
          <a:srcRect t="11499" b="33568"/>
          <a:stretch/>
        </p:blipFill>
        <p:spPr>
          <a:xfrm>
            <a:off x="4942605" y="6800850"/>
            <a:ext cx="8402790" cy="307419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2707352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71E60-9933-1F4C-A3ED-C05B290DD571}"/>
              </a:ext>
            </a:extLst>
          </p:cNvPr>
          <p:cNvSpPr>
            <a:spLocks noGrp="1"/>
          </p:cNvSpPr>
          <p:nvPr>
            <p:ph type="title"/>
          </p:nvPr>
        </p:nvSpPr>
        <p:spPr>
          <a:xfrm>
            <a:off x="914400" y="0"/>
            <a:ext cx="16459200" cy="1714500"/>
          </a:xfrm>
        </p:spPr>
        <p:txBody>
          <a:bodyPr>
            <a:normAutofit/>
          </a:bodyPr>
          <a:lstStyle/>
          <a:p>
            <a:r>
              <a:rPr lang="en-US" sz="7800" b="0" dirty="0"/>
              <a:t>Examples 2</a:t>
            </a:r>
            <a:endParaRPr lang="en-US" sz="7800" dirty="0"/>
          </a:p>
        </p:txBody>
      </p:sp>
      <p:sp>
        <p:nvSpPr>
          <p:cNvPr id="3" name="Content Placeholder 2">
            <a:extLst>
              <a:ext uri="{FF2B5EF4-FFF2-40B4-BE49-F238E27FC236}">
                <a16:creationId xmlns:a16="http://schemas.microsoft.com/office/drawing/2014/main" id="{C7616F9F-692A-424A-B7EF-BA30A0B13ED1}"/>
              </a:ext>
            </a:extLst>
          </p:cNvPr>
          <p:cNvSpPr>
            <a:spLocks noGrp="1"/>
          </p:cNvSpPr>
          <p:nvPr>
            <p:ph sz="half" idx="1"/>
          </p:nvPr>
        </p:nvSpPr>
        <p:spPr>
          <a:xfrm>
            <a:off x="914399" y="1714500"/>
            <a:ext cx="16459199" cy="4412454"/>
          </a:xfrm>
        </p:spPr>
        <p:txBody>
          <a:bodyPr>
            <a:normAutofit/>
          </a:bodyPr>
          <a:lstStyle/>
          <a:p>
            <a:r>
              <a:rPr lang="en-US" sz="5400" b="0" dirty="0"/>
              <a:t>What are the most important concepts our kids typically struggle with most in the first quarter? Why?</a:t>
            </a:r>
          </a:p>
        </p:txBody>
      </p:sp>
      <p:pic>
        <p:nvPicPr>
          <p:cNvPr id="5" name="Content Placeholder 4" descr="Examples">
            <a:extLst>
              <a:ext uri="{FF2B5EF4-FFF2-40B4-BE49-F238E27FC236}">
                <a16:creationId xmlns:a16="http://schemas.microsoft.com/office/drawing/2014/main" id="{EC247F70-AFB9-3F40-9F10-E645A86A2299}"/>
              </a:ext>
            </a:extLst>
          </p:cNvPr>
          <p:cNvPicPr>
            <a:picLocks noGrp="1" noChangeAspect="1"/>
          </p:cNvPicPr>
          <p:nvPr>
            <p:ph sz="half" idx="2"/>
          </p:nvPr>
        </p:nvPicPr>
        <p:blipFill rotWithShape="1">
          <a:blip r:embed="rId2"/>
          <a:srcRect t="11499" b="33568"/>
          <a:stretch/>
        </p:blipFill>
        <p:spPr>
          <a:xfrm>
            <a:off x="4942605" y="6800850"/>
            <a:ext cx="8402790" cy="307419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9471708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71E60-9933-1F4C-A3ED-C05B290DD571}"/>
              </a:ext>
            </a:extLst>
          </p:cNvPr>
          <p:cNvSpPr>
            <a:spLocks noGrp="1"/>
          </p:cNvSpPr>
          <p:nvPr>
            <p:ph type="title"/>
          </p:nvPr>
        </p:nvSpPr>
        <p:spPr>
          <a:xfrm>
            <a:off x="914400" y="0"/>
            <a:ext cx="16459200" cy="1714500"/>
          </a:xfrm>
        </p:spPr>
        <p:txBody>
          <a:bodyPr>
            <a:normAutofit/>
          </a:bodyPr>
          <a:lstStyle/>
          <a:p>
            <a:r>
              <a:rPr lang="en-US" sz="7800" b="0" dirty="0"/>
              <a:t>Examples 3</a:t>
            </a:r>
            <a:endParaRPr lang="en-US" sz="7800" dirty="0"/>
          </a:p>
        </p:txBody>
      </p:sp>
      <p:sp>
        <p:nvSpPr>
          <p:cNvPr id="3" name="Content Placeholder 2">
            <a:extLst>
              <a:ext uri="{FF2B5EF4-FFF2-40B4-BE49-F238E27FC236}">
                <a16:creationId xmlns:a16="http://schemas.microsoft.com/office/drawing/2014/main" id="{C7616F9F-692A-424A-B7EF-BA30A0B13ED1}"/>
              </a:ext>
            </a:extLst>
          </p:cNvPr>
          <p:cNvSpPr>
            <a:spLocks noGrp="1"/>
          </p:cNvSpPr>
          <p:nvPr>
            <p:ph sz="half" idx="1"/>
          </p:nvPr>
        </p:nvSpPr>
        <p:spPr>
          <a:xfrm>
            <a:off x="914399" y="1714500"/>
            <a:ext cx="16459199" cy="4412454"/>
          </a:xfrm>
        </p:spPr>
        <p:txBody>
          <a:bodyPr>
            <a:normAutofit/>
          </a:bodyPr>
          <a:lstStyle/>
          <a:p>
            <a:r>
              <a:rPr lang="en-US" sz="5400" b="0" dirty="0"/>
              <a:t>What are the most important concepts our kids typically struggle with most in the first quarter? Why?</a:t>
            </a:r>
          </a:p>
          <a:p>
            <a:r>
              <a:rPr lang="en-US" sz="5400" b="0" dirty="0"/>
              <a:t>What is the biggest behavioral challenge we have? Why?</a:t>
            </a:r>
          </a:p>
        </p:txBody>
      </p:sp>
      <p:pic>
        <p:nvPicPr>
          <p:cNvPr id="5" name="Content Placeholder 4" descr="Examples">
            <a:extLst>
              <a:ext uri="{FF2B5EF4-FFF2-40B4-BE49-F238E27FC236}">
                <a16:creationId xmlns:a16="http://schemas.microsoft.com/office/drawing/2014/main" id="{EC247F70-AFB9-3F40-9F10-E645A86A2299}"/>
              </a:ext>
            </a:extLst>
          </p:cNvPr>
          <p:cNvPicPr>
            <a:picLocks noGrp="1" noChangeAspect="1"/>
          </p:cNvPicPr>
          <p:nvPr>
            <p:ph sz="half" idx="2"/>
          </p:nvPr>
        </p:nvPicPr>
        <p:blipFill rotWithShape="1">
          <a:blip r:embed="rId2"/>
          <a:srcRect t="11499" b="33568"/>
          <a:stretch/>
        </p:blipFill>
        <p:spPr>
          <a:xfrm>
            <a:off x="4942605" y="6800850"/>
            <a:ext cx="8402790" cy="307419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129992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6320" y="875964"/>
            <a:ext cx="16520160" cy="2675734"/>
          </a:xfrm>
        </p:spPr>
        <p:txBody>
          <a:bodyPr>
            <a:noAutofit/>
          </a:bodyPr>
          <a:lstStyle/>
          <a:p>
            <a:r>
              <a:rPr lang="en-US" sz="4800" b="0" dirty="0">
                <a:latin typeface="Arial" panose="020B0604020202020204" pitchFamily="34" charset="0"/>
                <a:cs typeface="Arial" panose="020B0604020202020204" pitchFamily="34" charset="0"/>
              </a:rPr>
              <a:t>People adopting a </a:t>
            </a:r>
            <a:r>
              <a:rPr lang="en-US" sz="4800" b="0" i="1" dirty="0">
                <a:solidFill>
                  <a:srgbClr val="0253FF"/>
                </a:solidFill>
                <a:latin typeface="Arial" panose="020B0604020202020204" pitchFamily="34" charset="0"/>
                <a:cs typeface="Arial" panose="020B0604020202020204" pitchFamily="34" charset="0"/>
              </a:rPr>
              <a:t>learning frame</a:t>
            </a:r>
            <a:r>
              <a:rPr lang="en-US" sz="4800" b="0" i="1" dirty="0">
                <a:latin typeface="Arial" panose="020B0604020202020204" pitchFamily="34" charset="0"/>
                <a:cs typeface="Arial" panose="020B0604020202020204" pitchFamily="34" charset="0"/>
              </a:rPr>
              <a:t> </a:t>
            </a:r>
            <a:r>
              <a:rPr lang="en-US" sz="4800" b="0" dirty="0">
                <a:latin typeface="Arial" panose="020B0604020202020204" pitchFamily="34" charset="0"/>
                <a:cs typeface="Arial" panose="020B0604020202020204" pitchFamily="34" charset="0"/>
              </a:rPr>
              <a:t>persist longer in an unfamiliar, challenging tasks, and they ultimately learn more.</a:t>
            </a:r>
          </a:p>
        </p:txBody>
      </p:sp>
      <p:sp>
        <p:nvSpPr>
          <p:cNvPr id="11" name="Content Placeholder 2">
            <a:extLst>
              <a:ext uri="{FF2B5EF4-FFF2-40B4-BE49-F238E27FC236}">
                <a16:creationId xmlns:a16="http://schemas.microsoft.com/office/drawing/2014/main" id="{E8FAB172-2887-384A-AB43-EDB2963D3885}"/>
              </a:ext>
            </a:extLst>
          </p:cNvPr>
          <p:cNvSpPr txBox="1">
            <a:spLocks/>
          </p:cNvSpPr>
          <p:nvPr/>
        </p:nvSpPr>
        <p:spPr>
          <a:xfrm>
            <a:off x="13772148" y="9411036"/>
            <a:ext cx="4948990" cy="1076824"/>
          </a:xfrm>
          <a:prstGeom prst="rect">
            <a:avLst/>
          </a:prstGeom>
        </p:spPr>
        <p:txBody>
          <a:bodyPr/>
          <a:lstStyle>
            <a:lvl1pPr marL="514350" indent="-514350" algn="l" defTabSz="685800" rtl="0" eaLnBrk="1" latinLnBrk="0" hangingPunct="1">
              <a:spcBef>
                <a:spcPct val="20000"/>
              </a:spcBef>
              <a:buFont typeface="Arial"/>
              <a:buChar char="•"/>
              <a:defRPr sz="6000" b="1" kern="1200">
                <a:solidFill>
                  <a:schemeClr val="tx1"/>
                </a:solidFill>
                <a:latin typeface="+mn-lt"/>
                <a:ea typeface="+mn-ea"/>
                <a:cs typeface="+mn-cs"/>
              </a:defRPr>
            </a:lvl1pPr>
            <a:lvl2pPr marL="1114425" indent="-428625" algn="l" defTabSz="685800" rtl="0" eaLnBrk="1" latinLnBrk="0" hangingPunct="1">
              <a:spcBef>
                <a:spcPct val="20000"/>
              </a:spcBef>
              <a:buFont typeface="Arial"/>
              <a:buChar char="–"/>
              <a:defRPr sz="6000" b="1" kern="1200">
                <a:solidFill>
                  <a:schemeClr val="tx1"/>
                </a:solidFill>
                <a:latin typeface="+mn-lt"/>
                <a:ea typeface="+mn-ea"/>
                <a:cs typeface="+mn-cs"/>
              </a:defRPr>
            </a:lvl2pPr>
            <a:lvl3pPr marL="1714500" indent="-342900" algn="l" defTabSz="685800" rtl="0" eaLnBrk="1" latinLnBrk="0" hangingPunct="1">
              <a:spcBef>
                <a:spcPct val="20000"/>
              </a:spcBef>
              <a:buFont typeface="Arial"/>
              <a:buChar char="•"/>
              <a:defRPr sz="6000" b="1" kern="1200">
                <a:solidFill>
                  <a:schemeClr val="tx1"/>
                </a:solidFill>
                <a:latin typeface="+mn-lt"/>
                <a:ea typeface="+mn-ea"/>
                <a:cs typeface="+mn-cs"/>
              </a:defRPr>
            </a:lvl3pPr>
            <a:lvl4pPr marL="2400300" indent="-342900" algn="l" defTabSz="685800" rtl="0" eaLnBrk="1" latinLnBrk="0" hangingPunct="1">
              <a:spcBef>
                <a:spcPct val="20000"/>
              </a:spcBef>
              <a:buFont typeface="Arial"/>
              <a:buChar char="–"/>
              <a:defRPr sz="6000" b="1" kern="1200">
                <a:solidFill>
                  <a:schemeClr val="tx1"/>
                </a:solidFill>
                <a:latin typeface="+mn-lt"/>
                <a:ea typeface="+mn-ea"/>
                <a:cs typeface="+mn-cs"/>
              </a:defRPr>
            </a:lvl4pPr>
            <a:lvl5pPr marL="3086100" indent="-342900" algn="l" defTabSz="685800" rtl="0" eaLnBrk="1" latinLnBrk="0" hangingPunct="1">
              <a:spcBef>
                <a:spcPct val="20000"/>
              </a:spcBef>
              <a:buFont typeface="Arial"/>
              <a:buChar char="»"/>
              <a:defRPr sz="6000" b="1" kern="1200">
                <a:solidFill>
                  <a:schemeClr val="tx1"/>
                </a:solidFill>
                <a:latin typeface="+mn-lt"/>
                <a:ea typeface="+mn-ea"/>
                <a:cs typeface="+mn-cs"/>
              </a:defRPr>
            </a:lvl5pPr>
            <a:lvl6pPr marL="3771900" indent="-342900" algn="l" defTabSz="685800" rtl="0" eaLnBrk="1" latinLnBrk="0" hangingPunct="1">
              <a:spcBef>
                <a:spcPct val="20000"/>
              </a:spcBef>
              <a:buFont typeface="Arial"/>
              <a:buChar char="•"/>
              <a:defRPr sz="3000" kern="1200">
                <a:solidFill>
                  <a:schemeClr val="tx1"/>
                </a:solidFill>
                <a:latin typeface="+mn-lt"/>
                <a:ea typeface="+mn-ea"/>
                <a:cs typeface="+mn-cs"/>
              </a:defRPr>
            </a:lvl6pPr>
            <a:lvl7pPr marL="4457700" indent="-342900" algn="l" defTabSz="685800" rtl="0" eaLnBrk="1" latinLnBrk="0" hangingPunct="1">
              <a:spcBef>
                <a:spcPct val="20000"/>
              </a:spcBef>
              <a:buFont typeface="Arial"/>
              <a:buChar char="•"/>
              <a:defRPr sz="3000" kern="1200">
                <a:solidFill>
                  <a:schemeClr val="tx1"/>
                </a:solidFill>
                <a:latin typeface="+mn-lt"/>
                <a:ea typeface="+mn-ea"/>
                <a:cs typeface="+mn-cs"/>
              </a:defRPr>
            </a:lvl7pPr>
            <a:lvl8pPr marL="5143500" indent="-342900" algn="l" defTabSz="685800" rtl="0" eaLnBrk="1" latinLnBrk="0" hangingPunct="1">
              <a:spcBef>
                <a:spcPct val="20000"/>
              </a:spcBef>
              <a:buFont typeface="Arial"/>
              <a:buChar char="•"/>
              <a:defRPr sz="3000" kern="1200">
                <a:solidFill>
                  <a:schemeClr val="tx1"/>
                </a:solidFill>
                <a:latin typeface="+mn-lt"/>
                <a:ea typeface="+mn-ea"/>
                <a:cs typeface="+mn-cs"/>
              </a:defRPr>
            </a:lvl8pPr>
            <a:lvl9pPr marL="5829300" indent="-342900" algn="l" defTabSz="685800" rtl="0" eaLnBrk="1" latinLnBrk="0" hangingPunct="1">
              <a:spcBef>
                <a:spcPct val="20000"/>
              </a:spcBef>
              <a:buFont typeface="Arial"/>
              <a:buChar char="•"/>
              <a:defRPr sz="3000" kern="1200">
                <a:solidFill>
                  <a:schemeClr val="tx1"/>
                </a:solidFill>
                <a:latin typeface="+mn-lt"/>
                <a:ea typeface="+mn-ea"/>
                <a:cs typeface="+mn-cs"/>
              </a:defRPr>
            </a:lvl9pPr>
          </a:lstStyle>
          <a:p>
            <a:pPr marL="0" indent="0">
              <a:buFont typeface="Arial"/>
              <a:buNone/>
            </a:pPr>
            <a:r>
              <a:rPr lang="en-US" sz="4400" b="0" dirty="0"/>
              <a:t>Edmondson 2012</a:t>
            </a:r>
          </a:p>
          <a:p>
            <a:endParaRPr lang="en-US" dirty="0"/>
          </a:p>
        </p:txBody>
      </p:sp>
      <p:pic>
        <p:nvPicPr>
          <p:cNvPr id="3" name="Picture 2" descr="Learning Frames">
            <a:extLst>
              <a:ext uri="{FF2B5EF4-FFF2-40B4-BE49-F238E27FC236}">
                <a16:creationId xmlns:a16="http://schemas.microsoft.com/office/drawing/2014/main" id="{4ED86991-4A51-5844-9B76-F5EA4B20F6F6}"/>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4658894" y="3980782"/>
            <a:ext cx="9625577" cy="3117850"/>
          </a:xfrm>
          <a:prstGeom prst="rect">
            <a:avLst/>
          </a:prstGeom>
        </p:spPr>
      </p:pic>
    </p:spTree>
    <p:extLst>
      <p:ext uri="{BB962C8B-B14F-4D97-AF65-F5344CB8AC3E}">
        <p14:creationId xmlns:p14="http://schemas.microsoft.com/office/powerpoint/2010/main" val="8774196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71E60-9933-1F4C-A3ED-C05B290DD571}"/>
              </a:ext>
            </a:extLst>
          </p:cNvPr>
          <p:cNvSpPr>
            <a:spLocks noGrp="1"/>
          </p:cNvSpPr>
          <p:nvPr>
            <p:ph type="title"/>
          </p:nvPr>
        </p:nvSpPr>
        <p:spPr>
          <a:xfrm>
            <a:off x="914400" y="0"/>
            <a:ext cx="16459200" cy="1714500"/>
          </a:xfrm>
        </p:spPr>
        <p:txBody>
          <a:bodyPr>
            <a:normAutofit/>
          </a:bodyPr>
          <a:lstStyle/>
          <a:p>
            <a:r>
              <a:rPr lang="en-US" sz="7800" b="0" dirty="0"/>
              <a:t>Examples 4</a:t>
            </a:r>
            <a:endParaRPr lang="en-US" sz="7800" dirty="0"/>
          </a:p>
        </p:txBody>
      </p:sp>
      <p:sp>
        <p:nvSpPr>
          <p:cNvPr id="3" name="Content Placeholder 2">
            <a:extLst>
              <a:ext uri="{FF2B5EF4-FFF2-40B4-BE49-F238E27FC236}">
                <a16:creationId xmlns:a16="http://schemas.microsoft.com/office/drawing/2014/main" id="{C7616F9F-692A-424A-B7EF-BA30A0B13ED1}"/>
              </a:ext>
            </a:extLst>
          </p:cNvPr>
          <p:cNvSpPr>
            <a:spLocks noGrp="1"/>
          </p:cNvSpPr>
          <p:nvPr>
            <p:ph sz="half" idx="1"/>
          </p:nvPr>
        </p:nvSpPr>
        <p:spPr>
          <a:xfrm>
            <a:off x="914399" y="1714500"/>
            <a:ext cx="16459199" cy="4412454"/>
          </a:xfrm>
        </p:spPr>
        <p:txBody>
          <a:bodyPr>
            <a:normAutofit/>
          </a:bodyPr>
          <a:lstStyle/>
          <a:p>
            <a:r>
              <a:rPr lang="en-US" sz="5400" b="0" dirty="0"/>
              <a:t>What are the most important concepts our kids typically struggle with most in the first quarter? Why?</a:t>
            </a:r>
          </a:p>
          <a:p>
            <a:r>
              <a:rPr lang="en-US" sz="5400" b="0" dirty="0"/>
              <a:t>What is the biggest behavioral challenge we have? Why?</a:t>
            </a:r>
          </a:p>
          <a:p>
            <a:r>
              <a:rPr lang="en-US" sz="5400" b="0" dirty="0"/>
              <a:t>This can come from the DLT, BLT, or TBTs.</a:t>
            </a:r>
          </a:p>
        </p:txBody>
      </p:sp>
      <p:pic>
        <p:nvPicPr>
          <p:cNvPr id="5" name="Content Placeholder 4" descr="Examples">
            <a:extLst>
              <a:ext uri="{FF2B5EF4-FFF2-40B4-BE49-F238E27FC236}">
                <a16:creationId xmlns:a16="http://schemas.microsoft.com/office/drawing/2014/main" id="{EC247F70-AFB9-3F40-9F10-E645A86A2299}"/>
              </a:ext>
            </a:extLst>
          </p:cNvPr>
          <p:cNvPicPr>
            <a:picLocks noGrp="1" noChangeAspect="1"/>
          </p:cNvPicPr>
          <p:nvPr>
            <p:ph sz="half" idx="2"/>
          </p:nvPr>
        </p:nvPicPr>
        <p:blipFill rotWithShape="1">
          <a:blip r:embed="rId2"/>
          <a:srcRect t="11499" b="33568"/>
          <a:stretch/>
        </p:blipFill>
        <p:spPr>
          <a:xfrm>
            <a:off x="4942605" y="6800850"/>
            <a:ext cx="8402790" cy="307419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0747289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8BDF1-29FF-3040-99A1-BE5F7A560107}"/>
              </a:ext>
            </a:extLst>
          </p:cNvPr>
          <p:cNvSpPr>
            <a:spLocks noGrp="1"/>
          </p:cNvSpPr>
          <p:nvPr>
            <p:ph type="title"/>
          </p:nvPr>
        </p:nvSpPr>
        <p:spPr>
          <a:xfrm>
            <a:off x="914400" y="1269207"/>
            <a:ext cx="16459200" cy="1714500"/>
          </a:xfrm>
        </p:spPr>
        <p:txBody>
          <a:bodyPr>
            <a:normAutofit/>
          </a:bodyPr>
          <a:lstStyle/>
          <a:p>
            <a:r>
              <a:rPr lang="en-US" sz="7500" b="0" dirty="0"/>
              <a:t> Once we agree on a problem…</a:t>
            </a:r>
          </a:p>
        </p:txBody>
      </p:sp>
      <p:sp>
        <p:nvSpPr>
          <p:cNvPr id="3" name="Content Placeholder 2">
            <a:extLst>
              <a:ext uri="{FF2B5EF4-FFF2-40B4-BE49-F238E27FC236}">
                <a16:creationId xmlns:a16="http://schemas.microsoft.com/office/drawing/2014/main" id="{8DBCE0C9-7580-2E4C-B36F-53498F2D23C5}"/>
              </a:ext>
            </a:extLst>
          </p:cNvPr>
          <p:cNvSpPr>
            <a:spLocks noGrp="1"/>
          </p:cNvSpPr>
          <p:nvPr>
            <p:ph idx="1"/>
          </p:nvPr>
        </p:nvSpPr>
        <p:spPr>
          <a:xfrm>
            <a:off x="792480" y="2983707"/>
            <a:ext cx="17099280" cy="6880381"/>
          </a:xfrm>
        </p:spPr>
        <p:txBody>
          <a:bodyPr>
            <a:normAutofit/>
          </a:bodyPr>
          <a:lstStyle/>
          <a:p>
            <a:pPr>
              <a:spcBef>
                <a:spcPts val="0"/>
              </a:spcBef>
              <a:spcAft>
                <a:spcPts val="2400"/>
              </a:spcAft>
            </a:pPr>
            <a:r>
              <a:rPr lang="en-US" b="0" dirty="0"/>
              <a:t>Then, the teams can decide what is the best way to address the problem—strategies.</a:t>
            </a:r>
          </a:p>
        </p:txBody>
      </p:sp>
    </p:spTree>
    <p:extLst>
      <p:ext uri="{BB962C8B-B14F-4D97-AF65-F5344CB8AC3E}">
        <p14:creationId xmlns:p14="http://schemas.microsoft.com/office/powerpoint/2010/main" val="356589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8BDF1-29FF-3040-99A1-BE5F7A560107}"/>
              </a:ext>
            </a:extLst>
          </p:cNvPr>
          <p:cNvSpPr>
            <a:spLocks noGrp="1"/>
          </p:cNvSpPr>
          <p:nvPr>
            <p:ph type="title"/>
          </p:nvPr>
        </p:nvSpPr>
        <p:spPr>
          <a:xfrm>
            <a:off x="914400" y="1269207"/>
            <a:ext cx="16459200" cy="1714500"/>
          </a:xfrm>
        </p:spPr>
        <p:txBody>
          <a:bodyPr>
            <a:normAutofit fontScale="90000"/>
          </a:bodyPr>
          <a:lstStyle/>
          <a:p>
            <a:r>
              <a:rPr lang="en-US" sz="7500" b="0" dirty="0"/>
              <a:t> Once we agree on a problem… (Continued)</a:t>
            </a:r>
          </a:p>
        </p:txBody>
      </p:sp>
      <p:sp>
        <p:nvSpPr>
          <p:cNvPr id="3" name="Content Placeholder 2">
            <a:extLst>
              <a:ext uri="{FF2B5EF4-FFF2-40B4-BE49-F238E27FC236}">
                <a16:creationId xmlns:a16="http://schemas.microsoft.com/office/drawing/2014/main" id="{8DBCE0C9-7580-2E4C-B36F-53498F2D23C5}"/>
              </a:ext>
            </a:extLst>
          </p:cNvPr>
          <p:cNvSpPr>
            <a:spLocks noGrp="1"/>
          </p:cNvSpPr>
          <p:nvPr>
            <p:ph idx="1"/>
          </p:nvPr>
        </p:nvSpPr>
        <p:spPr>
          <a:xfrm>
            <a:off x="792480" y="2983707"/>
            <a:ext cx="17099280" cy="6880381"/>
          </a:xfrm>
        </p:spPr>
        <p:txBody>
          <a:bodyPr>
            <a:normAutofit/>
          </a:bodyPr>
          <a:lstStyle/>
          <a:p>
            <a:pPr>
              <a:spcBef>
                <a:spcPts val="0"/>
              </a:spcBef>
              <a:spcAft>
                <a:spcPts val="2400"/>
              </a:spcAft>
            </a:pPr>
            <a:r>
              <a:rPr lang="en-US" b="0" dirty="0"/>
              <a:t>Then, the teams can decide what is the best way to address the problem—strategies.</a:t>
            </a:r>
          </a:p>
          <a:p>
            <a:pPr>
              <a:spcBef>
                <a:spcPts val="0"/>
              </a:spcBef>
              <a:spcAft>
                <a:spcPts val="2400"/>
              </a:spcAft>
            </a:pPr>
            <a:r>
              <a:rPr lang="en-US" b="0" dirty="0"/>
              <a:t>How do we learn to effectively use the strategy/practice most effectively?</a:t>
            </a:r>
          </a:p>
          <a:p>
            <a:pPr>
              <a:spcBef>
                <a:spcPts val="0"/>
              </a:spcBef>
              <a:spcAft>
                <a:spcPts val="2400"/>
              </a:spcAft>
            </a:pPr>
            <a:r>
              <a:rPr lang="en-US" b="0" dirty="0"/>
              <a:t>This is the TBT’s primary work.</a:t>
            </a:r>
          </a:p>
          <a:p>
            <a:endParaRPr lang="en-US" dirty="0"/>
          </a:p>
        </p:txBody>
      </p:sp>
    </p:spTree>
    <p:extLst>
      <p:ext uri="{BB962C8B-B14F-4D97-AF65-F5344CB8AC3E}">
        <p14:creationId xmlns:p14="http://schemas.microsoft.com/office/powerpoint/2010/main" val="270345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E78B-DFA9-7D4A-9DE5-2ACEB0C7DA5A}"/>
              </a:ext>
            </a:extLst>
          </p:cNvPr>
          <p:cNvSpPr>
            <a:spLocks noGrp="1"/>
          </p:cNvSpPr>
          <p:nvPr>
            <p:ph type="title"/>
          </p:nvPr>
        </p:nvSpPr>
        <p:spPr>
          <a:xfrm>
            <a:off x="914400" y="411956"/>
            <a:ext cx="16459200" cy="1869849"/>
          </a:xfrm>
        </p:spPr>
        <p:txBody>
          <a:bodyPr>
            <a:normAutofit fontScale="90000"/>
          </a:bodyPr>
          <a:lstStyle/>
          <a:p>
            <a:r>
              <a:rPr lang="en-US" b="0" dirty="0"/>
              <a:t>Examples of Questions during Team Meetings </a:t>
            </a:r>
            <a:br>
              <a:rPr lang="en-US" b="0" dirty="0"/>
            </a:br>
            <a:r>
              <a:rPr lang="en-US" b="0" dirty="0"/>
              <a:t>Handout #7</a:t>
            </a:r>
            <a:endParaRPr lang="en-US" dirty="0"/>
          </a:p>
        </p:txBody>
      </p:sp>
      <p:sp>
        <p:nvSpPr>
          <p:cNvPr id="3" name="Content Placeholder 2">
            <a:extLst>
              <a:ext uri="{FF2B5EF4-FFF2-40B4-BE49-F238E27FC236}">
                <a16:creationId xmlns:a16="http://schemas.microsoft.com/office/drawing/2014/main" id="{2C5F1084-37BE-E047-A7AC-BEB020E23F24}"/>
              </a:ext>
            </a:extLst>
          </p:cNvPr>
          <p:cNvSpPr>
            <a:spLocks noGrp="1"/>
          </p:cNvSpPr>
          <p:nvPr>
            <p:ph sz="quarter" idx="13"/>
          </p:nvPr>
        </p:nvSpPr>
        <p:spPr>
          <a:xfrm>
            <a:off x="914399" y="2598738"/>
            <a:ext cx="8000999" cy="5630862"/>
          </a:xfrm>
        </p:spPr>
        <p:txBody>
          <a:bodyPr>
            <a:normAutofit/>
          </a:bodyPr>
          <a:lstStyle/>
          <a:p>
            <a:r>
              <a:rPr lang="en-US" sz="4600" b="0" dirty="0"/>
              <a:t>What happened? Why?</a:t>
            </a:r>
          </a:p>
          <a:p>
            <a:r>
              <a:rPr lang="en-US" sz="4600" b="0" dirty="0"/>
              <a:t>What would happen if…?</a:t>
            </a:r>
          </a:p>
          <a:p>
            <a:r>
              <a:rPr lang="en-US" sz="4600" b="0" dirty="0"/>
              <a:t>What changes could we make to strengthen their understanding?</a:t>
            </a:r>
          </a:p>
          <a:p>
            <a:r>
              <a:rPr lang="en-US" sz="4600" b="0" dirty="0"/>
              <a:t>What else are we missing?</a:t>
            </a:r>
          </a:p>
        </p:txBody>
      </p:sp>
      <p:sp>
        <p:nvSpPr>
          <p:cNvPr id="4" name="Content Placeholder 3">
            <a:extLst>
              <a:ext uri="{FF2B5EF4-FFF2-40B4-BE49-F238E27FC236}">
                <a16:creationId xmlns:a16="http://schemas.microsoft.com/office/drawing/2014/main" id="{4D72CA59-3214-B246-838C-12990D831BAC}"/>
              </a:ext>
            </a:extLst>
          </p:cNvPr>
          <p:cNvSpPr>
            <a:spLocks noGrp="1"/>
          </p:cNvSpPr>
          <p:nvPr>
            <p:ph sz="quarter" idx="14"/>
          </p:nvPr>
        </p:nvSpPr>
        <p:spPr>
          <a:xfrm>
            <a:off x="9372602" y="2598738"/>
            <a:ext cx="8000998" cy="5630862"/>
          </a:xfrm>
        </p:spPr>
        <p:txBody>
          <a:bodyPr>
            <a:normAutofit/>
          </a:bodyPr>
          <a:lstStyle/>
          <a:p>
            <a:r>
              <a:rPr lang="en-US" sz="4600" b="0" dirty="0"/>
              <a:t>Why do you think…?</a:t>
            </a:r>
          </a:p>
          <a:p>
            <a:r>
              <a:rPr lang="en-US" sz="4600" b="0" dirty="0"/>
              <a:t>What would happen if?</a:t>
            </a:r>
          </a:p>
          <a:p>
            <a:r>
              <a:rPr lang="en-US" sz="4600" b="0" dirty="0"/>
              <a:t>As a team, review reference ISBE “Asking Thoughtful and Reflective  Questions.”</a:t>
            </a:r>
          </a:p>
        </p:txBody>
      </p:sp>
      <p:pic>
        <p:nvPicPr>
          <p:cNvPr id="6" name="Content Placeholder 5">
            <a:extLst>
              <a:ext uri="{FF2B5EF4-FFF2-40B4-BE49-F238E27FC236}">
                <a16:creationId xmlns:a16="http://schemas.microsoft.com/office/drawing/2014/main" id="{8E7B582E-B29F-134E-ACE8-E4D9F8E5A0BB}"/>
              </a:ext>
              <a:ext uri="{C183D7F6-B498-43B3-948B-1728B52AA6E4}">
                <adec:decorative xmlns:adec="http://schemas.microsoft.com/office/drawing/2017/decorative" val="1"/>
              </a:ext>
            </a:extLst>
          </p:cNvPr>
          <p:cNvPicPr>
            <a:picLocks noGrp="1" noChangeAspect="1"/>
          </p:cNvPicPr>
          <p:nvPr>
            <p:ph sz="quarter" idx="15"/>
          </p:nvPr>
        </p:nvPicPr>
        <p:blipFill>
          <a:blip r:embed="rId2"/>
          <a:stretch>
            <a:fillRect/>
          </a:stretch>
        </p:blipFill>
        <p:spPr>
          <a:xfrm>
            <a:off x="7856537" y="8546532"/>
            <a:ext cx="2574925" cy="14713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663467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C346A-3EE0-1643-97FC-95EB5B53E050}"/>
              </a:ext>
            </a:extLst>
          </p:cNvPr>
          <p:cNvSpPr>
            <a:spLocks noGrp="1"/>
          </p:cNvSpPr>
          <p:nvPr>
            <p:ph type="title"/>
          </p:nvPr>
        </p:nvSpPr>
        <p:spPr>
          <a:xfrm>
            <a:off x="914400" y="411957"/>
            <a:ext cx="16459200" cy="2245518"/>
          </a:xfrm>
        </p:spPr>
        <p:txBody>
          <a:bodyPr>
            <a:normAutofit/>
          </a:bodyPr>
          <a:lstStyle/>
          <a:p>
            <a:r>
              <a:rPr lang="en-US" sz="7000" b="0" dirty="0"/>
              <a:t>Remember that there is always </a:t>
            </a:r>
            <a:br>
              <a:rPr lang="en-US" sz="7000" b="0" dirty="0"/>
            </a:br>
            <a:r>
              <a:rPr lang="en-US" sz="7000" b="0" dirty="0"/>
              <a:t>another/different point of view.</a:t>
            </a:r>
            <a:endParaRPr lang="en-US" sz="7000" dirty="0"/>
          </a:p>
        </p:txBody>
      </p:sp>
      <p:sp>
        <p:nvSpPr>
          <p:cNvPr id="3" name="Content Placeholder 2">
            <a:extLst>
              <a:ext uri="{FF2B5EF4-FFF2-40B4-BE49-F238E27FC236}">
                <a16:creationId xmlns:a16="http://schemas.microsoft.com/office/drawing/2014/main" id="{457A1A0F-9908-B846-9B5E-26566A390DBB}"/>
              </a:ext>
            </a:extLst>
          </p:cNvPr>
          <p:cNvSpPr>
            <a:spLocks noGrp="1"/>
          </p:cNvSpPr>
          <p:nvPr>
            <p:ph sz="quarter" idx="13"/>
          </p:nvPr>
        </p:nvSpPr>
        <p:spPr>
          <a:xfrm>
            <a:off x="2728912" y="2865835"/>
            <a:ext cx="12830175" cy="5630862"/>
          </a:xfrm>
        </p:spPr>
        <p:txBody>
          <a:bodyPr>
            <a:normAutofit/>
          </a:bodyPr>
          <a:lstStyle/>
          <a:p>
            <a:r>
              <a:rPr lang="en-US" b="0" dirty="0"/>
              <a:t> “What else are we missing?”</a:t>
            </a:r>
          </a:p>
          <a:p>
            <a:r>
              <a:rPr lang="en-US" b="0" dirty="0"/>
              <a:t>  “Who has a different perspective?”</a:t>
            </a:r>
          </a:p>
          <a:p>
            <a:r>
              <a:rPr lang="en-US" b="0" dirty="0"/>
              <a:t>  “What leads you to think this?” </a:t>
            </a:r>
            <a:endParaRPr lang="en-US" dirty="0"/>
          </a:p>
        </p:txBody>
      </p:sp>
      <p:sp>
        <p:nvSpPr>
          <p:cNvPr id="5" name="Content Placeholder 4">
            <a:extLst>
              <a:ext uri="{FF2B5EF4-FFF2-40B4-BE49-F238E27FC236}">
                <a16:creationId xmlns:a16="http://schemas.microsoft.com/office/drawing/2014/main" id="{6971721A-FB37-7A4D-9327-B202F6D63A90}"/>
              </a:ext>
            </a:extLst>
          </p:cNvPr>
          <p:cNvSpPr>
            <a:spLocks noGrp="1"/>
          </p:cNvSpPr>
          <p:nvPr>
            <p:ph sz="quarter" idx="15"/>
          </p:nvPr>
        </p:nvSpPr>
        <p:spPr>
          <a:xfrm>
            <a:off x="14030324" y="9236076"/>
            <a:ext cx="3876675" cy="1020762"/>
          </a:xfrm>
        </p:spPr>
        <p:txBody>
          <a:bodyPr>
            <a:normAutofit/>
          </a:bodyPr>
          <a:lstStyle/>
          <a:p>
            <a:pPr marL="0" indent="0" algn="r">
              <a:buNone/>
            </a:pPr>
            <a:r>
              <a:rPr lang="en-US" sz="4000" b="0" dirty="0"/>
              <a:t>Edmondson 2019</a:t>
            </a:r>
          </a:p>
        </p:txBody>
      </p:sp>
      <p:pic>
        <p:nvPicPr>
          <p:cNvPr id="6" name="Content Placeholder 5">
            <a:extLst>
              <a:ext uri="{FF2B5EF4-FFF2-40B4-BE49-F238E27FC236}">
                <a16:creationId xmlns:a16="http://schemas.microsoft.com/office/drawing/2014/main" id="{C406CD62-F90F-6841-A914-2CD5E3B3C288}"/>
              </a:ext>
              <a:ext uri="{C183D7F6-B498-43B3-948B-1728B52AA6E4}">
                <adec:decorative xmlns:adec="http://schemas.microsoft.com/office/drawing/2017/decorative" val="1"/>
              </a:ext>
            </a:extLst>
          </p:cNvPr>
          <p:cNvPicPr>
            <a:picLocks noGrp="1"/>
          </p:cNvPicPr>
          <p:nvPr>
            <p:ph sz="quarter" idx="14"/>
          </p:nvPr>
        </p:nvPicPr>
        <p:blipFill>
          <a:blip r:embed="rId2"/>
          <a:stretch>
            <a:fillRect/>
          </a:stretch>
        </p:blipFill>
        <p:spPr>
          <a:xfrm>
            <a:off x="6477000" y="6319043"/>
            <a:ext cx="5334000" cy="355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237163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17E3C-5176-5041-AD87-04235F8746C6}"/>
              </a:ext>
            </a:extLst>
          </p:cNvPr>
          <p:cNvSpPr>
            <a:spLocks noGrp="1"/>
          </p:cNvSpPr>
          <p:nvPr>
            <p:ph type="title"/>
          </p:nvPr>
        </p:nvSpPr>
        <p:spPr/>
        <p:txBody>
          <a:bodyPr>
            <a:normAutofit/>
          </a:bodyPr>
          <a:lstStyle/>
          <a:p>
            <a:r>
              <a:rPr lang="en-US" sz="7800" b="0" dirty="0"/>
              <a:t>Also, remember to be vulnerable.</a:t>
            </a:r>
            <a:endParaRPr lang="en-US" sz="7800" dirty="0"/>
          </a:p>
        </p:txBody>
      </p:sp>
      <p:sp>
        <p:nvSpPr>
          <p:cNvPr id="3" name="Content Placeholder 2">
            <a:extLst>
              <a:ext uri="{FF2B5EF4-FFF2-40B4-BE49-F238E27FC236}">
                <a16:creationId xmlns:a16="http://schemas.microsoft.com/office/drawing/2014/main" id="{8ADF5699-84A0-BF4E-9E95-A44FA7BAF3C9}"/>
              </a:ext>
            </a:extLst>
          </p:cNvPr>
          <p:cNvSpPr>
            <a:spLocks noGrp="1"/>
          </p:cNvSpPr>
          <p:nvPr>
            <p:ph sz="quarter" idx="13"/>
          </p:nvPr>
        </p:nvSpPr>
        <p:spPr>
          <a:xfrm>
            <a:off x="914399" y="2598738"/>
            <a:ext cx="16992599" cy="5630862"/>
          </a:xfrm>
        </p:spPr>
        <p:txBody>
          <a:bodyPr>
            <a:normAutofit lnSpcReduction="10000"/>
          </a:bodyPr>
          <a:lstStyle/>
          <a:p>
            <a:pPr marL="0" indent="0">
              <a:spcBef>
                <a:spcPts val="0"/>
              </a:spcBef>
              <a:spcAft>
                <a:spcPts val="1800"/>
              </a:spcAft>
              <a:buNone/>
            </a:pPr>
            <a:r>
              <a:rPr lang="en-US" sz="5400" b="0" dirty="0"/>
              <a:t>A few simple, uncommon, powerful phrases….make the workplace feel just a bit more psychologically safe:</a:t>
            </a:r>
          </a:p>
          <a:p>
            <a:pPr lvl="1">
              <a:spcBef>
                <a:spcPts val="0"/>
              </a:spcBef>
              <a:spcAft>
                <a:spcPts val="1800"/>
              </a:spcAft>
            </a:pPr>
            <a:r>
              <a:rPr lang="en-US" sz="5400" b="0" dirty="0"/>
              <a:t>  I don’t know.</a:t>
            </a:r>
          </a:p>
          <a:p>
            <a:pPr lvl="1">
              <a:spcBef>
                <a:spcPts val="0"/>
              </a:spcBef>
              <a:spcAft>
                <a:spcPts val="1800"/>
              </a:spcAft>
            </a:pPr>
            <a:r>
              <a:rPr lang="en-US" sz="5400" b="0" dirty="0"/>
              <a:t>	 I need help.</a:t>
            </a:r>
          </a:p>
          <a:p>
            <a:pPr lvl="1">
              <a:spcBef>
                <a:spcPts val="0"/>
              </a:spcBef>
              <a:spcAft>
                <a:spcPts val="1800"/>
              </a:spcAft>
            </a:pPr>
            <a:r>
              <a:rPr lang="en-US" sz="5400" b="0" dirty="0"/>
              <a:t>	 I made a mistake.</a:t>
            </a:r>
          </a:p>
          <a:p>
            <a:pPr lvl="1">
              <a:spcBef>
                <a:spcPts val="0"/>
              </a:spcBef>
              <a:spcAft>
                <a:spcPts val="1800"/>
              </a:spcAft>
            </a:pPr>
            <a:r>
              <a:rPr lang="en-US" sz="5400" b="0" dirty="0"/>
              <a:t>	 I’m sorry.</a:t>
            </a:r>
          </a:p>
        </p:txBody>
      </p:sp>
      <p:sp>
        <p:nvSpPr>
          <p:cNvPr id="6" name="Content Placeholder 4">
            <a:extLst>
              <a:ext uri="{FF2B5EF4-FFF2-40B4-BE49-F238E27FC236}">
                <a16:creationId xmlns:a16="http://schemas.microsoft.com/office/drawing/2014/main" id="{51D63660-5F4C-4648-A215-953E9AA50A2A}"/>
              </a:ext>
            </a:extLst>
          </p:cNvPr>
          <p:cNvSpPr txBox="1">
            <a:spLocks/>
          </p:cNvSpPr>
          <p:nvPr/>
        </p:nvSpPr>
        <p:spPr>
          <a:xfrm>
            <a:off x="14030324" y="9236076"/>
            <a:ext cx="3876675" cy="1020762"/>
          </a:xfrm>
          <a:prstGeom prst="rect">
            <a:avLst/>
          </a:prstGeom>
        </p:spPr>
        <p:txBody>
          <a:bodyPr vert="horz" lIns="91440" tIns="45720" rIns="91440" bIns="45720" rtlCol="0">
            <a:normAutofit/>
          </a:bodyPr>
          <a:lstStyle>
            <a:lvl1pPr marL="514350" indent="-514350" algn="l" defTabSz="685800" rtl="0" eaLnBrk="1" latinLnBrk="0" hangingPunct="1">
              <a:spcBef>
                <a:spcPct val="20000"/>
              </a:spcBef>
              <a:buFont typeface="Arial"/>
              <a:buChar char="•"/>
              <a:defRPr sz="6000" b="1" kern="1200">
                <a:solidFill>
                  <a:schemeClr val="tx1"/>
                </a:solidFill>
                <a:latin typeface="+mn-lt"/>
                <a:ea typeface="+mn-ea"/>
                <a:cs typeface="+mn-cs"/>
              </a:defRPr>
            </a:lvl1pPr>
            <a:lvl2pPr marL="1114425" indent="-428625" algn="l" defTabSz="685800" rtl="0" eaLnBrk="1" latinLnBrk="0" hangingPunct="1">
              <a:spcBef>
                <a:spcPct val="20000"/>
              </a:spcBef>
              <a:buFont typeface="Arial"/>
              <a:buChar char="–"/>
              <a:defRPr sz="6000" b="1" kern="1200">
                <a:solidFill>
                  <a:schemeClr val="tx1"/>
                </a:solidFill>
                <a:latin typeface="+mn-lt"/>
                <a:ea typeface="+mn-ea"/>
                <a:cs typeface="+mn-cs"/>
              </a:defRPr>
            </a:lvl2pPr>
            <a:lvl3pPr marL="1714500" indent="-342900" algn="l" defTabSz="685800" rtl="0" eaLnBrk="1" latinLnBrk="0" hangingPunct="1">
              <a:spcBef>
                <a:spcPct val="20000"/>
              </a:spcBef>
              <a:buFont typeface="Arial"/>
              <a:buChar char="•"/>
              <a:defRPr sz="6000" b="1" kern="1200">
                <a:solidFill>
                  <a:schemeClr val="tx1"/>
                </a:solidFill>
                <a:latin typeface="+mn-lt"/>
                <a:ea typeface="+mn-ea"/>
                <a:cs typeface="+mn-cs"/>
              </a:defRPr>
            </a:lvl3pPr>
            <a:lvl4pPr marL="2400300" indent="-342900" algn="l" defTabSz="685800" rtl="0" eaLnBrk="1" latinLnBrk="0" hangingPunct="1">
              <a:spcBef>
                <a:spcPct val="20000"/>
              </a:spcBef>
              <a:buFont typeface="Arial"/>
              <a:buChar char="–"/>
              <a:defRPr sz="6000" b="1" kern="1200">
                <a:solidFill>
                  <a:schemeClr val="tx1"/>
                </a:solidFill>
                <a:latin typeface="+mn-lt"/>
                <a:ea typeface="+mn-ea"/>
                <a:cs typeface="+mn-cs"/>
              </a:defRPr>
            </a:lvl4pPr>
            <a:lvl5pPr marL="3086100" indent="-342900" algn="l" defTabSz="685800" rtl="0" eaLnBrk="1" latinLnBrk="0" hangingPunct="1">
              <a:spcBef>
                <a:spcPct val="20000"/>
              </a:spcBef>
              <a:buFont typeface="Arial"/>
              <a:buChar char="»"/>
              <a:defRPr sz="6000" b="1" kern="1200">
                <a:solidFill>
                  <a:schemeClr val="tx1"/>
                </a:solidFill>
                <a:latin typeface="+mn-lt"/>
                <a:ea typeface="+mn-ea"/>
                <a:cs typeface="+mn-cs"/>
              </a:defRPr>
            </a:lvl5pPr>
            <a:lvl6pPr marL="3771900" indent="-342900" algn="l" defTabSz="685800" rtl="0" eaLnBrk="1" latinLnBrk="0" hangingPunct="1">
              <a:spcBef>
                <a:spcPct val="20000"/>
              </a:spcBef>
              <a:buFont typeface="Arial"/>
              <a:buChar char="•"/>
              <a:defRPr sz="3000" kern="1200">
                <a:solidFill>
                  <a:schemeClr val="tx1"/>
                </a:solidFill>
                <a:latin typeface="+mn-lt"/>
                <a:ea typeface="+mn-ea"/>
                <a:cs typeface="+mn-cs"/>
              </a:defRPr>
            </a:lvl6pPr>
            <a:lvl7pPr marL="4457700" indent="-342900" algn="l" defTabSz="685800" rtl="0" eaLnBrk="1" latinLnBrk="0" hangingPunct="1">
              <a:spcBef>
                <a:spcPct val="20000"/>
              </a:spcBef>
              <a:buFont typeface="Arial"/>
              <a:buChar char="•"/>
              <a:defRPr sz="3000" kern="1200">
                <a:solidFill>
                  <a:schemeClr val="tx1"/>
                </a:solidFill>
                <a:latin typeface="+mn-lt"/>
                <a:ea typeface="+mn-ea"/>
                <a:cs typeface="+mn-cs"/>
              </a:defRPr>
            </a:lvl7pPr>
            <a:lvl8pPr marL="5143500" indent="-342900" algn="l" defTabSz="685800" rtl="0" eaLnBrk="1" latinLnBrk="0" hangingPunct="1">
              <a:spcBef>
                <a:spcPct val="20000"/>
              </a:spcBef>
              <a:buFont typeface="Arial"/>
              <a:buChar char="•"/>
              <a:defRPr sz="3000" kern="1200">
                <a:solidFill>
                  <a:schemeClr val="tx1"/>
                </a:solidFill>
                <a:latin typeface="+mn-lt"/>
                <a:ea typeface="+mn-ea"/>
                <a:cs typeface="+mn-cs"/>
              </a:defRPr>
            </a:lvl8pPr>
            <a:lvl9pPr marL="5829300" indent="-342900" algn="l" defTabSz="685800" rtl="0" eaLnBrk="1" latinLnBrk="0" hangingPunct="1">
              <a:spcBef>
                <a:spcPct val="20000"/>
              </a:spcBef>
              <a:buFont typeface="Arial"/>
              <a:buChar char="•"/>
              <a:defRPr sz="3000" kern="1200">
                <a:solidFill>
                  <a:schemeClr val="tx1"/>
                </a:solidFill>
                <a:latin typeface="+mn-lt"/>
                <a:ea typeface="+mn-ea"/>
                <a:cs typeface="+mn-cs"/>
              </a:defRPr>
            </a:lvl9pPr>
          </a:lstStyle>
          <a:p>
            <a:pPr marL="0" indent="0" algn="r">
              <a:buFont typeface="Arial"/>
              <a:buNone/>
            </a:pPr>
            <a:r>
              <a:rPr lang="en-US" sz="4000" b="0"/>
              <a:t>Edmondson 2019</a:t>
            </a:r>
            <a:endParaRPr lang="en-US" sz="4000" b="0" dirty="0"/>
          </a:p>
        </p:txBody>
      </p:sp>
      <p:pic>
        <p:nvPicPr>
          <p:cNvPr id="7" name="Content Placeholder 6">
            <a:extLst>
              <a:ext uri="{FF2B5EF4-FFF2-40B4-BE49-F238E27FC236}">
                <a16:creationId xmlns:a16="http://schemas.microsoft.com/office/drawing/2014/main" id="{B1FA7E0F-9260-6E4B-B717-8F556B2836D5}"/>
              </a:ext>
              <a:ext uri="{C183D7F6-B498-43B3-948B-1728B52AA6E4}">
                <adec:decorative xmlns:adec="http://schemas.microsoft.com/office/drawing/2017/decorative" val="1"/>
              </a:ext>
            </a:extLst>
          </p:cNvPr>
          <p:cNvPicPr>
            <a:picLocks noGrp="1" noChangeAspect="1"/>
          </p:cNvPicPr>
          <p:nvPr>
            <p:ph sz="quarter" idx="15"/>
          </p:nvPr>
        </p:nvPicPr>
        <p:blipFill rotWithShape="1">
          <a:blip r:embed="rId2"/>
          <a:srcRect t="17399" b="8015"/>
          <a:stretch/>
        </p:blipFill>
        <p:spPr>
          <a:xfrm>
            <a:off x="9544048" y="4591080"/>
            <a:ext cx="8362950" cy="41417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190479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94F11-E152-B94D-95C0-4EE5D53721D6}"/>
              </a:ext>
            </a:extLst>
          </p:cNvPr>
          <p:cNvSpPr>
            <a:spLocks noGrp="1"/>
          </p:cNvSpPr>
          <p:nvPr>
            <p:ph type="title"/>
          </p:nvPr>
        </p:nvSpPr>
        <p:spPr/>
        <p:txBody>
          <a:bodyPr>
            <a:normAutofit/>
          </a:bodyPr>
          <a:lstStyle/>
          <a:p>
            <a:r>
              <a:rPr lang="en-US" sz="7800" b="0" dirty="0"/>
              <a:t>A Resource Guide</a:t>
            </a:r>
            <a:endParaRPr lang="en-US" sz="7800" dirty="0"/>
          </a:p>
        </p:txBody>
      </p:sp>
      <p:pic>
        <p:nvPicPr>
          <p:cNvPr id="5" name="Content Placeholder 4" descr="Asking Thoughtful and Reflective Questions Book Cover">
            <a:extLst>
              <a:ext uri="{FF2B5EF4-FFF2-40B4-BE49-F238E27FC236}">
                <a16:creationId xmlns:a16="http://schemas.microsoft.com/office/drawing/2014/main" id="{840A8A9F-4C22-CB42-905B-CD6044FDE8B4}"/>
              </a:ext>
            </a:extLst>
          </p:cNvPr>
          <p:cNvPicPr>
            <a:picLocks noGrp="1" noChangeAspect="1"/>
          </p:cNvPicPr>
          <p:nvPr>
            <p:ph sz="half" idx="1"/>
          </p:nvPr>
        </p:nvPicPr>
        <p:blipFill>
          <a:blip r:embed="rId2"/>
          <a:stretch>
            <a:fillRect/>
          </a:stretch>
        </p:blipFill>
        <p:spPr>
          <a:xfrm>
            <a:off x="6307137" y="2327729"/>
            <a:ext cx="5673725" cy="7327501"/>
          </a:xfrm>
          <a:prstGeom prst="rect">
            <a:avLst/>
          </a:prstGeom>
          <a:effectLst>
            <a:outerShdw blurRad="215900" dist="38100" dir="2700000" sx="101000" sy="101000" algn="tl" rotWithShape="0">
              <a:prstClr val="black">
                <a:alpha val="40000"/>
              </a:prstClr>
            </a:outerShdw>
          </a:effectLst>
        </p:spPr>
      </p:pic>
      <p:pic>
        <p:nvPicPr>
          <p:cNvPr id="6" name="Content Placeholder 5">
            <a:extLst>
              <a:ext uri="{FF2B5EF4-FFF2-40B4-BE49-F238E27FC236}">
                <a16:creationId xmlns:a16="http://schemas.microsoft.com/office/drawing/2014/main" id="{8A321335-4248-AE4C-A99B-258A867F69BD}"/>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14601828" y="411958"/>
            <a:ext cx="3352598" cy="19157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468515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1C39E-3314-364B-BFB1-63FCAD43E6BA}"/>
              </a:ext>
            </a:extLst>
          </p:cNvPr>
          <p:cNvSpPr>
            <a:spLocks noGrp="1"/>
          </p:cNvSpPr>
          <p:nvPr>
            <p:ph type="title"/>
          </p:nvPr>
        </p:nvSpPr>
        <p:spPr>
          <a:xfrm>
            <a:off x="914400" y="411956"/>
            <a:ext cx="16459200" cy="2605563"/>
          </a:xfrm>
        </p:spPr>
        <p:txBody>
          <a:bodyPr anchor="t"/>
          <a:lstStyle/>
          <a:p>
            <a:r>
              <a:rPr lang="en-US" b="0" dirty="0"/>
              <a:t>While student learning should be at the forefront of PLCs… </a:t>
            </a:r>
            <a:endParaRPr lang="en-US" dirty="0"/>
          </a:p>
        </p:txBody>
      </p:sp>
      <p:sp>
        <p:nvSpPr>
          <p:cNvPr id="5" name="Content Placeholder 4">
            <a:extLst>
              <a:ext uri="{FF2B5EF4-FFF2-40B4-BE49-F238E27FC236}">
                <a16:creationId xmlns:a16="http://schemas.microsoft.com/office/drawing/2014/main" id="{5E342739-85EE-3C44-81C0-E04C405B95FD}"/>
              </a:ext>
            </a:extLst>
          </p:cNvPr>
          <p:cNvSpPr>
            <a:spLocks noGrp="1"/>
          </p:cNvSpPr>
          <p:nvPr>
            <p:ph sz="quarter" idx="15"/>
          </p:nvPr>
        </p:nvSpPr>
        <p:spPr>
          <a:xfrm>
            <a:off x="12573000" y="8999061"/>
            <a:ext cx="5334000" cy="875982"/>
          </a:xfrm>
        </p:spPr>
        <p:txBody>
          <a:bodyPr>
            <a:normAutofit/>
          </a:bodyPr>
          <a:lstStyle/>
          <a:p>
            <a:pPr marL="0" indent="0" algn="r">
              <a:buNone/>
            </a:pPr>
            <a:r>
              <a:rPr lang="en-US" sz="4000" b="0" dirty="0"/>
              <a:t>Fisher et al (2020)</a:t>
            </a:r>
          </a:p>
        </p:txBody>
      </p:sp>
      <p:pic>
        <p:nvPicPr>
          <p:cNvPr id="6" name="Content Placeholder 5">
            <a:extLst>
              <a:ext uri="{FF2B5EF4-FFF2-40B4-BE49-F238E27FC236}">
                <a16:creationId xmlns:a16="http://schemas.microsoft.com/office/drawing/2014/main" id="{B0178768-441F-514A-9024-76874511B81F}"/>
              </a:ext>
              <a:ext uri="{C183D7F6-B498-43B3-948B-1728B52AA6E4}">
                <adec:decorative xmlns:adec="http://schemas.microsoft.com/office/drawing/2017/decorative" val="1"/>
              </a:ext>
            </a:extLst>
          </p:cNvPr>
          <p:cNvPicPr>
            <a:picLocks noGrp="1" noChangeAspect="1"/>
          </p:cNvPicPr>
          <p:nvPr>
            <p:ph sz="quarter" idx="14"/>
          </p:nvPr>
        </p:nvPicPr>
        <p:blipFill>
          <a:blip r:embed="rId2"/>
          <a:stretch>
            <a:fillRect/>
          </a:stretch>
        </p:blipFill>
        <p:spPr>
          <a:xfrm>
            <a:off x="5660226" y="2846229"/>
            <a:ext cx="6967547" cy="45945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871974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1C39E-3314-364B-BFB1-63FCAD43E6BA}"/>
              </a:ext>
            </a:extLst>
          </p:cNvPr>
          <p:cNvSpPr>
            <a:spLocks noGrp="1"/>
          </p:cNvSpPr>
          <p:nvPr>
            <p:ph type="title"/>
          </p:nvPr>
        </p:nvSpPr>
        <p:spPr>
          <a:xfrm>
            <a:off x="914400" y="411956"/>
            <a:ext cx="16459200" cy="2605563"/>
          </a:xfrm>
        </p:spPr>
        <p:txBody>
          <a:bodyPr anchor="t"/>
          <a:lstStyle/>
          <a:p>
            <a:r>
              <a:rPr lang="en-US" b="0" dirty="0"/>
              <a:t>While student learning should be at the forefront of PLCs… (Continued)</a:t>
            </a:r>
            <a:endParaRPr lang="en-US" dirty="0"/>
          </a:p>
        </p:txBody>
      </p:sp>
      <p:sp>
        <p:nvSpPr>
          <p:cNvPr id="3" name="Content Placeholder 2">
            <a:extLst>
              <a:ext uri="{FF2B5EF4-FFF2-40B4-BE49-F238E27FC236}">
                <a16:creationId xmlns:a16="http://schemas.microsoft.com/office/drawing/2014/main" id="{705D00AF-BDAC-8D47-8E77-3B65D62F35E0}"/>
              </a:ext>
            </a:extLst>
          </p:cNvPr>
          <p:cNvSpPr>
            <a:spLocks noGrp="1"/>
          </p:cNvSpPr>
          <p:nvPr>
            <p:ph sz="quarter" idx="13"/>
          </p:nvPr>
        </p:nvSpPr>
        <p:spPr>
          <a:xfrm>
            <a:off x="914400" y="7695882"/>
            <a:ext cx="16459200" cy="1805781"/>
          </a:xfrm>
        </p:spPr>
        <p:txBody>
          <a:bodyPr>
            <a:normAutofit/>
          </a:bodyPr>
          <a:lstStyle/>
          <a:p>
            <a:pPr marL="0" indent="0" algn="ctr">
              <a:buNone/>
            </a:pPr>
            <a:r>
              <a:rPr lang="en-US" sz="7200" b="0" dirty="0"/>
              <a:t>…so should </a:t>
            </a:r>
            <a:r>
              <a:rPr lang="en-US" sz="7200" b="0" i="1" dirty="0"/>
              <a:t>teacher learning.</a:t>
            </a:r>
          </a:p>
        </p:txBody>
      </p:sp>
      <p:sp>
        <p:nvSpPr>
          <p:cNvPr id="5" name="Content Placeholder 4">
            <a:extLst>
              <a:ext uri="{FF2B5EF4-FFF2-40B4-BE49-F238E27FC236}">
                <a16:creationId xmlns:a16="http://schemas.microsoft.com/office/drawing/2014/main" id="{5E342739-85EE-3C44-81C0-E04C405B95FD}"/>
              </a:ext>
            </a:extLst>
          </p:cNvPr>
          <p:cNvSpPr>
            <a:spLocks noGrp="1"/>
          </p:cNvSpPr>
          <p:nvPr>
            <p:ph sz="quarter" idx="15"/>
          </p:nvPr>
        </p:nvSpPr>
        <p:spPr>
          <a:xfrm>
            <a:off x="12573000" y="8999061"/>
            <a:ext cx="5334000" cy="875982"/>
          </a:xfrm>
        </p:spPr>
        <p:txBody>
          <a:bodyPr>
            <a:normAutofit/>
          </a:bodyPr>
          <a:lstStyle/>
          <a:p>
            <a:pPr marL="0" indent="0" algn="r">
              <a:buNone/>
            </a:pPr>
            <a:r>
              <a:rPr lang="en-US" sz="4000" b="0" dirty="0"/>
              <a:t>Fisher et al (2020)</a:t>
            </a:r>
          </a:p>
        </p:txBody>
      </p:sp>
      <p:pic>
        <p:nvPicPr>
          <p:cNvPr id="6" name="Content Placeholder 5">
            <a:extLst>
              <a:ext uri="{FF2B5EF4-FFF2-40B4-BE49-F238E27FC236}">
                <a16:creationId xmlns:a16="http://schemas.microsoft.com/office/drawing/2014/main" id="{B0178768-441F-514A-9024-76874511B81F}"/>
              </a:ext>
              <a:ext uri="{C183D7F6-B498-43B3-948B-1728B52AA6E4}">
                <adec:decorative xmlns:adec="http://schemas.microsoft.com/office/drawing/2017/decorative" val="1"/>
              </a:ext>
            </a:extLst>
          </p:cNvPr>
          <p:cNvPicPr>
            <a:picLocks noGrp="1" noChangeAspect="1"/>
          </p:cNvPicPr>
          <p:nvPr>
            <p:ph sz="quarter" idx="14"/>
          </p:nvPr>
        </p:nvPicPr>
        <p:blipFill>
          <a:blip r:embed="rId2"/>
          <a:stretch>
            <a:fillRect/>
          </a:stretch>
        </p:blipFill>
        <p:spPr>
          <a:xfrm>
            <a:off x="5660226" y="2846229"/>
            <a:ext cx="6967547" cy="45945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5337542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9C96759-7994-594C-B387-24B824B32102}"/>
              </a:ext>
            </a:extLst>
          </p:cNvPr>
          <p:cNvSpPr>
            <a:spLocks noGrp="1"/>
          </p:cNvSpPr>
          <p:nvPr>
            <p:ph type="title"/>
          </p:nvPr>
        </p:nvSpPr>
        <p:spPr/>
        <p:txBody>
          <a:bodyPr/>
          <a:lstStyle/>
          <a:p>
            <a:r>
              <a:rPr lang="en-US" dirty="0"/>
              <a:t>Handout Reading 1</a:t>
            </a:r>
          </a:p>
        </p:txBody>
      </p:sp>
      <p:sp>
        <p:nvSpPr>
          <p:cNvPr id="3" name="Content Placeholder 2">
            <a:extLst>
              <a:ext uri="{FF2B5EF4-FFF2-40B4-BE49-F238E27FC236}">
                <a16:creationId xmlns:a16="http://schemas.microsoft.com/office/drawing/2014/main" id="{EF6169BF-B726-AE41-96AA-827335487381}"/>
              </a:ext>
            </a:extLst>
          </p:cNvPr>
          <p:cNvSpPr>
            <a:spLocks noGrp="1"/>
          </p:cNvSpPr>
          <p:nvPr>
            <p:ph sz="half" idx="1"/>
          </p:nvPr>
        </p:nvSpPr>
        <p:spPr>
          <a:xfrm>
            <a:off x="2179320" y="2400302"/>
            <a:ext cx="13929360" cy="6788945"/>
          </a:xfrm>
        </p:spPr>
        <p:txBody>
          <a:bodyPr anchor="ctr">
            <a:normAutofit/>
          </a:bodyPr>
          <a:lstStyle/>
          <a:p>
            <a:pPr marL="0" indent="0" algn="ctr">
              <a:buNone/>
            </a:pPr>
            <a:r>
              <a:rPr lang="en-US" sz="6600" b="0" dirty="0"/>
              <a:t>In your handout, read through </a:t>
            </a:r>
            <a:r>
              <a:rPr lang="en-US" sz="6600" b="0" i="1" dirty="0"/>
              <a:t>Facilitation Tips</a:t>
            </a:r>
            <a:r>
              <a:rPr lang="en-US" sz="6600" b="0" dirty="0"/>
              <a:t>, Section 9.</a:t>
            </a:r>
          </a:p>
          <a:p>
            <a:pPr marL="0" indent="0" algn="ctr">
              <a:buNone/>
            </a:pPr>
            <a:r>
              <a:rPr lang="en-US" sz="6600" b="0" dirty="0"/>
              <a:t>Then discuss how your team answers the following questions?</a:t>
            </a:r>
          </a:p>
        </p:txBody>
      </p:sp>
      <p:pic>
        <p:nvPicPr>
          <p:cNvPr id="5" name="Content Placeholder 4">
            <a:extLst>
              <a:ext uri="{FF2B5EF4-FFF2-40B4-BE49-F238E27FC236}">
                <a16:creationId xmlns:a16="http://schemas.microsoft.com/office/drawing/2014/main" id="{40E4CFE6-8215-DF4E-B52E-7043A07202FD}"/>
              </a:ext>
              <a:ext uri="{C183D7F6-B498-43B3-948B-1728B52AA6E4}">
                <adec:decorative xmlns:adec="http://schemas.microsoft.com/office/drawing/2017/decorative" val="1"/>
              </a:ext>
            </a:extLst>
          </p:cNvPr>
          <p:cNvPicPr>
            <a:picLocks noGrp="1" noChangeAspect="1"/>
          </p:cNvPicPr>
          <p:nvPr>
            <p:ph sz="half" idx="2"/>
          </p:nvPr>
        </p:nvPicPr>
        <p:blipFill>
          <a:blip r:embed="rId2"/>
          <a:stretch>
            <a:fillRect/>
          </a:stretch>
        </p:blipFill>
        <p:spPr>
          <a:xfrm>
            <a:off x="13716000" y="288449"/>
            <a:ext cx="4257040" cy="24325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49372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2E389-FA37-3D49-8C3F-7C6D00E778C9}"/>
              </a:ext>
            </a:extLst>
          </p:cNvPr>
          <p:cNvSpPr>
            <a:spLocks noGrp="1"/>
          </p:cNvSpPr>
          <p:nvPr>
            <p:ph type="ctrTitle"/>
          </p:nvPr>
        </p:nvSpPr>
        <p:spPr>
          <a:xfrm>
            <a:off x="0" y="2"/>
            <a:ext cx="18288000" cy="2205038"/>
          </a:xfrm>
        </p:spPr>
        <p:txBody>
          <a:bodyPr>
            <a:normAutofit/>
          </a:bodyPr>
          <a:lstStyle/>
          <a:p>
            <a:r>
              <a:rPr lang="en-US" sz="6800" b="0" dirty="0"/>
              <a:t>Step #1 - Reframe Your Teams </a:t>
            </a:r>
          </a:p>
        </p:txBody>
      </p:sp>
      <p:sp>
        <p:nvSpPr>
          <p:cNvPr id="4" name="Subtitle 3">
            <a:extLst>
              <a:ext uri="{FF2B5EF4-FFF2-40B4-BE49-F238E27FC236}">
                <a16:creationId xmlns:a16="http://schemas.microsoft.com/office/drawing/2014/main" id="{B04C5D4B-23ED-484F-B95C-05686CA16D9A}"/>
              </a:ext>
            </a:extLst>
          </p:cNvPr>
          <p:cNvSpPr>
            <a:spLocks noGrp="1"/>
          </p:cNvSpPr>
          <p:nvPr>
            <p:ph type="subTitle" idx="1"/>
          </p:nvPr>
        </p:nvSpPr>
        <p:spPr>
          <a:xfrm>
            <a:off x="2286000" y="7772400"/>
            <a:ext cx="13487400" cy="2514600"/>
          </a:xfrm>
        </p:spPr>
        <p:txBody>
          <a:bodyPr>
            <a:normAutofit/>
          </a:bodyPr>
          <a:lstStyle/>
          <a:p>
            <a:r>
              <a:rPr lang="en-US" sz="6800" b="0" dirty="0"/>
              <a:t>Help people to understand that our teams are meant to learn!</a:t>
            </a:r>
          </a:p>
        </p:txBody>
      </p:sp>
      <p:pic>
        <p:nvPicPr>
          <p:cNvPr id="6" name="Picture 5">
            <a:extLst>
              <a:ext uri="{FF2B5EF4-FFF2-40B4-BE49-F238E27FC236}">
                <a16:creationId xmlns:a16="http://schemas.microsoft.com/office/drawing/2014/main" id="{C3F1BCC3-6062-554A-BAAD-40671BD37A7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309360" y="1976438"/>
            <a:ext cx="5440680" cy="5440680"/>
          </a:xfrm>
          <a:prstGeom prst="rect">
            <a:avLst/>
          </a:prstGeom>
        </p:spPr>
      </p:pic>
    </p:spTree>
    <p:extLst>
      <p:ext uri="{BB962C8B-B14F-4D97-AF65-F5344CB8AC3E}">
        <p14:creationId xmlns:p14="http://schemas.microsoft.com/office/powerpoint/2010/main" val="35148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42726-FEFC-204F-82D2-69EFE89CDA7C}"/>
              </a:ext>
            </a:extLst>
          </p:cNvPr>
          <p:cNvSpPr>
            <a:spLocks noGrp="1"/>
          </p:cNvSpPr>
          <p:nvPr>
            <p:ph type="title"/>
          </p:nvPr>
        </p:nvSpPr>
        <p:spPr/>
        <p:txBody>
          <a:bodyPr>
            <a:normAutofit/>
          </a:bodyPr>
          <a:lstStyle/>
          <a:p>
            <a:r>
              <a:rPr lang="en-US" sz="7200" b="0" dirty="0"/>
              <a:t>Facilitation Tips for Teams</a:t>
            </a:r>
            <a:endParaRPr lang="en-US" sz="7200" dirty="0"/>
          </a:p>
        </p:txBody>
      </p:sp>
      <p:sp>
        <p:nvSpPr>
          <p:cNvPr id="3" name="Content Placeholder 2">
            <a:extLst>
              <a:ext uri="{FF2B5EF4-FFF2-40B4-BE49-F238E27FC236}">
                <a16:creationId xmlns:a16="http://schemas.microsoft.com/office/drawing/2014/main" id="{1BC554D7-CABC-4848-92A3-A63298347960}"/>
              </a:ext>
            </a:extLst>
          </p:cNvPr>
          <p:cNvSpPr>
            <a:spLocks noGrp="1"/>
          </p:cNvSpPr>
          <p:nvPr>
            <p:ph sz="quarter" idx="13"/>
          </p:nvPr>
        </p:nvSpPr>
        <p:spPr>
          <a:xfrm>
            <a:off x="914400" y="2598737"/>
            <a:ext cx="12954000" cy="6430803"/>
          </a:xfrm>
        </p:spPr>
        <p:txBody>
          <a:bodyPr>
            <a:noAutofit/>
          </a:bodyPr>
          <a:lstStyle/>
          <a:p>
            <a:r>
              <a:rPr lang="en-US" sz="4600" b="0" dirty="0"/>
              <a:t>How can we, as a team, scaffold our own adult learning better?</a:t>
            </a:r>
          </a:p>
          <a:p>
            <a:pPr lvl="1"/>
            <a:r>
              <a:rPr lang="en-US" sz="4600" b="0" dirty="0"/>
              <a:t>How much time, practice, and risk can we take? </a:t>
            </a:r>
          </a:p>
          <a:p>
            <a:pPr lvl="1"/>
            <a:r>
              <a:rPr lang="en-US" sz="4600" b="0" dirty="0"/>
              <a:t>Can we be OK with </a:t>
            </a:r>
            <a:r>
              <a:rPr lang="en-US" sz="4600" b="0" i="1" dirty="0"/>
              <a:t>not knowing the answers</a:t>
            </a:r>
            <a:r>
              <a:rPr lang="en-US" sz="4600" b="0" dirty="0"/>
              <a:t>?</a:t>
            </a:r>
          </a:p>
          <a:p>
            <a:r>
              <a:rPr lang="en-US" sz="4600" b="0" dirty="0"/>
              <a:t>The more questions the group can ask, the better. Thoughtful questions lead to deeper inquiry.</a:t>
            </a:r>
          </a:p>
          <a:p>
            <a:r>
              <a:rPr lang="en-US" sz="4600" b="0" dirty="0"/>
              <a:t>How can we </a:t>
            </a:r>
            <a:r>
              <a:rPr lang="en-US" sz="4600" b="0" i="1" dirty="0"/>
              <a:t>dig deeper </a:t>
            </a:r>
            <a:r>
              <a:rPr lang="en-US" sz="4600" b="0" dirty="0"/>
              <a:t>into student learning and how to assess that?</a:t>
            </a:r>
          </a:p>
        </p:txBody>
      </p:sp>
      <p:sp>
        <p:nvSpPr>
          <p:cNvPr id="5" name="Content Placeholder 4">
            <a:extLst>
              <a:ext uri="{FF2B5EF4-FFF2-40B4-BE49-F238E27FC236}">
                <a16:creationId xmlns:a16="http://schemas.microsoft.com/office/drawing/2014/main" id="{7B66BC26-2B77-7349-A35A-70BA489D981B}"/>
              </a:ext>
            </a:extLst>
          </p:cNvPr>
          <p:cNvSpPr>
            <a:spLocks noGrp="1"/>
          </p:cNvSpPr>
          <p:nvPr>
            <p:ph sz="quarter" idx="15"/>
          </p:nvPr>
        </p:nvSpPr>
        <p:spPr>
          <a:xfrm>
            <a:off x="12573000" y="9029541"/>
            <a:ext cx="5334000" cy="845502"/>
          </a:xfrm>
        </p:spPr>
        <p:txBody>
          <a:bodyPr>
            <a:normAutofit/>
          </a:bodyPr>
          <a:lstStyle/>
          <a:p>
            <a:pPr marL="0" indent="0" algn="r">
              <a:buNone/>
            </a:pPr>
            <a:r>
              <a:rPr lang="en-US" sz="4000" b="0" dirty="0" err="1"/>
              <a:t>Datnow</a:t>
            </a:r>
            <a:r>
              <a:rPr lang="en-US" sz="4000" b="0" dirty="0"/>
              <a:t> and Park 2019</a:t>
            </a:r>
          </a:p>
        </p:txBody>
      </p:sp>
      <p:pic>
        <p:nvPicPr>
          <p:cNvPr id="6" name="Content Placeholder 5">
            <a:extLst>
              <a:ext uri="{FF2B5EF4-FFF2-40B4-BE49-F238E27FC236}">
                <a16:creationId xmlns:a16="http://schemas.microsoft.com/office/drawing/2014/main" id="{9F6299C3-1572-AD46-89F6-0749153BF152}"/>
              </a:ext>
              <a:ext uri="{C183D7F6-B498-43B3-948B-1728B52AA6E4}">
                <adec:decorative xmlns:adec="http://schemas.microsoft.com/office/drawing/2017/decorative" val="1"/>
              </a:ext>
            </a:extLst>
          </p:cNvPr>
          <p:cNvPicPr>
            <a:picLocks noGrp="1" noChangeAspect="1"/>
          </p:cNvPicPr>
          <p:nvPr>
            <p:ph sz="quarter" idx="14"/>
          </p:nvPr>
        </p:nvPicPr>
        <p:blipFill>
          <a:blip r:embed="rId2"/>
          <a:stretch>
            <a:fillRect/>
          </a:stretch>
        </p:blipFill>
        <p:spPr>
          <a:xfrm>
            <a:off x="14417040" y="3398520"/>
            <a:ext cx="3489960" cy="3489960"/>
          </a:xfrm>
          <a:prstGeom prst="rect">
            <a:avLst/>
          </a:prstGeom>
          <a:effectLst>
            <a:outerShdw blurRad="50800" dist="38100" dir="2700000" sx="101000" sy="101000" algn="tl" rotWithShape="0">
              <a:prstClr val="black">
                <a:alpha val="40000"/>
              </a:prstClr>
            </a:outerShdw>
          </a:effectLst>
        </p:spPr>
      </p:pic>
    </p:spTree>
    <p:extLst>
      <p:ext uri="{BB962C8B-B14F-4D97-AF65-F5344CB8AC3E}">
        <p14:creationId xmlns:p14="http://schemas.microsoft.com/office/powerpoint/2010/main" val="10779474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42726-FEFC-204F-82D2-69EFE89CDA7C}"/>
              </a:ext>
            </a:extLst>
          </p:cNvPr>
          <p:cNvSpPr>
            <a:spLocks noGrp="1"/>
          </p:cNvSpPr>
          <p:nvPr>
            <p:ph type="title"/>
          </p:nvPr>
        </p:nvSpPr>
        <p:spPr/>
        <p:txBody>
          <a:bodyPr>
            <a:normAutofit/>
          </a:bodyPr>
          <a:lstStyle/>
          <a:p>
            <a:r>
              <a:rPr lang="en-US" sz="7200" b="0" dirty="0"/>
              <a:t>Facilitation Tips for Teams (Continued)</a:t>
            </a:r>
            <a:endParaRPr lang="en-US" sz="7200" dirty="0"/>
          </a:p>
        </p:txBody>
      </p:sp>
      <p:sp>
        <p:nvSpPr>
          <p:cNvPr id="3" name="Content Placeholder 2">
            <a:extLst>
              <a:ext uri="{FF2B5EF4-FFF2-40B4-BE49-F238E27FC236}">
                <a16:creationId xmlns:a16="http://schemas.microsoft.com/office/drawing/2014/main" id="{1BC554D7-CABC-4848-92A3-A63298347960}"/>
              </a:ext>
            </a:extLst>
          </p:cNvPr>
          <p:cNvSpPr>
            <a:spLocks noGrp="1"/>
          </p:cNvSpPr>
          <p:nvPr>
            <p:ph sz="quarter" idx="13"/>
          </p:nvPr>
        </p:nvSpPr>
        <p:spPr>
          <a:xfrm>
            <a:off x="914400" y="2598737"/>
            <a:ext cx="12954000" cy="6430803"/>
          </a:xfrm>
        </p:spPr>
        <p:txBody>
          <a:bodyPr>
            <a:noAutofit/>
          </a:bodyPr>
          <a:lstStyle/>
          <a:p>
            <a:pPr>
              <a:spcBef>
                <a:spcPts val="0"/>
              </a:spcBef>
              <a:spcAft>
                <a:spcPts val="2400"/>
              </a:spcAft>
            </a:pPr>
            <a:r>
              <a:rPr lang="en-US" sz="4600" b="0" dirty="0"/>
              <a:t>Remember through this work you are developing a belief in the importance of collective learning.</a:t>
            </a:r>
          </a:p>
          <a:p>
            <a:pPr>
              <a:spcBef>
                <a:spcPts val="0"/>
              </a:spcBef>
              <a:spcAft>
                <a:spcPts val="2400"/>
              </a:spcAft>
            </a:pPr>
            <a:r>
              <a:rPr lang="en-US" sz="4600" b="0" dirty="0"/>
              <a:t>Always ask, “What did we learn today?” and “How can we apply this learning in our classroom?”</a:t>
            </a:r>
          </a:p>
          <a:p>
            <a:pPr>
              <a:spcBef>
                <a:spcPts val="0"/>
              </a:spcBef>
              <a:spcAft>
                <a:spcPts val="2400"/>
              </a:spcAft>
            </a:pPr>
            <a:r>
              <a:rPr lang="en-US" sz="4600" b="0" dirty="0"/>
              <a:t>Ask more WHY questions.</a:t>
            </a:r>
          </a:p>
        </p:txBody>
      </p:sp>
      <p:sp>
        <p:nvSpPr>
          <p:cNvPr id="5" name="Content Placeholder 4">
            <a:extLst>
              <a:ext uri="{FF2B5EF4-FFF2-40B4-BE49-F238E27FC236}">
                <a16:creationId xmlns:a16="http://schemas.microsoft.com/office/drawing/2014/main" id="{7B66BC26-2B77-7349-A35A-70BA489D981B}"/>
              </a:ext>
            </a:extLst>
          </p:cNvPr>
          <p:cNvSpPr>
            <a:spLocks noGrp="1"/>
          </p:cNvSpPr>
          <p:nvPr>
            <p:ph sz="quarter" idx="15"/>
          </p:nvPr>
        </p:nvSpPr>
        <p:spPr>
          <a:xfrm>
            <a:off x="12573000" y="9029541"/>
            <a:ext cx="5334000" cy="845502"/>
          </a:xfrm>
        </p:spPr>
        <p:txBody>
          <a:bodyPr>
            <a:normAutofit/>
          </a:bodyPr>
          <a:lstStyle/>
          <a:p>
            <a:pPr marL="0" indent="0" algn="r">
              <a:buNone/>
            </a:pPr>
            <a:r>
              <a:rPr lang="en-US" sz="4000" b="0" dirty="0" err="1"/>
              <a:t>Datnow</a:t>
            </a:r>
            <a:r>
              <a:rPr lang="en-US" sz="4000" b="0" dirty="0"/>
              <a:t> and Park 2019</a:t>
            </a:r>
          </a:p>
        </p:txBody>
      </p:sp>
      <p:pic>
        <p:nvPicPr>
          <p:cNvPr id="6" name="Content Placeholder 5">
            <a:extLst>
              <a:ext uri="{FF2B5EF4-FFF2-40B4-BE49-F238E27FC236}">
                <a16:creationId xmlns:a16="http://schemas.microsoft.com/office/drawing/2014/main" id="{9F6299C3-1572-AD46-89F6-0749153BF152}"/>
              </a:ext>
              <a:ext uri="{C183D7F6-B498-43B3-948B-1728B52AA6E4}">
                <adec:decorative xmlns:adec="http://schemas.microsoft.com/office/drawing/2017/decorative" val="1"/>
              </a:ext>
            </a:extLst>
          </p:cNvPr>
          <p:cNvPicPr>
            <a:picLocks noGrp="1" noChangeAspect="1"/>
          </p:cNvPicPr>
          <p:nvPr>
            <p:ph sz="quarter" idx="14"/>
          </p:nvPr>
        </p:nvPicPr>
        <p:blipFill>
          <a:blip r:embed="rId2"/>
          <a:stretch>
            <a:fillRect/>
          </a:stretch>
        </p:blipFill>
        <p:spPr>
          <a:xfrm>
            <a:off x="14417040" y="3398520"/>
            <a:ext cx="3489960" cy="3489960"/>
          </a:xfrm>
          <a:prstGeom prst="rect">
            <a:avLst/>
          </a:prstGeom>
          <a:effectLst>
            <a:outerShdw blurRad="50800" dist="38100" dir="2700000" sx="101000" sy="101000" algn="tl" rotWithShape="0">
              <a:prstClr val="black">
                <a:alpha val="40000"/>
              </a:prstClr>
            </a:outerShdw>
          </a:effectLst>
        </p:spPr>
      </p:pic>
    </p:spTree>
    <p:extLst>
      <p:ext uri="{BB962C8B-B14F-4D97-AF65-F5344CB8AC3E}">
        <p14:creationId xmlns:p14="http://schemas.microsoft.com/office/powerpoint/2010/main" val="228231780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9C96759-7994-594C-B387-24B824B32102}"/>
              </a:ext>
            </a:extLst>
          </p:cNvPr>
          <p:cNvSpPr>
            <a:spLocks noGrp="1"/>
          </p:cNvSpPr>
          <p:nvPr>
            <p:ph type="title"/>
          </p:nvPr>
        </p:nvSpPr>
        <p:spPr/>
        <p:txBody>
          <a:bodyPr/>
          <a:lstStyle/>
          <a:p>
            <a:r>
              <a:rPr lang="en-US" dirty="0"/>
              <a:t>Handout Reading 2</a:t>
            </a:r>
          </a:p>
        </p:txBody>
      </p:sp>
      <p:sp>
        <p:nvSpPr>
          <p:cNvPr id="3" name="Content Placeholder 2">
            <a:extLst>
              <a:ext uri="{FF2B5EF4-FFF2-40B4-BE49-F238E27FC236}">
                <a16:creationId xmlns:a16="http://schemas.microsoft.com/office/drawing/2014/main" id="{EF6169BF-B726-AE41-96AA-827335487381}"/>
              </a:ext>
            </a:extLst>
          </p:cNvPr>
          <p:cNvSpPr>
            <a:spLocks noGrp="1"/>
          </p:cNvSpPr>
          <p:nvPr>
            <p:ph sz="half" idx="1"/>
          </p:nvPr>
        </p:nvSpPr>
        <p:spPr>
          <a:xfrm>
            <a:off x="2179320" y="2400302"/>
            <a:ext cx="13929360" cy="6788945"/>
          </a:xfrm>
        </p:spPr>
        <p:txBody>
          <a:bodyPr anchor="ctr">
            <a:normAutofit/>
          </a:bodyPr>
          <a:lstStyle/>
          <a:p>
            <a:pPr marL="0" indent="0" algn="ctr">
              <a:buNone/>
            </a:pPr>
            <a:r>
              <a:rPr lang="en-US" sz="6600" b="0" dirty="0"/>
              <a:t>In Handout #10, read through </a:t>
            </a:r>
            <a:br>
              <a:rPr lang="en-US" sz="6600" b="0" dirty="0"/>
            </a:br>
            <a:r>
              <a:rPr lang="en-US" sz="6600" b="0" i="1" dirty="0"/>
              <a:t>The Power of Questions </a:t>
            </a:r>
            <a:r>
              <a:rPr lang="en-US" sz="6600" b="0" dirty="0"/>
              <a:t>(Cashman 2012)</a:t>
            </a:r>
          </a:p>
          <a:p>
            <a:pPr marL="0" indent="0" algn="ctr">
              <a:buNone/>
            </a:pPr>
            <a:r>
              <a:rPr lang="en-US" sz="6600" b="0" dirty="0"/>
              <a:t>Then discuss how your team might grow if you asked better questions?</a:t>
            </a:r>
          </a:p>
        </p:txBody>
      </p:sp>
      <p:pic>
        <p:nvPicPr>
          <p:cNvPr id="5" name="Content Placeholder 4">
            <a:extLst>
              <a:ext uri="{FF2B5EF4-FFF2-40B4-BE49-F238E27FC236}">
                <a16:creationId xmlns:a16="http://schemas.microsoft.com/office/drawing/2014/main" id="{40E4CFE6-8215-DF4E-B52E-7043A07202FD}"/>
              </a:ext>
              <a:ext uri="{C183D7F6-B498-43B3-948B-1728B52AA6E4}">
                <adec:decorative xmlns:adec="http://schemas.microsoft.com/office/drawing/2017/decorative" val="1"/>
              </a:ext>
            </a:extLst>
          </p:cNvPr>
          <p:cNvPicPr>
            <a:picLocks noGrp="1" noChangeAspect="1"/>
          </p:cNvPicPr>
          <p:nvPr>
            <p:ph sz="half" idx="2"/>
          </p:nvPr>
        </p:nvPicPr>
        <p:blipFill>
          <a:blip r:embed="rId2"/>
          <a:stretch>
            <a:fillRect/>
          </a:stretch>
        </p:blipFill>
        <p:spPr>
          <a:xfrm>
            <a:off x="13716000" y="288449"/>
            <a:ext cx="4257040" cy="24325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439634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A70AE-936C-C742-A4E0-63C1F8337024}"/>
              </a:ext>
            </a:extLst>
          </p:cNvPr>
          <p:cNvSpPr>
            <a:spLocks noGrp="1"/>
          </p:cNvSpPr>
          <p:nvPr>
            <p:ph type="title"/>
          </p:nvPr>
        </p:nvSpPr>
        <p:spPr/>
        <p:txBody>
          <a:bodyPr>
            <a:normAutofit/>
          </a:bodyPr>
          <a:lstStyle/>
          <a:p>
            <a:r>
              <a:rPr lang="en-US" sz="7200" b="0" dirty="0"/>
              <a:t>Questioning Tips</a:t>
            </a:r>
            <a:endParaRPr lang="en-US" sz="7200" dirty="0"/>
          </a:p>
        </p:txBody>
      </p:sp>
      <p:sp>
        <p:nvSpPr>
          <p:cNvPr id="3" name="Content Placeholder 2">
            <a:extLst>
              <a:ext uri="{FF2B5EF4-FFF2-40B4-BE49-F238E27FC236}">
                <a16:creationId xmlns:a16="http://schemas.microsoft.com/office/drawing/2014/main" id="{6D292620-CA81-1D4B-85A1-BFA96F0DD98A}"/>
              </a:ext>
            </a:extLst>
          </p:cNvPr>
          <p:cNvSpPr>
            <a:spLocks noGrp="1"/>
          </p:cNvSpPr>
          <p:nvPr>
            <p:ph sz="quarter" idx="13"/>
          </p:nvPr>
        </p:nvSpPr>
        <p:spPr>
          <a:xfrm>
            <a:off x="914400" y="2598738"/>
            <a:ext cx="16992600" cy="5630862"/>
          </a:xfrm>
        </p:spPr>
        <p:txBody>
          <a:bodyPr>
            <a:normAutofit/>
          </a:bodyPr>
          <a:lstStyle/>
          <a:p>
            <a:pPr marL="0" indent="0">
              <a:spcBef>
                <a:spcPts val="0"/>
              </a:spcBef>
              <a:spcAft>
                <a:spcPts val="1800"/>
              </a:spcAft>
              <a:buNone/>
            </a:pPr>
            <a:r>
              <a:rPr lang="en-US" sz="4200" b="0" dirty="0"/>
              <a:t>“Imagine yourself in your next team meeting. Observe and check your impulses to be the </a:t>
            </a:r>
            <a:r>
              <a:rPr lang="en-US" sz="4200" b="0" i="1" dirty="0"/>
              <a:t>Knower</a:t>
            </a:r>
            <a:r>
              <a:rPr lang="en-US" sz="4200" b="0" dirty="0"/>
              <a:t>, the expert, the problem solver, or the holder of the most seasoned experiences and perspectives. See yourself using questions to:</a:t>
            </a:r>
          </a:p>
          <a:p>
            <a:pPr lvl="0">
              <a:spcBef>
                <a:spcPts val="0"/>
              </a:spcBef>
              <a:spcAft>
                <a:spcPts val="1800"/>
              </a:spcAft>
            </a:pPr>
            <a:r>
              <a:rPr lang="en-US" sz="4200" b="0" dirty="0"/>
              <a:t>Challenge yourself to look at solutions from a different point of view</a:t>
            </a:r>
          </a:p>
          <a:p>
            <a:pPr lvl="0">
              <a:spcBef>
                <a:spcPts val="0"/>
              </a:spcBef>
              <a:spcAft>
                <a:spcPts val="1800"/>
              </a:spcAft>
            </a:pPr>
            <a:r>
              <a:rPr lang="en-US" sz="4200" b="0" dirty="0"/>
              <a:t>Stay in the state of curiosity longer to sort out where you are coming from</a:t>
            </a:r>
          </a:p>
          <a:p>
            <a:pPr lvl="0">
              <a:spcBef>
                <a:spcPts val="0"/>
              </a:spcBef>
              <a:spcAft>
                <a:spcPts val="1800"/>
              </a:spcAft>
            </a:pPr>
            <a:r>
              <a:rPr lang="en-US" sz="4200" b="0" dirty="0"/>
              <a:t>Probe deeper into motivations, perspectives, and experiences</a:t>
            </a:r>
          </a:p>
        </p:txBody>
      </p:sp>
      <p:sp>
        <p:nvSpPr>
          <p:cNvPr id="5" name="Content Placeholder 4">
            <a:extLst>
              <a:ext uri="{FF2B5EF4-FFF2-40B4-BE49-F238E27FC236}">
                <a16:creationId xmlns:a16="http://schemas.microsoft.com/office/drawing/2014/main" id="{D43ED0B1-254F-7E41-B5C2-C35FA622754A}"/>
              </a:ext>
            </a:extLst>
          </p:cNvPr>
          <p:cNvSpPr>
            <a:spLocks noGrp="1"/>
          </p:cNvSpPr>
          <p:nvPr>
            <p:ph sz="quarter" idx="15"/>
          </p:nvPr>
        </p:nvSpPr>
        <p:spPr>
          <a:xfrm>
            <a:off x="12573000" y="8999061"/>
            <a:ext cx="5334000" cy="875982"/>
          </a:xfrm>
        </p:spPr>
        <p:txBody>
          <a:bodyPr>
            <a:normAutofit/>
          </a:bodyPr>
          <a:lstStyle/>
          <a:p>
            <a:pPr marL="0" indent="0" algn="r">
              <a:buNone/>
            </a:pPr>
            <a:r>
              <a:rPr lang="en-US" sz="4000" b="0" dirty="0"/>
              <a:t>Cashman 2012</a:t>
            </a:r>
          </a:p>
        </p:txBody>
      </p:sp>
      <p:pic>
        <p:nvPicPr>
          <p:cNvPr id="6" name="Content Placeholder 5">
            <a:extLst>
              <a:ext uri="{FF2B5EF4-FFF2-40B4-BE49-F238E27FC236}">
                <a16:creationId xmlns:a16="http://schemas.microsoft.com/office/drawing/2014/main" id="{EDEAA8D8-6AA5-D94C-AB86-1A3D2B420CCB}"/>
              </a:ext>
              <a:ext uri="{C183D7F6-B498-43B3-948B-1728B52AA6E4}">
                <adec:decorative xmlns:adec="http://schemas.microsoft.com/office/drawing/2017/decorative" val="1"/>
              </a:ext>
            </a:extLst>
          </p:cNvPr>
          <p:cNvPicPr>
            <a:picLocks noGrp="1" noChangeAspect="1"/>
          </p:cNvPicPr>
          <p:nvPr>
            <p:ph sz="quarter" idx="14"/>
          </p:nvPr>
        </p:nvPicPr>
        <p:blipFill>
          <a:blip r:embed="rId2"/>
          <a:stretch>
            <a:fillRect/>
          </a:stretch>
        </p:blipFill>
        <p:spPr>
          <a:xfrm>
            <a:off x="15514320" y="411957"/>
            <a:ext cx="2392680" cy="1865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217066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39D75-AE3E-2E49-BE1D-C535E018EEA0}"/>
              </a:ext>
            </a:extLst>
          </p:cNvPr>
          <p:cNvSpPr>
            <a:spLocks noGrp="1"/>
          </p:cNvSpPr>
          <p:nvPr>
            <p:ph type="title"/>
          </p:nvPr>
        </p:nvSpPr>
        <p:spPr/>
        <p:txBody>
          <a:bodyPr/>
          <a:lstStyle/>
          <a:p>
            <a:r>
              <a:rPr lang="en-US" b="0" dirty="0"/>
              <a:t>When Faced with Complexity and Ambiguity</a:t>
            </a:r>
            <a:endParaRPr lang="en-US" dirty="0"/>
          </a:p>
        </p:txBody>
      </p:sp>
      <p:sp>
        <p:nvSpPr>
          <p:cNvPr id="3" name="Content Placeholder 2">
            <a:extLst>
              <a:ext uri="{FF2B5EF4-FFF2-40B4-BE49-F238E27FC236}">
                <a16:creationId xmlns:a16="http://schemas.microsoft.com/office/drawing/2014/main" id="{840983CA-51EF-BC47-80F1-28700620BA71}"/>
              </a:ext>
            </a:extLst>
          </p:cNvPr>
          <p:cNvSpPr>
            <a:spLocks noGrp="1"/>
          </p:cNvSpPr>
          <p:nvPr>
            <p:ph sz="quarter" idx="13"/>
          </p:nvPr>
        </p:nvSpPr>
        <p:spPr>
          <a:xfrm>
            <a:off x="914400" y="2126457"/>
            <a:ext cx="16992600" cy="6789036"/>
          </a:xfrm>
        </p:spPr>
        <p:txBody>
          <a:bodyPr>
            <a:noAutofit/>
          </a:bodyPr>
          <a:lstStyle/>
          <a:p>
            <a:pPr marL="0" indent="0">
              <a:buNone/>
            </a:pPr>
            <a:r>
              <a:rPr lang="en-US" sz="5400" b="0" dirty="0">
                <a:solidFill>
                  <a:srgbClr val="0253FF"/>
                </a:solidFill>
              </a:rPr>
              <a:t>Step back </a:t>
            </a:r>
            <a:r>
              <a:rPr lang="en-US" sz="5400" b="0" dirty="0"/>
              <a:t>for intense focused inquiry:</a:t>
            </a:r>
          </a:p>
          <a:p>
            <a:r>
              <a:rPr lang="en-US" sz="5400" b="0" dirty="0"/>
              <a:t>Questioning</a:t>
            </a:r>
          </a:p>
          <a:p>
            <a:r>
              <a:rPr lang="en-US" sz="5400" b="0" dirty="0"/>
              <a:t>Observing</a:t>
            </a:r>
          </a:p>
          <a:p>
            <a:r>
              <a:rPr lang="en-US" sz="5400" b="0" dirty="0"/>
              <a:t>Experimenting</a:t>
            </a:r>
          </a:p>
          <a:p>
            <a:r>
              <a:rPr lang="en-US" sz="5400" b="0" dirty="0"/>
              <a:t>Listening</a:t>
            </a:r>
          </a:p>
          <a:p>
            <a:r>
              <a:rPr lang="en-US" sz="5400" b="0" dirty="0"/>
              <a:t>Evaluating</a:t>
            </a:r>
          </a:p>
          <a:p>
            <a:pPr marL="0" indent="0" algn="ctr">
              <a:buNone/>
            </a:pPr>
            <a:r>
              <a:rPr lang="en-US" sz="5400" b="0" dirty="0"/>
              <a:t>A continuous loop of reflection and action followed by </a:t>
            </a:r>
            <a:r>
              <a:rPr lang="en-US" sz="5400" b="0" i="1" dirty="0">
                <a:solidFill>
                  <a:srgbClr val="1249FF"/>
                </a:solidFill>
              </a:rPr>
              <a:t>more disciplined </a:t>
            </a:r>
            <a:r>
              <a:rPr lang="en-US" sz="5400" b="0" dirty="0">
                <a:solidFill>
                  <a:srgbClr val="0253FF"/>
                </a:solidFill>
              </a:rPr>
              <a:t>reflection</a:t>
            </a:r>
            <a:r>
              <a:rPr lang="en-US" sz="5400" b="0" dirty="0"/>
              <a:t> </a:t>
            </a:r>
            <a:r>
              <a:rPr lang="en-US" sz="5400" b="0" dirty="0">
                <a:solidFill>
                  <a:srgbClr val="0253FF"/>
                </a:solidFill>
              </a:rPr>
              <a:t>and action</a:t>
            </a:r>
          </a:p>
        </p:txBody>
      </p:sp>
      <p:sp>
        <p:nvSpPr>
          <p:cNvPr id="5" name="Content Placeholder 4">
            <a:extLst>
              <a:ext uri="{FF2B5EF4-FFF2-40B4-BE49-F238E27FC236}">
                <a16:creationId xmlns:a16="http://schemas.microsoft.com/office/drawing/2014/main" id="{E7A8805A-ED97-C647-8174-149842AB567E}"/>
              </a:ext>
            </a:extLst>
          </p:cNvPr>
          <p:cNvSpPr>
            <a:spLocks noGrp="1"/>
          </p:cNvSpPr>
          <p:nvPr>
            <p:ph sz="quarter" idx="15"/>
          </p:nvPr>
        </p:nvSpPr>
        <p:spPr>
          <a:xfrm>
            <a:off x="12573000" y="9482772"/>
            <a:ext cx="5334000" cy="784542"/>
          </a:xfrm>
        </p:spPr>
        <p:txBody>
          <a:bodyPr>
            <a:normAutofit/>
          </a:bodyPr>
          <a:lstStyle/>
          <a:p>
            <a:pPr marL="0" indent="0" algn="r">
              <a:buNone/>
            </a:pPr>
            <a:r>
              <a:rPr lang="en-US" sz="4000" b="0" dirty="0"/>
              <a:t>Cashman 2012</a:t>
            </a:r>
          </a:p>
        </p:txBody>
      </p:sp>
      <p:pic>
        <p:nvPicPr>
          <p:cNvPr id="6" name="Content Placeholder 5">
            <a:extLst>
              <a:ext uri="{FF2B5EF4-FFF2-40B4-BE49-F238E27FC236}">
                <a16:creationId xmlns:a16="http://schemas.microsoft.com/office/drawing/2014/main" id="{5E38B698-B3A0-2443-AF09-606C055CD99D}"/>
              </a:ext>
              <a:ext uri="{C183D7F6-B498-43B3-948B-1728B52AA6E4}">
                <adec:decorative xmlns:adec="http://schemas.microsoft.com/office/drawing/2017/decorative" val="1"/>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rot="1141519">
            <a:off x="10693615" y="3558196"/>
            <a:ext cx="2691973" cy="4100564"/>
          </a:xfrm>
          <a:prstGeom prst="rect">
            <a:avLst/>
          </a:prstGeom>
          <a:effectLst>
            <a:outerShdw blurRad="114300" dist="38100" dir="2700000" sx="101000" sy="101000" algn="tl" rotWithShape="0">
              <a:prstClr val="black">
                <a:alpha val="40000"/>
              </a:prstClr>
            </a:outerShdw>
          </a:effectLst>
        </p:spPr>
      </p:pic>
    </p:spTree>
    <p:extLst>
      <p:ext uri="{BB962C8B-B14F-4D97-AF65-F5344CB8AC3E}">
        <p14:creationId xmlns:p14="http://schemas.microsoft.com/office/powerpoint/2010/main" val="353542492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C5BE5-6F35-B740-9881-5396F52F1E5A}"/>
              </a:ext>
            </a:extLst>
          </p:cNvPr>
          <p:cNvSpPr>
            <a:spLocks noGrp="1"/>
          </p:cNvSpPr>
          <p:nvPr>
            <p:ph type="title"/>
          </p:nvPr>
        </p:nvSpPr>
        <p:spPr>
          <a:xfrm>
            <a:off x="2286000" y="287079"/>
            <a:ext cx="13716000" cy="1839378"/>
          </a:xfrm>
        </p:spPr>
        <p:txBody>
          <a:bodyPr>
            <a:normAutofit/>
          </a:bodyPr>
          <a:lstStyle/>
          <a:p>
            <a:r>
              <a:rPr lang="en-US" sz="7200" b="0" dirty="0"/>
              <a:t>Supports for Psychological Safety</a:t>
            </a:r>
          </a:p>
        </p:txBody>
      </p:sp>
      <p:sp>
        <p:nvSpPr>
          <p:cNvPr id="3" name="Content Placeholder 2">
            <a:extLst>
              <a:ext uri="{FF2B5EF4-FFF2-40B4-BE49-F238E27FC236}">
                <a16:creationId xmlns:a16="http://schemas.microsoft.com/office/drawing/2014/main" id="{E96193DC-E9BB-D545-9523-5CBDD4B3C44D}"/>
              </a:ext>
            </a:extLst>
          </p:cNvPr>
          <p:cNvSpPr>
            <a:spLocks noGrp="1"/>
          </p:cNvSpPr>
          <p:nvPr>
            <p:ph idx="1"/>
          </p:nvPr>
        </p:nvSpPr>
        <p:spPr>
          <a:xfrm>
            <a:off x="1432560" y="2126457"/>
            <a:ext cx="12710160" cy="5974080"/>
          </a:xfrm>
        </p:spPr>
        <p:txBody>
          <a:bodyPr>
            <a:noAutofit/>
          </a:bodyPr>
          <a:lstStyle/>
          <a:p>
            <a:pPr marL="1114425" indent="-1114425">
              <a:buFont typeface="+mj-lt"/>
              <a:buAutoNum type="arabicPeriod"/>
            </a:pPr>
            <a:r>
              <a:rPr lang="en-US" sz="5400" b="0" dirty="0"/>
              <a:t>Framing</a:t>
            </a:r>
          </a:p>
          <a:p>
            <a:pPr marL="1114425" indent="-1114425">
              <a:buFont typeface="+mj-lt"/>
              <a:buAutoNum type="arabicPeriod"/>
            </a:pPr>
            <a:r>
              <a:rPr lang="en-US" sz="5400" b="0" dirty="0"/>
              <a:t>Radical Transparency/ Extreme Candor</a:t>
            </a:r>
          </a:p>
          <a:p>
            <a:pPr marL="1114425" indent="-1114425">
              <a:buFont typeface="+mj-lt"/>
              <a:buAutoNum type="arabicPeriod"/>
            </a:pPr>
            <a:r>
              <a:rPr lang="en-US" sz="5400" b="0" dirty="0"/>
              <a:t>Humility and Inquiry</a:t>
            </a:r>
          </a:p>
          <a:p>
            <a:pPr marL="600075" lvl="1" indent="0">
              <a:buNone/>
            </a:pPr>
            <a:r>
              <a:rPr lang="en-US" sz="5400" b="0" dirty="0"/>
              <a:t>a. Situational humility</a:t>
            </a:r>
          </a:p>
          <a:p>
            <a:pPr marL="600075" lvl="1" indent="0">
              <a:buNone/>
            </a:pPr>
            <a:r>
              <a:rPr lang="en-US" sz="5400" b="0" dirty="0"/>
              <a:t>b. Proactive inquiry</a:t>
            </a:r>
          </a:p>
          <a:p>
            <a:pPr marL="1114425" indent="-1114425">
              <a:buFont typeface="+mj-lt"/>
              <a:buAutoNum type="arabicPeriod"/>
            </a:pPr>
            <a:r>
              <a:rPr lang="en-US" sz="5400" b="0" dirty="0"/>
              <a:t>Essential (Authentic) questions</a:t>
            </a:r>
          </a:p>
        </p:txBody>
      </p:sp>
      <p:pic>
        <p:nvPicPr>
          <p:cNvPr id="7" name="Picture 6">
            <a:extLst>
              <a:ext uri="{FF2B5EF4-FFF2-40B4-BE49-F238E27FC236}">
                <a16:creationId xmlns:a16="http://schemas.microsoft.com/office/drawing/2014/main" id="{328915DD-8C85-F440-A54F-2623019C50D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858750" y="6476523"/>
            <a:ext cx="5124450" cy="3581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49284654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B4FE730-697D-194C-91CF-DA653F9B427B}"/>
              </a:ext>
            </a:extLst>
          </p:cNvPr>
          <p:cNvSpPr>
            <a:spLocks noGrp="1"/>
          </p:cNvSpPr>
          <p:nvPr>
            <p:ph type="title"/>
          </p:nvPr>
        </p:nvSpPr>
        <p:spPr>
          <a:xfrm>
            <a:off x="0" y="340550"/>
            <a:ext cx="18288000" cy="1839378"/>
          </a:xfrm>
        </p:spPr>
        <p:txBody>
          <a:bodyPr>
            <a:normAutofit/>
          </a:bodyPr>
          <a:lstStyle/>
          <a:p>
            <a:r>
              <a:rPr lang="en-US" sz="7200" b="0" dirty="0"/>
              <a:t>Accountability and Psychological Safety</a:t>
            </a:r>
          </a:p>
        </p:txBody>
      </p:sp>
      <p:pic>
        <p:nvPicPr>
          <p:cNvPr id="15" name="Content Placeholder 14" descr="Psychological Safety vs Accountability">
            <a:extLst>
              <a:ext uri="{FF2B5EF4-FFF2-40B4-BE49-F238E27FC236}">
                <a16:creationId xmlns:a16="http://schemas.microsoft.com/office/drawing/2014/main" id="{25CFC76A-CA95-7742-A743-658E4442E597}"/>
              </a:ext>
            </a:extLst>
          </p:cNvPr>
          <p:cNvPicPr>
            <a:picLocks noGrp="1" noChangeAspect="1"/>
          </p:cNvPicPr>
          <p:nvPr>
            <p:ph sz="half" idx="1"/>
          </p:nvPr>
        </p:nvPicPr>
        <p:blipFill>
          <a:blip r:embed="rId3"/>
          <a:stretch>
            <a:fillRect/>
          </a:stretch>
        </p:blipFill>
        <p:spPr>
          <a:xfrm>
            <a:off x="4758321" y="2179928"/>
            <a:ext cx="8771355" cy="7487211"/>
          </a:xfrm>
        </p:spPr>
      </p:pic>
      <p:sp>
        <p:nvSpPr>
          <p:cNvPr id="17" name="Content Placeholder 16" hidden="1">
            <a:extLst>
              <a:ext uri="{FF2B5EF4-FFF2-40B4-BE49-F238E27FC236}">
                <a16:creationId xmlns:a16="http://schemas.microsoft.com/office/drawing/2014/main" id="{826781AF-EC2B-E240-985E-032C2E2409F0}"/>
              </a:ext>
            </a:extLst>
          </p:cNvPr>
          <p:cNvSpPr>
            <a:spLocks noGrp="1"/>
          </p:cNvSpPr>
          <p:nvPr>
            <p:ph sz="half" idx="2"/>
          </p:nvPr>
        </p:nvSpPr>
        <p:spPr/>
        <p:txBody>
          <a:bodyPr>
            <a:normAutofit fontScale="47500" lnSpcReduction="20000"/>
          </a:bodyPr>
          <a:lstStyle/>
          <a:p>
            <a:pPr lvl="0"/>
            <a:r>
              <a:rPr lang="en-US" sz="4400" u="sng" dirty="0"/>
              <a:t>Lower left (Apathy Zone) </a:t>
            </a:r>
            <a:r>
              <a:rPr lang="en-US" sz="4400" dirty="0"/>
              <a:t>– employees tend to be apathetic about their work…jockeying for position rather than accomplishing shared goals….. large, top heavy bureaucracies where people can and do figure out how to perform their jobs with a minimum of effort.</a:t>
            </a:r>
          </a:p>
          <a:p>
            <a:pPr lvl="0"/>
            <a:endParaRPr lang="en-US" sz="4400" dirty="0"/>
          </a:p>
          <a:p>
            <a:pPr lvl="0"/>
            <a:r>
              <a:rPr lang="en-US" sz="4400" u="sng" dirty="0"/>
              <a:t>Upper left (Comfort Zone) </a:t>
            </a:r>
            <a:r>
              <a:rPr lang="en-US" sz="4400" dirty="0"/>
              <a:t>– people enjoy working with one another, are genuinely convivial, but rarely feel challenged.  Thus, they seldom work hard….family businesses and government agencies fall into this quadrant….comfortable being themselves but don’t see a compelling reason to seek additional challenge….</a:t>
            </a:r>
            <a:r>
              <a:rPr lang="en-US" sz="4400" i="1" dirty="0"/>
              <a:t>comfort zone.</a:t>
            </a:r>
          </a:p>
          <a:p>
            <a:pPr lvl="0"/>
            <a:endParaRPr lang="en-US" sz="4400" dirty="0"/>
          </a:p>
          <a:p>
            <a:pPr lvl="0"/>
            <a:r>
              <a:rPr lang="en-US" sz="4400" u="sng" dirty="0"/>
              <a:t>Lower right (Anxiety Zone) </a:t>
            </a:r>
            <a:r>
              <a:rPr lang="en-US" sz="4400" dirty="0"/>
              <a:t>– far too common….They are     breeding grounds for anxiety.  Managers in these organizations have unfortunately confused setting high standards with good management…..mistaken …belief that intense performance pressure is the best way to ensure processes, or ask for help.  This can work – as long as the work is both clear-cut and individualistic.</a:t>
            </a:r>
          </a:p>
          <a:p>
            <a:pPr lvl="0"/>
            <a:endParaRPr lang="en-US" sz="4400" dirty="0"/>
          </a:p>
          <a:p>
            <a:r>
              <a:rPr lang="en-US" sz="4400" u="sng" dirty="0"/>
              <a:t>Upper right (Learning Zone) </a:t>
            </a:r>
            <a:r>
              <a:rPr lang="en-US" sz="4400" dirty="0"/>
              <a:t>– people can easily collaborate, learn from each other, and get the job done </a:t>
            </a:r>
          </a:p>
          <a:p>
            <a:pPr marL="0" indent="0">
              <a:buNone/>
            </a:pPr>
            <a:endParaRPr lang="en-US" dirty="0"/>
          </a:p>
        </p:txBody>
      </p:sp>
      <p:sp>
        <p:nvSpPr>
          <p:cNvPr id="18" name="Content Placeholder 2">
            <a:extLst>
              <a:ext uri="{FF2B5EF4-FFF2-40B4-BE49-F238E27FC236}">
                <a16:creationId xmlns:a16="http://schemas.microsoft.com/office/drawing/2014/main" id="{DA89B5D2-8BF4-5B40-8D69-9C851F474E0A}"/>
              </a:ext>
            </a:extLst>
          </p:cNvPr>
          <p:cNvSpPr txBox="1">
            <a:spLocks/>
          </p:cNvSpPr>
          <p:nvPr/>
        </p:nvSpPr>
        <p:spPr>
          <a:xfrm>
            <a:off x="13730037" y="9365294"/>
            <a:ext cx="4948990" cy="1076824"/>
          </a:xfrm>
          <a:prstGeom prst="rect">
            <a:avLst/>
          </a:prstGeom>
        </p:spPr>
        <p:txBody>
          <a:bodyPr/>
          <a:lstStyle>
            <a:lvl1pPr marL="514350" indent="-514350" algn="l" defTabSz="685800" rtl="0" eaLnBrk="1" latinLnBrk="0" hangingPunct="1">
              <a:spcBef>
                <a:spcPct val="20000"/>
              </a:spcBef>
              <a:buFont typeface="Arial"/>
              <a:buChar char="•"/>
              <a:defRPr sz="6000" b="1" kern="1200">
                <a:solidFill>
                  <a:schemeClr val="tx1"/>
                </a:solidFill>
                <a:latin typeface="+mn-lt"/>
                <a:ea typeface="+mn-ea"/>
                <a:cs typeface="+mn-cs"/>
              </a:defRPr>
            </a:lvl1pPr>
            <a:lvl2pPr marL="1114425" indent="-428625" algn="l" defTabSz="685800" rtl="0" eaLnBrk="1" latinLnBrk="0" hangingPunct="1">
              <a:spcBef>
                <a:spcPct val="20000"/>
              </a:spcBef>
              <a:buFont typeface="Arial"/>
              <a:buChar char="–"/>
              <a:defRPr sz="6000" b="1" kern="1200">
                <a:solidFill>
                  <a:schemeClr val="tx1"/>
                </a:solidFill>
                <a:latin typeface="+mn-lt"/>
                <a:ea typeface="+mn-ea"/>
                <a:cs typeface="+mn-cs"/>
              </a:defRPr>
            </a:lvl2pPr>
            <a:lvl3pPr marL="1714500" indent="-342900" algn="l" defTabSz="685800" rtl="0" eaLnBrk="1" latinLnBrk="0" hangingPunct="1">
              <a:spcBef>
                <a:spcPct val="20000"/>
              </a:spcBef>
              <a:buFont typeface="Arial"/>
              <a:buChar char="•"/>
              <a:defRPr sz="6000" b="1" kern="1200">
                <a:solidFill>
                  <a:schemeClr val="tx1"/>
                </a:solidFill>
                <a:latin typeface="+mn-lt"/>
                <a:ea typeface="+mn-ea"/>
                <a:cs typeface="+mn-cs"/>
              </a:defRPr>
            </a:lvl3pPr>
            <a:lvl4pPr marL="2400300" indent="-342900" algn="l" defTabSz="685800" rtl="0" eaLnBrk="1" latinLnBrk="0" hangingPunct="1">
              <a:spcBef>
                <a:spcPct val="20000"/>
              </a:spcBef>
              <a:buFont typeface="Arial"/>
              <a:buChar char="–"/>
              <a:defRPr sz="6000" b="1" kern="1200">
                <a:solidFill>
                  <a:schemeClr val="tx1"/>
                </a:solidFill>
                <a:latin typeface="+mn-lt"/>
                <a:ea typeface="+mn-ea"/>
                <a:cs typeface="+mn-cs"/>
              </a:defRPr>
            </a:lvl4pPr>
            <a:lvl5pPr marL="3086100" indent="-342900" algn="l" defTabSz="685800" rtl="0" eaLnBrk="1" latinLnBrk="0" hangingPunct="1">
              <a:spcBef>
                <a:spcPct val="20000"/>
              </a:spcBef>
              <a:buFont typeface="Arial"/>
              <a:buChar char="»"/>
              <a:defRPr sz="6000" b="1" kern="1200">
                <a:solidFill>
                  <a:schemeClr val="tx1"/>
                </a:solidFill>
                <a:latin typeface="+mn-lt"/>
                <a:ea typeface="+mn-ea"/>
                <a:cs typeface="+mn-cs"/>
              </a:defRPr>
            </a:lvl5pPr>
            <a:lvl6pPr marL="3771900" indent="-342900" algn="l" defTabSz="685800" rtl="0" eaLnBrk="1" latinLnBrk="0" hangingPunct="1">
              <a:spcBef>
                <a:spcPct val="20000"/>
              </a:spcBef>
              <a:buFont typeface="Arial"/>
              <a:buChar char="•"/>
              <a:defRPr sz="3000" kern="1200">
                <a:solidFill>
                  <a:schemeClr val="tx1"/>
                </a:solidFill>
                <a:latin typeface="+mn-lt"/>
                <a:ea typeface="+mn-ea"/>
                <a:cs typeface="+mn-cs"/>
              </a:defRPr>
            </a:lvl6pPr>
            <a:lvl7pPr marL="4457700" indent="-342900" algn="l" defTabSz="685800" rtl="0" eaLnBrk="1" latinLnBrk="0" hangingPunct="1">
              <a:spcBef>
                <a:spcPct val="20000"/>
              </a:spcBef>
              <a:buFont typeface="Arial"/>
              <a:buChar char="•"/>
              <a:defRPr sz="3000" kern="1200">
                <a:solidFill>
                  <a:schemeClr val="tx1"/>
                </a:solidFill>
                <a:latin typeface="+mn-lt"/>
                <a:ea typeface="+mn-ea"/>
                <a:cs typeface="+mn-cs"/>
              </a:defRPr>
            </a:lvl7pPr>
            <a:lvl8pPr marL="5143500" indent="-342900" algn="l" defTabSz="685800" rtl="0" eaLnBrk="1" latinLnBrk="0" hangingPunct="1">
              <a:spcBef>
                <a:spcPct val="20000"/>
              </a:spcBef>
              <a:buFont typeface="Arial"/>
              <a:buChar char="•"/>
              <a:defRPr sz="3000" kern="1200">
                <a:solidFill>
                  <a:schemeClr val="tx1"/>
                </a:solidFill>
                <a:latin typeface="+mn-lt"/>
                <a:ea typeface="+mn-ea"/>
                <a:cs typeface="+mn-cs"/>
              </a:defRPr>
            </a:lvl8pPr>
            <a:lvl9pPr marL="5829300" indent="-342900" algn="l" defTabSz="685800" rtl="0" eaLnBrk="1" latinLnBrk="0" hangingPunct="1">
              <a:spcBef>
                <a:spcPct val="20000"/>
              </a:spcBef>
              <a:buFont typeface="Arial"/>
              <a:buChar char="•"/>
              <a:defRPr sz="3000" kern="1200">
                <a:solidFill>
                  <a:schemeClr val="tx1"/>
                </a:solidFill>
                <a:latin typeface="+mn-lt"/>
                <a:ea typeface="+mn-ea"/>
                <a:cs typeface="+mn-cs"/>
              </a:defRPr>
            </a:lvl9pPr>
          </a:lstStyle>
          <a:p>
            <a:pPr marL="0" indent="0">
              <a:buFont typeface="Arial"/>
              <a:buNone/>
            </a:pPr>
            <a:r>
              <a:rPr lang="en-US" sz="4400" b="0" dirty="0"/>
              <a:t>Edmondson 2012</a:t>
            </a:r>
          </a:p>
          <a:p>
            <a:endParaRPr lang="en-US" dirty="0"/>
          </a:p>
        </p:txBody>
      </p:sp>
    </p:spTree>
    <p:extLst>
      <p:ext uri="{BB962C8B-B14F-4D97-AF65-F5344CB8AC3E}">
        <p14:creationId xmlns:p14="http://schemas.microsoft.com/office/powerpoint/2010/main" val="378812091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01FFEDF-DE22-C04C-9444-71645A5FD4FA}"/>
              </a:ext>
            </a:extLst>
          </p:cNvPr>
          <p:cNvSpPr>
            <a:spLocks noGrp="1"/>
          </p:cNvSpPr>
          <p:nvPr>
            <p:ph type="title"/>
          </p:nvPr>
        </p:nvSpPr>
        <p:spPr/>
        <p:txBody>
          <a:bodyPr/>
          <a:lstStyle/>
          <a:p>
            <a:r>
              <a:rPr lang="en-US" dirty="0"/>
              <a:t>Safe Environments 1</a:t>
            </a:r>
          </a:p>
        </p:txBody>
      </p:sp>
      <p:sp>
        <p:nvSpPr>
          <p:cNvPr id="3" name="Content Placeholder 2">
            <a:extLst>
              <a:ext uri="{FF2B5EF4-FFF2-40B4-BE49-F238E27FC236}">
                <a16:creationId xmlns:a16="http://schemas.microsoft.com/office/drawing/2014/main" id="{B5D0C90D-121D-6F45-B76B-1064ADDC7A79}"/>
              </a:ext>
            </a:extLst>
          </p:cNvPr>
          <p:cNvSpPr>
            <a:spLocks noGrp="1"/>
          </p:cNvSpPr>
          <p:nvPr>
            <p:ph sz="quarter" idx="13"/>
          </p:nvPr>
        </p:nvSpPr>
        <p:spPr>
          <a:xfrm>
            <a:off x="914400" y="411957"/>
            <a:ext cx="16459200" cy="5630862"/>
          </a:xfrm>
        </p:spPr>
        <p:txBody>
          <a:bodyPr>
            <a:normAutofit/>
          </a:bodyPr>
          <a:lstStyle/>
          <a:p>
            <a:pPr marL="0" indent="0" algn="ctr">
              <a:buNone/>
            </a:pPr>
            <a:r>
              <a:rPr lang="en-US" sz="6600" b="0" dirty="0"/>
              <a:t>In psychologically safe environments, </a:t>
            </a:r>
            <a:br>
              <a:rPr lang="en-US" sz="6600" b="0" dirty="0"/>
            </a:br>
            <a:r>
              <a:rPr lang="en-US" sz="6600" b="0" dirty="0"/>
              <a:t>people are willing to offer ideas, questions, and concerns. They are even willing to fail, and when they do…</a:t>
            </a:r>
            <a:endParaRPr lang="en-US" sz="6600" dirty="0"/>
          </a:p>
        </p:txBody>
      </p:sp>
      <p:sp>
        <p:nvSpPr>
          <p:cNvPr id="6" name="Content Placeholder 2">
            <a:extLst>
              <a:ext uri="{FF2B5EF4-FFF2-40B4-BE49-F238E27FC236}">
                <a16:creationId xmlns:a16="http://schemas.microsoft.com/office/drawing/2014/main" id="{B8183394-2E01-C04D-A842-92C6F20BB9AF}"/>
              </a:ext>
            </a:extLst>
          </p:cNvPr>
          <p:cNvSpPr txBox="1">
            <a:spLocks/>
          </p:cNvSpPr>
          <p:nvPr/>
        </p:nvSpPr>
        <p:spPr>
          <a:xfrm>
            <a:off x="13730037" y="9365294"/>
            <a:ext cx="4948990" cy="1076824"/>
          </a:xfrm>
          <a:prstGeom prst="rect">
            <a:avLst/>
          </a:prstGeom>
        </p:spPr>
        <p:txBody>
          <a:bodyPr/>
          <a:lstStyle>
            <a:lvl1pPr marL="514350" indent="-514350" algn="l" defTabSz="685800" rtl="0" eaLnBrk="1" latinLnBrk="0" hangingPunct="1">
              <a:spcBef>
                <a:spcPct val="20000"/>
              </a:spcBef>
              <a:buFont typeface="Arial"/>
              <a:buChar char="•"/>
              <a:defRPr sz="6000" b="1" kern="1200">
                <a:solidFill>
                  <a:schemeClr val="tx1"/>
                </a:solidFill>
                <a:latin typeface="+mn-lt"/>
                <a:ea typeface="+mn-ea"/>
                <a:cs typeface="+mn-cs"/>
              </a:defRPr>
            </a:lvl1pPr>
            <a:lvl2pPr marL="1114425" indent="-428625" algn="l" defTabSz="685800" rtl="0" eaLnBrk="1" latinLnBrk="0" hangingPunct="1">
              <a:spcBef>
                <a:spcPct val="20000"/>
              </a:spcBef>
              <a:buFont typeface="Arial"/>
              <a:buChar char="–"/>
              <a:defRPr sz="6000" b="1" kern="1200">
                <a:solidFill>
                  <a:schemeClr val="tx1"/>
                </a:solidFill>
                <a:latin typeface="+mn-lt"/>
                <a:ea typeface="+mn-ea"/>
                <a:cs typeface="+mn-cs"/>
              </a:defRPr>
            </a:lvl2pPr>
            <a:lvl3pPr marL="1714500" indent="-342900" algn="l" defTabSz="685800" rtl="0" eaLnBrk="1" latinLnBrk="0" hangingPunct="1">
              <a:spcBef>
                <a:spcPct val="20000"/>
              </a:spcBef>
              <a:buFont typeface="Arial"/>
              <a:buChar char="•"/>
              <a:defRPr sz="6000" b="1" kern="1200">
                <a:solidFill>
                  <a:schemeClr val="tx1"/>
                </a:solidFill>
                <a:latin typeface="+mn-lt"/>
                <a:ea typeface="+mn-ea"/>
                <a:cs typeface="+mn-cs"/>
              </a:defRPr>
            </a:lvl3pPr>
            <a:lvl4pPr marL="2400300" indent="-342900" algn="l" defTabSz="685800" rtl="0" eaLnBrk="1" latinLnBrk="0" hangingPunct="1">
              <a:spcBef>
                <a:spcPct val="20000"/>
              </a:spcBef>
              <a:buFont typeface="Arial"/>
              <a:buChar char="–"/>
              <a:defRPr sz="6000" b="1" kern="1200">
                <a:solidFill>
                  <a:schemeClr val="tx1"/>
                </a:solidFill>
                <a:latin typeface="+mn-lt"/>
                <a:ea typeface="+mn-ea"/>
                <a:cs typeface="+mn-cs"/>
              </a:defRPr>
            </a:lvl4pPr>
            <a:lvl5pPr marL="3086100" indent="-342900" algn="l" defTabSz="685800" rtl="0" eaLnBrk="1" latinLnBrk="0" hangingPunct="1">
              <a:spcBef>
                <a:spcPct val="20000"/>
              </a:spcBef>
              <a:buFont typeface="Arial"/>
              <a:buChar char="»"/>
              <a:defRPr sz="6000" b="1" kern="1200">
                <a:solidFill>
                  <a:schemeClr val="tx1"/>
                </a:solidFill>
                <a:latin typeface="+mn-lt"/>
                <a:ea typeface="+mn-ea"/>
                <a:cs typeface="+mn-cs"/>
              </a:defRPr>
            </a:lvl5pPr>
            <a:lvl6pPr marL="3771900" indent="-342900" algn="l" defTabSz="685800" rtl="0" eaLnBrk="1" latinLnBrk="0" hangingPunct="1">
              <a:spcBef>
                <a:spcPct val="20000"/>
              </a:spcBef>
              <a:buFont typeface="Arial"/>
              <a:buChar char="•"/>
              <a:defRPr sz="3000" kern="1200">
                <a:solidFill>
                  <a:schemeClr val="tx1"/>
                </a:solidFill>
                <a:latin typeface="+mn-lt"/>
                <a:ea typeface="+mn-ea"/>
                <a:cs typeface="+mn-cs"/>
              </a:defRPr>
            </a:lvl6pPr>
            <a:lvl7pPr marL="4457700" indent="-342900" algn="l" defTabSz="685800" rtl="0" eaLnBrk="1" latinLnBrk="0" hangingPunct="1">
              <a:spcBef>
                <a:spcPct val="20000"/>
              </a:spcBef>
              <a:buFont typeface="Arial"/>
              <a:buChar char="•"/>
              <a:defRPr sz="3000" kern="1200">
                <a:solidFill>
                  <a:schemeClr val="tx1"/>
                </a:solidFill>
                <a:latin typeface="+mn-lt"/>
                <a:ea typeface="+mn-ea"/>
                <a:cs typeface="+mn-cs"/>
              </a:defRPr>
            </a:lvl7pPr>
            <a:lvl8pPr marL="5143500" indent="-342900" algn="l" defTabSz="685800" rtl="0" eaLnBrk="1" latinLnBrk="0" hangingPunct="1">
              <a:spcBef>
                <a:spcPct val="20000"/>
              </a:spcBef>
              <a:buFont typeface="Arial"/>
              <a:buChar char="•"/>
              <a:defRPr sz="3000" kern="1200">
                <a:solidFill>
                  <a:schemeClr val="tx1"/>
                </a:solidFill>
                <a:latin typeface="+mn-lt"/>
                <a:ea typeface="+mn-ea"/>
                <a:cs typeface="+mn-cs"/>
              </a:defRPr>
            </a:lvl8pPr>
            <a:lvl9pPr marL="5829300" indent="-342900" algn="l" defTabSz="685800" rtl="0" eaLnBrk="1" latinLnBrk="0" hangingPunct="1">
              <a:spcBef>
                <a:spcPct val="20000"/>
              </a:spcBef>
              <a:buFont typeface="Arial"/>
              <a:buChar char="•"/>
              <a:defRPr sz="3000" kern="1200">
                <a:solidFill>
                  <a:schemeClr val="tx1"/>
                </a:solidFill>
                <a:latin typeface="+mn-lt"/>
                <a:ea typeface="+mn-ea"/>
                <a:cs typeface="+mn-cs"/>
              </a:defRPr>
            </a:lvl9pPr>
          </a:lstStyle>
          <a:p>
            <a:pPr marL="0" indent="0">
              <a:buFont typeface="Arial"/>
              <a:buNone/>
            </a:pPr>
            <a:r>
              <a:rPr lang="en-US" sz="4400" b="0" dirty="0"/>
              <a:t>Edmondson 2012</a:t>
            </a:r>
          </a:p>
          <a:p>
            <a:endParaRPr lang="en-US" dirty="0"/>
          </a:p>
        </p:txBody>
      </p:sp>
    </p:spTree>
    <p:extLst>
      <p:ext uri="{BB962C8B-B14F-4D97-AF65-F5344CB8AC3E}">
        <p14:creationId xmlns:p14="http://schemas.microsoft.com/office/powerpoint/2010/main" val="278186590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01FFEDF-DE22-C04C-9444-71645A5FD4FA}"/>
              </a:ext>
            </a:extLst>
          </p:cNvPr>
          <p:cNvSpPr>
            <a:spLocks noGrp="1"/>
          </p:cNvSpPr>
          <p:nvPr>
            <p:ph type="title"/>
          </p:nvPr>
        </p:nvSpPr>
        <p:spPr/>
        <p:txBody>
          <a:bodyPr/>
          <a:lstStyle/>
          <a:p>
            <a:r>
              <a:rPr lang="en-US" dirty="0"/>
              <a:t>Safe Environments 2</a:t>
            </a:r>
          </a:p>
        </p:txBody>
      </p:sp>
      <p:sp>
        <p:nvSpPr>
          <p:cNvPr id="3" name="Content Placeholder 2">
            <a:extLst>
              <a:ext uri="{FF2B5EF4-FFF2-40B4-BE49-F238E27FC236}">
                <a16:creationId xmlns:a16="http://schemas.microsoft.com/office/drawing/2014/main" id="{B5D0C90D-121D-6F45-B76B-1064ADDC7A79}"/>
              </a:ext>
            </a:extLst>
          </p:cNvPr>
          <p:cNvSpPr>
            <a:spLocks noGrp="1"/>
          </p:cNvSpPr>
          <p:nvPr>
            <p:ph sz="quarter" idx="13"/>
          </p:nvPr>
        </p:nvSpPr>
        <p:spPr>
          <a:xfrm>
            <a:off x="914400" y="411957"/>
            <a:ext cx="16459200" cy="5630862"/>
          </a:xfrm>
        </p:spPr>
        <p:txBody>
          <a:bodyPr>
            <a:normAutofit/>
          </a:bodyPr>
          <a:lstStyle/>
          <a:p>
            <a:pPr marL="0" indent="0" algn="ctr">
              <a:buNone/>
            </a:pPr>
            <a:r>
              <a:rPr lang="en-US" sz="6600" b="0" dirty="0"/>
              <a:t>In psychologically safe environments, </a:t>
            </a:r>
            <a:br>
              <a:rPr lang="en-US" sz="6600" b="0" dirty="0"/>
            </a:br>
            <a:r>
              <a:rPr lang="en-US" sz="6600" b="0" dirty="0"/>
              <a:t>people are willing to offer ideas, questions, and concerns. They are even willing to fail, and when they do…</a:t>
            </a:r>
            <a:endParaRPr lang="en-US" sz="6600" dirty="0"/>
          </a:p>
        </p:txBody>
      </p:sp>
      <p:sp>
        <p:nvSpPr>
          <p:cNvPr id="4" name="Content Placeholder 3">
            <a:extLst>
              <a:ext uri="{FF2B5EF4-FFF2-40B4-BE49-F238E27FC236}">
                <a16:creationId xmlns:a16="http://schemas.microsoft.com/office/drawing/2014/main" id="{8A4DE70A-4086-8444-85AF-E9E1A2F3CDE9}"/>
              </a:ext>
            </a:extLst>
          </p:cNvPr>
          <p:cNvSpPr>
            <a:spLocks noGrp="1"/>
          </p:cNvSpPr>
          <p:nvPr>
            <p:ph sz="quarter" idx="14"/>
          </p:nvPr>
        </p:nvSpPr>
        <p:spPr>
          <a:xfrm>
            <a:off x="6477000" y="5445919"/>
            <a:ext cx="5334000" cy="1193800"/>
          </a:xfrm>
        </p:spPr>
        <p:txBody>
          <a:bodyPr>
            <a:normAutofit lnSpcReduction="10000"/>
          </a:bodyPr>
          <a:lstStyle/>
          <a:p>
            <a:pPr marL="0" indent="0" algn="ctr">
              <a:buNone/>
            </a:pPr>
            <a:r>
              <a:rPr lang="en-US" sz="7500" b="0" dirty="0"/>
              <a:t>THEY LEARN!</a:t>
            </a:r>
          </a:p>
        </p:txBody>
      </p:sp>
      <p:sp>
        <p:nvSpPr>
          <p:cNvPr id="6" name="Content Placeholder 2">
            <a:extLst>
              <a:ext uri="{FF2B5EF4-FFF2-40B4-BE49-F238E27FC236}">
                <a16:creationId xmlns:a16="http://schemas.microsoft.com/office/drawing/2014/main" id="{B8183394-2E01-C04D-A842-92C6F20BB9AF}"/>
              </a:ext>
            </a:extLst>
          </p:cNvPr>
          <p:cNvSpPr txBox="1">
            <a:spLocks/>
          </p:cNvSpPr>
          <p:nvPr/>
        </p:nvSpPr>
        <p:spPr>
          <a:xfrm>
            <a:off x="13730037" y="9365294"/>
            <a:ext cx="4948990" cy="1076824"/>
          </a:xfrm>
          <a:prstGeom prst="rect">
            <a:avLst/>
          </a:prstGeom>
        </p:spPr>
        <p:txBody>
          <a:bodyPr/>
          <a:lstStyle>
            <a:lvl1pPr marL="514350" indent="-514350" algn="l" defTabSz="685800" rtl="0" eaLnBrk="1" latinLnBrk="0" hangingPunct="1">
              <a:spcBef>
                <a:spcPct val="20000"/>
              </a:spcBef>
              <a:buFont typeface="Arial"/>
              <a:buChar char="•"/>
              <a:defRPr sz="6000" b="1" kern="1200">
                <a:solidFill>
                  <a:schemeClr val="tx1"/>
                </a:solidFill>
                <a:latin typeface="+mn-lt"/>
                <a:ea typeface="+mn-ea"/>
                <a:cs typeface="+mn-cs"/>
              </a:defRPr>
            </a:lvl1pPr>
            <a:lvl2pPr marL="1114425" indent="-428625" algn="l" defTabSz="685800" rtl="0" eaLnBrk="1" latinLnBrk="0" hangingPunct="1">
              <a:spcBef>
                <a:spcPct val="20000"/>
              </a:spcBef>
              <a:buFont typeface="Arial"/>
              <a:buChar char="–"/>
              <a:defRPr sz="6000" b="1" kern="1200">
                <a:solidFill>
                  <a:schemeClr val="tx1"/>
                </a:solidFill>
                <a:latin typeface="+mn-lt"/>
                <a:ea typeface="+mn-ea"/>
                <a:cs typeface="+mn-cs"/>
              </a:defRPr>
            </a:lvl2pPr>
            <a:lvl3pPr marL="1714500" indent="-342900" algn="l" defTabSz="685800" rtl="0" eaLnBrk="1" latinLnBrk="0" hangingPunct="1">
              <a:spcBef>
                <a:spcPct val="20000"/>
              </a:spcBef>
              <a:buFont typeface="Arial"/>
              <a:buChar char="•"/>
              <a:defRPr sz="6000" b="1" kern="1200">
                <a:solidFill>
                  <a:schemeClr val="tx1"/>
                </a:solidFill>
                <a:latin typeface="+mn-lt"/>
                <a:ea typeface="+mn-ea"/>
                <a:cs typeface="+mn-cs"/>
              </a:defRPr>
            </a:lvl3pPr>
            <a:lvl4pPr marL="2400300" indent="-342900" algn="l" defTabSz="685800" rtl="0" eaLnBrk="1" latinLnBrk="0" hangingPunct="1">
              <a:spcBef>
                <a:spcPct val="20000"/>
              </a:spcBef>
              <a:buFont typeface="Arial"/>
              <a:buChar char="–"/>
              <a:defRPr sz="6000" b="1" kern="1200">
                <a:solidFill>
                  <a:schemeClr val="tx1"/>
                </a:solidFill>
                <a:latin typeface="+mn-lt"/>
                <a:ea typeface="+mn-ea"/>
                <a:cs typeface="+mn-cs"/>
              </a:defRPr>
            </a:lvl4pPr>
            <a:lvl5pPr marL="3086100" indent="-342900" algn="l" defTabSz="685800" rtl="0" eaLnBrk="1" latinLnBrk="0" hangingPunct="1">
              <a:spcBef>
                <a:spcPct val="20000"/>
              </a:spcBef>
              <a:buFont typeface="Arial"/>
              <a:buChar char="»"/>
              <a:defRPr sz="6000" b="1" kern="1200">
                <a:solidFill>
                  <a:schemeClr val="tx1"/>
                </a:solidFill>
                <a:latin typeface="+mn-lt"/>
                <a:ea typeface="+mn-ea"/>
                <a:cs typeface="+mn-cs"/>
              </a:defRPr>
            </a:lvl5pPr>
            <a:lvl6pPr marL="3771900" indent="-342900" algn="l" defTabSz="685800" rtl="0" eaLnBrk="1" latinLnBrk="0" hangingPunct="1">
              <a:spcBef>
                <a:spcPct val="20000"/>
              </a:spcBef>
              <a:buFont typeface="Arial"/>
              <a:buChar char="•"/>
              <a:defRPr sz="3000" kern="1200">
                <a:solidFill>
                  <a:schemeClr val="tx1"/>
                </a:solidFill>
                <a:latin typeface="+mn-lt"/>
                <a:ea typeface="+mn-ea"/>
                <a:cs typeface="+mn-cs"/>
              </a:defRPr>
            </a:lvl6pPr>
            <a:lvl7pPr marL="4457700" indent="-342900" algn="l" defTabSz="685800" rtl="0" eaLnBrk="1" latinLnBrk="0" hangingPunct="1">
              <a:spcBef>
                <a:spcPct val="20000"/>
              </a:spcBef>
              <a:buFont typeface="Arial"/>
              <a:buChar char="•"/>
              <a:defRPr sz="3000" kern="1200">
                <a:solidFill>
                  <a:schemeClr val="tx1"/>
                </a:solidFill>
                <a:latin typeface="+mn-lt"/>
                <a:ea typeface="+mn-ea"/>
                <a:cs typeface="+mn-cs"/>
              </a:defRPr>
            </a:lvl7pPr>
            <a:lvl8pPr marL="5143500" indent="-342900" algn="l" defTabSz="685800" rtl="0" eaLnBrk="1" latinLnBrk="0" hangingPunct="1">
              <a:spcBef>
                <a:spcPct val="20000"/>
              </a:spcBef>
              <a:buFont typeface="Arial"/>
              <a:buChar char="•"/>
              <a:defRPr sz="3000" kern="1200">
                <a:solidFill>
                  <a:schemeClr val="tx1"/>
                </a:solidFill>
                <a:latin typeface="+mn-lt"/>
                <a:ea typeface="+mn-ea"/>
                <a:cs typeface="+mn-cs"/>
              </a:defRPr>
            </a:lvl8pPr>
            <a:lvl9pPr marL="5829300" indent="-342900" algn="l" defTabSz="685800" rtl="0" eaLnBrk="1" latinLnBrk="0" hangingPunct="1">
              <a:spcBef>
                <a:spcPct val="20000"/>
              </a:spcBef>
              <a:buFont typeface="Arial"/>
              <a:buChar char="•"/>
              <a:defRPr sz="3000" kern="1200">
                <a:solidFill>
                  <a:schemeClr val="tx1"/>
                </a:solidFill>
                <a:latin typeface="+mn-lt"/>
                <a:ea typeface="+mn-ea"/>
                <a:cs typeface="+mn-cs"/>
              </a:defRPr>
            </a:lvl9pPr>
          </a:lstStyle>
          <a:p>
            <a:pPr marL="0" indent="0">
              <a:buFont typeface="Arial"/>
              <a:buNone/>
            </a:pPr>
            <a:r>
              <a:rPr lang="en-US" sz="4400" b="0" dirty="0"/>
              <a:t>Edmondson 2012</a:t>
            </a:r>
          </a:p>
          <a:p>
            <a:endParaRPr lang="en-US" dirty="0"/>
          </a:p>
        </p:txBody>
      </p:sp>
      <p:pic>
        <p:nvPicPr>
          <p:cNvPr id="7" name="Content Placeholder 6">
            <a:extLst>
              <a:ext uri="{FF2B5EF4-FFF2-40B4-BE49-F238E27FC236}">
                <a16:creationId xmlns:a16="http://schemas.microsoft.com/office/drawing/2014/main" id="{A52F8F64-FF67-0640-8D69-4E86C8ED663C}"/>
              </a:ext>
              <a:ext uri="{C183D7F6-B498-43B3-948B-1728B52AA6E4}">
                <adec:decorative xmlns:adec="http://schemas.microsoft.com/office/drawing/2017/decorative" val="1"/>
              </a:ext>
            </a:extLst>
          </p:cNvPr>
          <p:cNvPicPr>
            <a:picLocks noGrp="1" noChangeAspect="1"/>
          </p:cNvPicPr>
          <p:nvPr>
            <p:ph sz="quarter" idx="15"/>
          </p:nvPr>
        </p:nvPicPr>
        <p:blipFill>
          <a:blip r:embed="rId2"/>
          <a:stretch>
            <a:fillRect/>
          </a:stretch>
        </p:blipFill>
        <p:spPr>
          <a:xfrm>
            <a:off x="6808756" y="6598730"/>
            <a:ext cx="4670488" cy="327631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9311430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B7940-3980-ED4A-9CB8-822E4E16DB18}"/>
              </a:ext>
            </a:extLst>
          </p:cNvPr>
          <p:cNvSpPr>
            <a:spLocks noGrp="1"/>
          </p:cNvSpPr>
          <p:nvPr>
            <p:ph type="title"/>
          </p:nvPr>
        </p:nvSpPr>
        <p:spPr/>
        <p:txBody>
          <a:bodyPr/>
          <a:lstStyle/>
          <a:p>
            <a:pPr algn="l"/>
            <a:r>
              <a:rPr lang="en-US" b="0" dirty="0"/>
              <a:t>Collaborative Inquiry 1</a:t>
            </a:r>
            <a:endParaRPr lang="en-US" dirty="0"/>
          </a:p>
        </p:txBody>
      </p:sp>
      <p:pic>
        <p:nvPicPr>
          <p:cNvPr id="6" name="Content Placeholder 5" descr="Outcomes">
            <a:extLst>
              <a:ext uri="{FF2B5EF4-FFF2-40B4-BE49-F238E27FC236}">
                <a16:creationId xmlns:a16="http://schemas.microsoft.com/office/drawing/2014/main" id="{28ED8252-5E9B-5449-8BFF-430B46519B7F}"/>
              </a:ext>
              <a:ext uri="{C183D7F6-B498-43B3-948B-1728B52AA6E4}">
                <adec:decorative xmlns:adec="http://schemas.microsoft.com/office/drawing/2017/decorative" val="0"/>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4051280" y="411956"/>
            <a:ext cx="3855720" cy="25347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05704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30287</TotalTime>
  <Words>3619</Words>
  <Application>Microsoft Macintosh PowerPoint</Application>
  <PresentationFormat>Custom</PresentationFormat>
  <Paragraphs>445</Paragraphs>
  <Slides>108</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108</vt:i4>
      </vt:variant>
    </vt:vector>
  </HeadingPairs>
  <TitlesOfParts>
    <vt:vector size="111" baseType="lpstr">
      <vt:lpstr>Arial</vt:lpstr>
      <vt:lpstr>Calibri</vt:lpstr>
      <vt:lpstr>Office Theme</vt:lpstr>
      <vt:lpstr>Advanced Work for Teams (TBTs, BLTs, and DLTs) </vt:lpstr>
      <vt:lpstr>Supports for Psychological Safety 1</vt:lpstr>
      <vt:lpstr>Supports for Psychological Safety 2</vt:lpstr>
      <vt:lpstr>Framing</vt:lpstr>
      <vt:lpstr>We cannot assume that everyone understands  the work in the same way, </vt:lpstr>
      <vt:lpstr>Quote Continued</vt:lpstr>
      <vt:lpstr>Learning Frames</vt:lpstr>
      <vt:lpstr>People adopting a learning frame persist longer in an unfamiliar, challenging tasks, and they ultimately learn more.</vt:lpstr>
      <vt:lpstr>Step #1 - Reframe Your Teams </vt:lpstr>
      <vt:lpstr>The reasons we have teams is to learn!</vt:lpstr>
      <vt:lpstr>Supports for Psychological Safety 3</vt:lpstr>
      <vt:lpstr>Radical Transparency/Extreme Candor </vt:lpstr>
      <vt:lpstr>Radical Transparency (Dalio 2017) 1</vt:lpstr>
      <vt:lpstr>Radical Transparency (Dalio 2017) 2</vt:lpstr>
      <vt:lpstr>Radical Transparency (Dalio 2017) 3</vt:lpstr>
      <vt:lpstr>Ray Dalio (2017)</vt:lpstr>
      <vt:lpstr>Extreme Candor</vt:lpstr>
      <vt:lpstr>People…routinely hold back great ideas—not just bad news.</vt:lpstr>
      <vt:lpstr>Don’t Be a Knower 1</vt:lpstr>
      <vt:lpstr>Don’t Be a Knower 2</vt:lpstr>
      <vt:lpstr>Don’t Be a Knower 3</vt:lpstr>
      <vt:lpstr>Don’t Be a Knower 4</vt:lpstr>
      <vt:lpstr>The Freedom to Fail</vt:lpstr>
      <vt:lpstr>Failing to fail…</vt:lpstr>
      <vt:lpstr>Failing Quote Continued</vt:lpstr>
      <vt:lpstr>Supports for Psychological Safety 4</vt:lpstr>
      <vt:lpstr>Situational Humility 1</vt:lpstr>
      <vt:lpstr>Situational Humility 2</vt:lpstr>
      <vt:lpstr>Situational Humility 3</vt:lpstr>
      <vt:lpstr>Situational Humility 4</vt:lpstr>
      <vt:lpstr>Situational Humility 5</vt:lpstr>
      <vt:lpstr>Situational (Humble) Inquiry 1</vt:lpstr>
      <vt:lpstr>Situational (Humble) Inquiry 2</vt:lpstr>
      <vt:lpstr>Situational (Humble) Inquiry 3</vt:lpstr>
      <vt:lpstr>Situational (Humble) Inquiry 4</vt:lpstr>
      <vt:lpstr>Situational (Humble) Inquiry 5</vt:lpstr>
      <vt:lpstr>A Learning Mindset 1</vt:lpstr>
      <vt:lpstr>A Learning Mindset 2</vt:lpstr>
      <vt:lpstr>A Learning Mindset 3</vt:lpstr>
      <vt:lpstr>A Learning Mindset 4</vt:lpstr>
      <vt:lpstr>A Learning Mindset 5</vt:lpstr>
      <vt:lpstr>Trust 1</vt:lpstr>
      <vt:lpstr>Trust 2</vt:lpstr>
      <vt:lpstr>Trust 3</vt:lpstr>
      <vt:lpstr>Trust 4</vt:lpstr>
      <vt:lpstr>PowerPoint Presentation</vt:lpstr>
      <vt:lpstr>Humble Inquiry (Question)</vt:lpstr>
      <vt:lpstr>Humble Inquiry (Response)</vt:lpstr>
      <vt:lpstr>Proactive Inquiry</vt:lpstr>
      <vt:lpstr>“Drive out fear.”</vt:lpstr>
      <vt:lpstr>Schools that failed to develop an inquiry culture were alike in one important respect. 1</vt:lpstr>
      <vt:lpstr>Schools that failed to develop an inquiry culture were alike in one important respect. 2</vt:lpstr>
      <vt:lpstr>Internal accountability</vt:lpstr>
      <vt:lpstr>POSTSCRIPT</vt:lpstr>
      <vt:lpstr>Vulnerability 1</vt:lpstr>
      <vt:lpstr>Vulnerability 2</vt:lpstr>
      <vt:lpstr>Vulnerability 3</vt:lpstr>
      <vt:lpstr>Vulnerability 4</vt:lpstr>
      <vt:lpstr>Supports for Psychological Safety 5</vt:lpstr>
      <vt:lpstr>Reflection Through Authentic Questioning 1</vt:lpstr>
      <vt:lpstr>Reflection Through Authentic Questioning 2</vt:lpstr>
      <vt:lpstr>Enlighten 1</vt:lpstr>
      <vt:lpstr>Enlighten 2</vt:lpstr>
      <vt:lpstr>Essential (Authentic) Questions 1</vt:lpstr>
      <vt:lpstr>Essential (Authentic) Questions 2</vt:lpstr>
      <vt:lpstr>Essential (Authentic) Questions 3</vt:lpstr>
      <vt:lpstr>Essential (Authentic) Questions 4</vt:lpstr>
      <vt:lpstr>Essential (Authentic) Questions 5</vt:lpstr>
      <vt:lpstr>Essential (Authentic) Questions</vt:lpstr>
      <vt:lpstr>Essential (Authentic) Questions (Continued)</vt:lpstr>
      <vt:lpstr>The Learning Leader (E.S. = 0.84)</vt:lpstr>
      <vt:lpstr>Remember that our goal  (Big Question) is to find out…</vt:lpstr>
      <vt:lpstr>Remember that our goal  (Big Question) is to find out… (Continued)</vt:lpstr>
      <vt:lpstr>If we can’t answer that question, we are stuck with what we have always had.</vt:lpstr>
      <vt:lpstr>If we can’t answer that question, we are stuck with what we have always had. (Continued)</vt:lpstr>
      <vt:lpstr>First Step</vt:lpstr>
      <vt:lpstr>Examples 1</vt:lpstr>
      <vt:lpstr>Examples 2</vt:lpstr>
      <vt:lpstr>Examples 3</vt:lpstr>
      <vt:lpstr>Examples 4</vt:lpstr>
      <vt:lpstr> Once we agree on a problem…</vt:lpstr>
      <vt:lpstr> Once we agree on a problem… (Continued)</vt:lpstr>
      <vt:lpstr>Examples of Questions during Team Meetings  Handout #7</vt:lpstr>
      <vt:lpstr>Remember that there is always  another/different point of view.</vt:lpstr>
      <vt:lpstr>Also, remember to be vulnerable.</vt:lpstr>
      <vt:lpstr>A Resource Guide</vt:lpstr>
      <vt:lpstr>While student learning should be at the forefront of PLCs… </vt:lpstr>
      <vt:lpstr>While student learning should be at the forefront of PLCs… (Continued)</vt:lpstr>
      <vt:lpstr>Handout Reading 1</vt:lpstr>
      <vt:lpstr>Facilitation Tips for Teams</vt:lpstr>
      <vt:lpstr>Facilitation Tips for Teams (Continued)</vt:lpstr>
      <vt:lpstr>Handout Reading 2</vt:lpstr>
      <vt:lpstr>Questioning Tips</vt:lpstr>
      <vt:lpstr>When Faced with Complexity and Ambiguity</vt:lpstr>
      <vt:lpstr>Supports for Psychological Safety</vt:lpstr>
      <vt:lpstr>Accountability and Psychological Safety</vt:lpstr>
      <vt:lpstr>Safe Environments 1</vt:lpstr>
      <vt:lpstr>Safe Environments 2</vt:lpstr>
      <vt:lpstr>Collaborative Inquiry 1</vt:lpstr>
      <vt:lpstr>Collaborative Inquiry 2</vt:lpstr>
      <vt:lpstr>Collaborative Inquiry 3</vt:lpstr>
      <vt:lpstr>Collaborative Inquiry 4</vt:lpstr>
      <vt:lpstr>Collaborative Inquiry 5</vt:lpstr>
      <vt:lpstr>Collaborative Inquiry 6</vt:lpstr>
      <vt:lpstr>Reflection</vt:lpstr>
      <vt:lpstr>Research Consistency</vt:lpstr>
      <vt:lpstr>Respect</vt:lpstr>
      <vt:lpstr>Brian A. McNulty Ph.D. Creative Leadership Solutions Brian.McNulty@creativeleadership.net 303-819-1625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Blank Slides Master</dc:title>
  <dc:creator>BRIAN MCNULTY</dc:creator>
  <cp:lastModifiedBy>Jeff Liffick</cp:lastModifiedBy>
  <cp:revision>382</cp:revision>
  <dcterms:created xsi:type="dcterms:W3CDTF">2015-06-11T17:47:43Z</dcterms:created>
  <dcterms:modified xsi:type="dcterms:W3CDTF">2020-12-15T01:13:20Z</dcterms:modified>
</cp:coreProperties>
</file>